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6B31D-2857-4A1F-BB6A-EA2AD98F5FF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54AE0-7AA6-4401-877F-42396CF8E719}">
      <dgm:prSet phldrT="[Text]"/>
      <dgm:spPr/>
      <dgm:t>
        <a:bodyPr/>
        <a:lstStyle/>
        <a:p>
          <a:r>
            <a:rPr lang="en-US" dirty="0" smtClean="0"/>
            <a:t>TCO</a:t>
          </a:r>
          <a:endParaRPr lang="en-US" dirty="0"/>
        </a:p>
      </dgm:t>
    </dgm:pt>
    <dgm:pt modelId="{41B67209-D119-482D-92C3-13846A639559}" type="parTrans" cxnId="{55F65296-DF12-49EE-A88D-E3DE10A8804B}">
      <dgm:prSet/>
      <dgm:spPr/>
      <dgm:t>
        <a:bodyPr/>
        <a:lstStyle/>
        <a:p>
          <a:endParaRPr lang="en-US"/>
        </a:p>
      </dgm:t>
    </dgm:pt>
    <dgm:pt modelId="{C99BECC5-08A3-4C3F-83AE-75D77FB29118}" type="sibTrans" cxnId="{55F65296-DF12-49EE-A88D-E3DE10A8804B}">
      <dgm:prSet/>
      <dgm:spPr/>
      <dgm:t>
        <a:bodyPr/>
        <a:lstStyle/>
        <a:p>
          <a:endParaRPr lang="en-US"/>
        </a:p>
      </dgm:t>
    </dgm:pt>
    <dgm:pt modelId="{EE86C698-5383-450F-8FAF-D33CCA4E0A09}">
      <dgm:prSet phldrT="[Text]"/>
      <dgm:spPr/>
      <dgm:t>
        <a:bodyPr/>
        <a:lstStyle/>
        <a:p>
          <a:r>
            <a:rPr lang="en-US" dirty="0" smtClean="0"/>
            <a:t>Products</a:t>
          </a:r>
          <a:endParaRPr lang="en-US" dirty="0"/>
        </a:p>
      </dgm:t>
    </dgm:pt>
    <dgm:pt modelId="{D9E92D05-CCAA-4E0E-BCBE-7042FD9528C8}" type="parTrans" cxnId="{29D1BF7B-7449-493A-B53A-CB81C6E27C8C}">
      <dgm:prSet/>
      <dgm:spPr/>
      <dgm:t>
        <a:bodyPr/>
        <a:lstStyle/>
        <a:p>
          <a:endParaRPr lang="en-US"/>
        </a:p>
      </dgm:t>
    </dgm:pt>
    <dgm:pt modelId="{238E33EB-BD1F-48A3-99FF-E4C57D83F183}" type="sibTrans" cxnId="{29D1BF7B-7449-493A-B53A-CB81C6E27C8C}">
      <dgm:prSet/>
      <dgm:spPr/>
      <dgm:t>
        <a:bodyPr/>
        <a:lstStyle/>
        <a:p>
          <a:endParaRPr lang="en-US"/>
        </a:p>
      </dgm:t>
    </dgm:pt>
    <dgm:pt modelId="{EE63A355-2323-47A7-961A-D76C25408C86}">
      <dgm:prSet phldrT="[Text]"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6801F1E8-BF77-4D47-B41A-096D4EC4723B}" type="parTrans" cxnId="{6D3B0835-853D-4788-A97D-9FC3A20E3A1E}">
      <dgm:prSet/>
      <dgm:spPr/>
      <dgm:t>
        <a:bodyPr/>
        <a:lstStyle/>
        <a:p>
          <a:endParaRPr lang="en-US"/>
        </a:p>
      </dgm:t>
    </dgm:pt>
    <dgm:pt modelId="{40C7E8D6-3D9B-4D77-B1E4-C86D341F670F}" type="sibTrans" cxnId="{6D3B0835-853D-4788-A97D-9FC3A20E3A1E}">
      <dgm:prSet/>
      <dgm:spPr/>
      <dgm:t>
        <a:bodyPr/>
        <a:lstStyle/>
        <a:p>
          <a:endParaRPr lang="en-US"/>
        </a:p>
      </dgm:t>
    </dgm:pt>
    <dgm:pt modelId="{02829BB2-CAF2-4AB3-9601-B563AF229551}">
      <dgm:prSet phldrT="[Text]"/>
      <dgm:spPr/>
      <dgm:t>
        <a:bodyPr/>
        <a:lstStyle/>
        <a:p>
          <a:r>
            <a:rPr lang="en-US" dirty="0" smtClean="0"/>
            <a:t>Lost time</a:t>
          </a:r>
          <a:endParaRPr lang="en-US" dirty="0"/>
        </a:p>
      </dgm:t>
    </dgm:pt>
    <dgm:pt modelId="{2FAF79B1-E1FE-4886-996C-31F8E33F2E82}" type="parTrans" cxnId="{714CF05E-7D59-4023-A306-2E7777508DD9}">
      <dgm:prSet/>
      <dgm:spPr/>
      <dgm:t>
        <a:bodyPr/>
        <a:lstStyle/>
        <a:p>
          <a:endParaRPr lang="en-US"/>
        </a:p>
      </dgm:t>
    </dgm:pt>
    <dgm:pt modelId="{FDAC3589-28B4-4C23-96F1-732075348970}" type="sibTrans" cxnId="{714CF05E-7D59-4023-A306-2E7777508DD9}">
      <dgm:prSet/>
      <dgm:spPr/>
      <dgm:t>
        <a:bodyPr/>
        <a:lstStyle/>
        <a:p>
          <a:endParaRPr lang="en-US"/>
        </a:p>
      </dgm:t>
    </dgm:pt>
    <dgm:pt modelId="{D1921CDF-605A-4ED9-AD2A-80CFD5C6A770}">
      <dgm:prSet phldrT="[Text]"/>
      <dgm:spPr/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B2738808-B752-42AC-8696-EA3E9D668930}" type="parTrans" cxnId="{7D54252F-EBFA-4B9D-84DF-F3E19B9D0BF4}">
      <dgm:prSet/>
      <dgm:spPr/>
      <dgm:t>
        <a:bodyPr/>
        <a:lstStyle/>
        <a:p>
          <a:endParaRPr lang="en-US"/>
        </a:p>
      </dgm:t>
    </dgm:pt>
    <dgm:pt modelId="{382DA3FA-6933-433F-BE5A-8B4D15F50701}" type="sibTrans" cxnId="{7D54252F-EBFA-4B9D-84DF-F3E19B9D0BF4}">
      <dgm:prSet/>
      <dgm:spPr/>
      <dgm:t>
        <a:bodyPr/>
        <a:lstStyle/>
        <a:p>
          <a:endParaRPr lang="en-US"/>
        </a:p>
      </dgm:t>
    </dgm:pt>
    <dgm:pt modelId="{F3AE354D-4B75-4290-A5D4-11EA8AE28F15}" type="pres">
      <dgm:prSet presAssocID="{62B6B31D-2857-4A1F-BB6A-EA2AD98F5FF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7530731-2D3B-4B34-9E52-50B77E214DEA}" type="pres">
      <dgm:prSet presAssocID="{62B6B31D-2857-4A1F-BB6A-EA2AD98F5FF6}" presName="matrix" presStyleCnt="0"/>
      <dgm:spPr/>
    </dgm:pt>
    <dgm:pt modelId="{2E0C1781-26AF-44BE-9752-D5BA1BFA91D7}" type="pres">
      <dgm:prSet presAssocID="{62B6B31D-2857-4A1F-BB6A-EA2AD98F5FF6}" presName="tile1" presStyleLbl="node1" presStyleIdx="0" presStyleCnt="4"/>
      <dgm:spPr/>
    </dgm:pt>
    <dgm:pt modelId="{141D421D-B1CB-4574-BC73-AA5B30258AEC}" type="pres">
      <dgm:prSet presAssocID="{62B6B31D-2857-4A1F-BB6A-EA2AD98F5FF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2E4929D-54B7-4653-AE61-A40C31162630}" type="pres">
      <dgm:prSet presAssocID="{62B6B31D-2857-4A1F-BB6A-EA2AD98F5FF6}" presName="tile2" presStyleLbl="node1" presStyleIdx="1" presStyleCnt="4"/>
      <dgm:spPr/>
    </dgm:pt>
    <dgm:pt modelId="{FEB1643A-73EA-4E34-80B3-9FCF5FBB711F}" type="pres">
      <dgm:prSet presAssocID="{62B6B31D-2857-4A1F-BB6A-EA2AD98F5FF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8E727C6-597E-4487-9269-A2C90E6D7817}" type="pres">
      <dgm:prSet presAssocID="{62B6B31D-2857-4A1F-BB6A-EA2AD98F5FF6}" presName="tile3" presStyleLbl="node1" presStyleIdx="2" presStyleCnt="4"/>
      <dgm:spPr/>
      <dgm:t>
        <a:bodyPr/>
        <a:lstStyle/>
        <a:p>
          <a:endParaRPr lang="en-US"/>
        </a:p>
      </dgm:t>
    </dgm:pt>
    <dgm:pt modelId="{CD9D8AFB-0C4B-43B6-9CB4-2DE5A0B466B2}" type="pres">
      <dgm:prSet presAssocID="{62B6B31D-2857-4A1F-BB6A-EA2AD98F5FF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77B42-3D52-428B-8CFF-373CB85B28C6}" type="pres">
      <dgm:prSet presAssocID="{62B6B31D-2857-4A1F-BB6A-EA2AD98F5FF6}" presName="tile4" presStyleLbl="node1" presStyleIdx="3" presStyleCnt="4"/>
      <dgm:spPr/>
    </dgm:pt>
    <dgm:pt modelId="{2ACF171F-CE23-4EFE-A2A0-BADCDDD8B2B4}" type="pres">
      <dgm:prSet presAssocID="{62B6B31D-2857-4A1F-BB6A-EA2AD98F5FF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3AB3152-1C8E-483F-BFA6-C2A82CB67454}" type="pres">
      <dgm:prSet presAssocID="{62B6B31D-2857-4A1F-BB6A-EA2AD98F5FF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06EC8-0A7F-40C1-BCF4-F11EBEDA5414}" type="presOf" srcId="{EE63A355-2323-47A7-961A-D76C25408C86}" destId="{FEB1643A-73EA-4E34-80B3-9FCF5FBB711F}" srcOrd="1" destOrd="0" presId="urn:microsoft.com/office/officeart/2005/8/layout/matrix1"/>
    <dgm:cxn modelId="{52DDDDAE-2585-455D-B35C-B9D9930E0B74}" type="presOf" srcId="{87354AE0-7AA6-4401-877F-42396CF8E719}" destId="{13AB3152-1C8E-483F-BFA6-C2A82CB67454}" srcOrd="0" destOrd="0" presId="urn:microsoft.com/office/officeart/2005/8/layout/matrix1"/>
    <dgm:cxn modelId="{29D1BF7B-7449-493A-B53A-CB81C6E27C8C}" srcId="{87354AE0-7AA6-4401-877F-42396CF8E719}" destId="{EE86C698-5383-450F-8FAF-D33CCA4E0A09}" srcOrd="0" destOrd="0" parTransId="{D9E92D05-CCAA-4E0E-BCBE-7042FD9528C8}" sibTransId="{238E33EB-BD1F-48A3-99FF-E4C57D83F183}"/>
    <dgm:cxn modelId="{2F099152-4D49-4ECF-8523-0E411B734FAE}" type="presOf" srcId="{D1921CDF-605A-4ED9-AD2A-80CFD5C6A770}" destId="{2ACF171F-CE23-4EFE-A2A0-BADCDDD8B2B4}" srcOrd="1" destOrd="0" presId="urn:microsoft.com/office/officeart/2005/8/layout/matrix1"/>
    <dgm:cxn modelId="{55F65296-DF12-49EE-A88D-E3DE10A8804B}" srcId="{62B6B31D-2857-4A1F-BB6A-EA2AD98F5FF6}" destId="{87354AE0-7AA6-4401-877F-42396CF8E719}" srcOrd="0" destOrd="0" parTransId="{41B67209-D119-482D-92C3-13846A639559}" sibTransId="{C99BECC5-08A3-4C3F-83AE-75D77FB29118}"/>
    <dgm:cxn modelId="{FEBFDB9D-DA77-4663-8574-E92DE7C51A1E}" type="presOf" srcId="{02829BB2-CAF2-4AB3-9601-B563AF229551}" destId="{CD9D8AFB-0C4B-43B6-9CB4-2DE5A0B466B2}" srcOrd="1" destOrd="0" presId="urn:microsoft.com/office/officeart/2005/8/layout/matrix1"/>
    <dgm:cxn modelId="{C50A9BB7-F85C-4532-8AAA-E0477A21E379}" type="presOf" srcId="{EE86C698-5383-450F-8FAF-D33CCA4E0A09}" destId="{2E0C1781-26AF-44BE-9752-D5BA1BFA91D7}" srcOrd="0" destOrd="0" presId="urn:microsoft.com/office/officeart/2005/8/layout/matrix1"/>
    <dgm:cxn modelId="{BE4C962F-2D62-45C6-BDEF-87C1A344E1AF}" type="presOf" srcId="{EE63A355-2323-47A7-961A-D76C25408C86}" destId="{92E4929D-54B7-4653-AE61-A40C31162630}" srcOrd="0" destOrd="0" presId="urn:microsoft.com/office/officeart/2005/8/layout/matrix1"/>
    <dgm:cxn modelId="{6D3B0835-853D-4788-A97D-9FC3A20E3A1E}" srcId="{87354AE0-7AA6-4401-877F-42396CF8E719}" destId="{EE63A355-2323-47A7-961A-D76C25408C86}" srcOrd="1" destOrd="0" parTransId="{6801F1E8-BF77-4D47-B41A-096D4EC4723B}" sibTransId="{40C7E8D6-3D9B-4D77-B1E4-C86D341F670F}"/>
    <dgm:cxn modelId="{7D54252F-EBFA-4B9D-84DF-F3E19B9D0BF4}" srcId="{87354AE0-7AA6-4401-877F-42396CF8E719}" destId="{D1921CDF-605A-4ED9-AD2A-80CFD5C6A770}" srcOrd="3" destOrd="0" parTransId="{B2738808-B752-42AC-8696-EA3E9D668930}" sibTransId="{382DA3FA-6933-433F-BE5A-8B4D15F50701}"/>
    <dgm:cxn modelId="{47FEC4D5-924F-4DA7-8F20-0F74ED3497BD}" type="presOf" srcId="{02829BB2-CAF2-4AB3-9601-B563AF229551}" destId="{48E727C6-597E-4487-9269-A2C90E6D7817}" srcOrd="0" destOrd="0" presId="urn:microsoft.com/office/officeart/2005/8/layout/matrix1"/>
    <dgm:cxn modelId="{4AC523BB-33B1-45CB-BC18-7A75DF2B010C}" type="presOf" srcId="{EE86C698-5383-450F-8FAF-D33CCA4E0A09}" destId="{141D421D-B1CB-4574-BC73-AA5B30258AEC}" srcOrd="1" destOrd="0" presId="urn:microsoft.com/office/officeart/2005/8/layout/matrix1"/>
    <dgm:cxn modelId="{72CAA8B7-FE69-485A-9688-54F20F168AB6}" type="presOf" srcId="{D1921CDF-605A-4ED9-AD2A-80CFD5C6A770}" destId="{39B77B42-3D52-428B-8CFF-373CB85B28C6}" srcOrd="0" destOrd="0" presId="urn:microsoft.com/office/officeart/2005/8/layout/matrix1"/>
    <dgm:cxn modelId="{E9889694-4C26-4FC2-BFBB-E175672ED52A}" type="presOf" srcId="{62B6B31D-2857-4A1F-BB6A-EA2AD98F5FF6}" destId="{F3AE354D-4B75-4290-A5D4-11EA8AE28F15}" srcOrd="0" destOrd="0" presId="urn:microsoft.com/office/officeart/2005/8/layout/matrix1"/>
    <dgm:cxn modelId="{714CF05E-7D59-4023-A306-2E7777508DD9}" srcId="{87354AE0-7AA6-4401-877F-42396CF8E719}" destId="{02829BB2-CAF2-4AB3-9601-B563AF229551}" srcOrd="2" destOrd="0" parTransId="{2FAF79B1-E1FE-4886-996C-31F8E33F2E82}" sibTransId="{FDAC3589-28B4-4C23-96F1-732075348970}"/>
    <dgm:cxn modelId="{E728FE4D-EC6C-4930-B0C3-73B96B537842}" type="presParOf" srcId="{F3AE354D-4B75-4290-A5D4-11EA8AE28F15}" destId="{A7530731-2D3B-4B34-9E52-50B77E214DEA}" srcOrd="0" destOrd="0" presId="urn:microsoft.com/office/officeart/2005/8/layout/matrix1"/>
    <dgm:cxn modelId="{CA71196E-CAB9-4229-B435-088E613CAF12}" type="presParOf" srcId="{A7530731-2D3B-4B34-9E52-50B77E214DEA}" destId="{2E0C1781-26AF-44BE-9752-D5BA1BFA91D7}" srcOrd="0" destOrd="0" presId="urn:microsoft.com/office/officeart/2005/8/layout/matrix1"/>
    <dgm:cxn modelId="{64E30297-92F4-495B-815D-88A8E78D849B}" type="presParOf" srcId="{A7530731-2D3B-4B34-9E52-50B77E214DEA}" destId="{141D421D-B1CB-4574-BC73-AA5B30258AEC}" srcOrd="1" destOrd="0" presId="urn:microsoft.com/office/officeart/2005/8/layout/matrix1"/>
    <dgm:cxn modelId="{77904257-AB5E-455E-B0DE-9B36CDFCA57E}" type="presParOf" srcId="{A7530731-2D3B-4B34-9E52-50B77E214DEA}" destId="{92E4929D-54B7-4653-AE61-A40C31162630}" srcOrd="2" destOrd="0" presId="urn:microsoft.com/office/officeart/2005/8/layout/matrix1"/>
    <dgm:cxn modelId="{5DAE6557-A861-48D2-B8DD-1920B68DACE1}" type="presParOf" srcId="{A7530731-2D3B-4B34-9E52-50B77E214DEA}" destId="{FEB1643A-73EA-4E34-80B3-9FCF5FBB711F}" srcOrd="3" destOrd="0" presId="urn:microsoft.com/office/officeart/2005/8/layout/matrix1"/>
    <dgm:cxn modelId="{B3CA280A-D35C-4E2A-9969-FAF41F07E5C6}" type="presParOf" srcId="{A7530731-2D3B-4B34-9E52-50B77E214DEA}" destId="{48E727C6-597E-4487-9269-A2C90E6D7817}" srcOrd="4" destOrd="0" presId="urn:microsoft.com/office/officeart/2005/8/layout/matrix1"/>
    <dgm:cxn modelId="{6CD37375-2564-42E6-954E-8B083AEBBAC6}" type="presParOf" srcId="{A7530731-2D3B-4B34-9E52-50B77E214DEA}" destId="{CD9D8AFB-0C4B-43B6-9CB4-2DE5A0B466B2}" srcOrd="5" destOrd="0" presId="urn:microsoft.com/office/officeart/2005/8/layout/matrix1"/>
    <dgm:cxn modelId="{8E5B9993-75C7-4BF0-A96C-55F7A07B8544}" type="presParOf" srcId="{A7530731-2D3B-4B34-9E52-50B77E214DEA}" destId="{39B77B42-3D52-428B-8CFF-373CB85B28C6}" srcOrd="6" destOrd="0" presId="urn:microsoft.com/office/officeart/2005/8/layout/matrix1"/>
    <dgm:cxn modelId="{10AF5FA1-A494-4B5F-A546-7A775FFDF527}" type="presParOf" srcId="{A7530731-2D3B-4B34-9E52-50B77E214DEA}" destId="{2ACF171F-CE23-4EFE-A2A0-BADCDDD8B2B4}" srcOrd="7" destOrd="0" presId="urn:microsoft.com/office/officeart/2005/8/layout/matrix1"/>
    <dgm:cxn modelId="{F2962FEC-481E-4F19-913A-2F4B11BA2882}" type="presParOf" srcId="{F3AE354D-4B75-4290-A5D4-11EA8AE28F15}" destId="{13AB3152-1C8E-483F-BFA6-C2A82CB6745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0C1781-26AF-44BE-9752-D5BA1BFA91D7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Products</a:t>
          </a:r>
          <a:endParaRPr lang="en-US" sz="4100" kern="1200" dirty="0"/>
        </a:p>
      </dsp:txBody>
      <dsp:txXfrm rot="16200000">
        <a:off x="762000" y="-762000"/>
        <a:ext cx="1524000" cy="3048000"/>
      </dsp:txXfrm>
    </dsp:sp>
    <dsp:sp modelId="{92E4929D-54B7-4653-AE61-A40C31162630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Services</a:t>
          </a:r>
          <a:endParaRPr lang="en-US" sz="4100" kern="1200" dirty="0"/>
        </a:p>
      </dsp:txBody>
      <dsp:txXfrm>
        <a:off x="3048000" y="0"/>
        <a:ext cx="3048000" cy="1524000"/>
      </dsp:txXfrm>
    </dsp:sp>
    <dsp:sp modelId="{48E727C6-597E-4487-9269-A2C90E6D7817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Lost time</a:t>
          </a:r>
          <a:endParaRPr lang="en-US" sz="4100" kern="1200" dirty="0"/>
        </a:p>
      </dsp:txBody>
      <dsp:txXfrm rot="10800000">
        <a:off x="0" y="2539999"/>
        <a:ext cx="3048000" cy="1524000"/>
      </dsp:txXfrm>
    </dsp:sp>
    <dsp:sp modelId="{39B77B42-3D52-428B-8CFF-373CB85B28C6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Risk</a:t>
          </a:r>
          <a:endParaRPr lang="en-US" sz="4100" kern="1200" dirty="0"/>
        </a:p>
      </dsp:txBody>
      <dsp:txXfrm rot="5400000">
        <a:off x="3810000" y="1777999"/>
        <a:ext cx="1524000" cy="3048000"/>
      </dsp:txXfrm>
    </dsp:sp>
    <dsp:sp modelId="{13AB3152-1C8E-483F-BFA6-C2A82CB67454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TCO</a:t>
          </a:r>
          <a:endParaRPr lang="en-US" sz="4100" kern="1200" dirty="0"/>
        </a:p>
      </dsp:txBody>
      <dsp:txXfrm>
        <a:off x="2133600" y="1523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B64FEE-3157-4E19-AAF5-52495D18BFEF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3E564A-D5DF-492A-A4FA-4F7D0B4F8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ets.tlt.psu.edu/learningdesign/web20glossary&amp;sa=X&amp;ei=ZB8-Tef1O8rcgQeGmo31CA&amp;ved=0CBcQpAMoBA&amp;usg=AFQjCNHQsSn5hJHGFyr-0BFhHBNojwyNHQ" TargetMode="External"/><Relationship Id="rId2" Type="http://schemas.openxmlformats.org/officeDocument/2006/relationships/hyperlink" Target="http://www.google.com/url?q=http://en.wikipedia.org/wiki/Cloud_computing&amp;sa=X&amp;ei=ZB8-Tef1O8rcgQeGmo31CA&amp;ved=0CBMQpAMoAA&amp;usg=AFQjCNFgzQJuq-s_WVmSmyJaovpdZr12u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nonprofits need to know</a:t>
            </a:r>
            <a:endParaRPr lang="en-US" dirty="0"/>
          </a:p>
        </p:txBody>
      </p:sp>
      <p:pic>
        <p:nvPicPr>
          <p:cNvPr id="1026" name="Picture 2" descr="C:\Users\dscharfman\AppData\Local\Microsoft\Windows\Temporary Internet Files\Content.IE5\71SWZHVS\MC90043259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95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computer backup</a:t>
            </a:r>
          </a:p>
          <a:p>
            <a:r>
              <a:rPr lang="en-US" dirty="0" smtClean="0"/>
              <a:t>3 user accounting system</a:t>
            </a:r>
          </a:p>
          <a:p>
            <a:r>
              <a:rPr lang="en-US" dirty="0" smtClean="0"/>
              <a:t>Microsoft Exchange server 10 users</a:t>
            </a:r>
          </a:p>
          <a:p>
            <a:r>
              <a:rPr lang="en-US" dirty="0" smtClean="0"/>
              <a:t>Shared calendar, file space</a:t>
            </a:r>
          </a:p>
          <a:p>
            <a:r>
              <a:rPr lang="en-US" dirty="0" smtClean="0"/>
              <a:t>Spam filtering</a:t>
            </a:r>
          </a:p>
          <a:p>
            <a:r>
              <a:rPr lang="en-US" dirty="0" smtClean="0"/>
              <a:t>Client database</a:t>
            </a:r>
          </a:p>
          <a:p>
            <a:endParaRPr lang="en-US" dirty="0"/>
          </a:p>
        </p:txBody>
      </p:sp>
      <p:pic>
        <p:nvPicPr>
          <p:cNvPr id="8194" name="Picture 2" descr="C:\Users\dscharfman\AppData\Local\Microsoft\Windows\Temporary Internet Files\Content.IE5\368PGBX8\MC9003600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75" y="4156075"/>
            <a:ext cx="1830388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</a:t>
            </a:r>
            <a:r>
              <a:rPr lang="en-US" dirty="0" smtClean="0"/>
              <a:t>studies – what will you put in the cloud?</a:t>
            </a:r>
            <a:endParaRPr lang="en-US" dirty="0"/>
          </a:p>
        </p:txBody>
      </p:sp>
      <p:pic>
        <p:nvPicPr>
          <p:cNvPr id="10242" name="Picture 2" descr="C:\Users\dscharfman\AppData\Local\Microsoft\Windows\Temporary Internet Files\Content.IE5\KSYMB2FF\MP9004010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94" y="1524000"/>
            <a:ext cx="7199306" cy="4797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</a:t>
            </a:r>
            <a:r>
              <a:rPr lang="en-US" dirty="0" smtClean="0"/>
              <a:t>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C:\Users\dscharfman\AppData\Local\Microsoft\Windows\Temporary Internet Files\Content.IE5\M9BNGU8T\MP9004022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48519"/>
            <a:ext cx="8153400" cy="4852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Cloud computing is Internet-based computing, whereby shared resources, software and information are provided to computers and other devices on-demand, like electricity.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en.wikipedia.org/wiki/</a:t>
            </a:r>
            <a:r>
              <a:rPr lang="en-US" sz="2400" dirty="0" err="1" smtClean="0">
                <a:hlinkClick r:id="rId2"/>
              </a:rPr>
              <a:t>Cloud_computing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use of a Web services such as </a:t>
            </a:r>
            <a:r>
              <a:rPr lang="en-US" sz="2400" dirty="0" err="1" smtClean="0"/>
              <a:t>Flickr</a:t>
            </a:r>
            <a:r>
              <a:rPr lang="en-US" sz="2400" dirty="0" smtClean="0"/>
              <a:t>, Google Docs, Jing (video </a:t>
            </a:r>
            <a:r>
              <a:rPr lang="en-US" sz="2400" dirty="0" err="1" smtClean="0"/>
              <a:t>screencapture</a:t>
            </a:r>
            <a:r>
              <a:rPr lang="en-US" sz="2400" dirty="0" smtClean="0"/>
              <a:t> service) to perform the functions that were traditionally done with software installed on an individual computer.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ets.tlt.psu.edu/</a:t>
            </a:r>
            <a:r>
              <a:rPr lang="en-US" sz="2400" dirty="0" err="1" smtClean="0">
                <a:hlinkClick r:id="rId3"/>
              </a:rPr>
              <a:t>learningdesign</a:t>
            </a:r>
            <a:r>
              <a:rPr lang="en-US" sz="2400" dirty="0" smtClean="0">
                <a:hlinkClick r:id="rId3"/>
              </a:rPr>
              <a:t>/web20glossary</a:t>
            </a:r>
            <a:endParaRPr lang="en-US" sz="2400" dirty="0" smtClean="0"/>
          </a:p>
        </p:txBody>
      </p:sp>
      <p:pic>
        <p:nvPicPr>
          <p:cNvPr id="2050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52400"/>
            <a:ext cx="1371600" cy="1443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versus new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Cloud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Encyclopedia on disk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Wikipedia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Backup tape</a:t>
                      </a:r>
                      <a:r>
                        <a:rPr lang="en-US" sz="2000" baseline="0" dirty="0" smtClean="0"/>
                        <a:t> drive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Online backup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Email pictures to your friends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Flickr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Locally</a:t>
                      </a:r>
                      <a:r>
                        <a:rPr lang="en-US" sz="2000" baseline="0" dirty="0" smtClean="0"/>
                        <a:t> shared accounting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Quickbooks</a:t>
                      </a:r>
                      <a:r>
                        <a:rPr lang="en-US" sz="2000" baseline="0" dirty="0" smtClean="0"/>
                        <a:t> online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Online store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Ebay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Shared Excel file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Constant</a:t>
                      </a:r>
                      <a:r>
                        <a:rPr lang="en-US" sz="2000" baseline="0" dirty="0" smtClean="0"/>
                        <a:t> Contact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 grown client </a:t>
                      </a:r>
                      <a:r>
                        <a:rPr lang="en-US" sz="2000" dirty="0" smtClean="0"/>
                        <a:t>database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ClientTrack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dscharfman\AppData\Local\Microsoft\Windows\Temporary Internet Files\Content.IE5\KSYMB2FF\MC90043258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524000" cy="1524000"/>
          </a:xfrm>
          <a:prstGeom prst="rect">
            <a:avLst/>
          </a:prstGeom>
          <a:noFill/>
        </p:spPr>
      </p:pic>
      <p:pic>
        <p:nvPicPr>
          <p:cNvPr id="1026" name="Picture 2" descr="C:\Users\dscharfman\AppData\Local\Microsoft\Windows\Temporary Internet Files\Content.IE5\368PGBX8\MC9004325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31763"/>
            <a:ext cx="1544637" cy="1544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versus new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Cloud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Encyclopedia on </a:t>
                      </a:r>
                      <a:r>
                        <a:rPr lang="en-US" sz="2000" dirty="0" smtClean="0"/>
                        <a:t>disk ($50)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Wikipedia ($0)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Backup tape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drive ($2000)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Online </a:t>
                      </a:r>
                      <a:r>
                        <a:rPr lang="en-US" sz="2000" dirty="0" smtClean="0"/>
                        <a:t>backup ($200/year)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Email pictures </a:t>
                      </a:r>
                      <a:r>
                        <a:rPr lang="en-US" sz="2000" dirty="0" smtClean="0"/>
                        <a:t>($0)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Flickr</a:t>
                      </a:r>
                      <a:r>
                        <a:rPr lang="en-US" sz="2000" dirty="0" smtClean="0"/>
                        <a:t> ($0)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Locally</a:t>
                      </a:r>
                      <a:r>
                        <a:rPr lang="en-US" sz="2000" baseline="0" dirty="0" smtClean="0"/>
                        <a:t> shared </a:t>
                      </a:r>
                      <a:r>
                        <a:rPr lang="en-US" sz="2000" baseline="0" dirty="0" smtClean="0"/>
                        <a:t>accounting ($500)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Quickbooks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online ($200/year)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Online </a:t>
                      </a:r>
                      <a:r>
                        <a:rPr lang="en-US" sz="2000" dirty="0" smtClean="0"/>
                        <a:t>store ($1,500)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Ebay</a:t>
                      </a:r>
                      <a:r>
                        <a:rPr lang="en-US" sz="2000" dirty="0" smtClean="0"/>
                        <a:t> ($500)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Shared Excel </a:t>
                      </a:r>
                      <a:r>
                        <a:rPr lang="en-US" sz="2000" dirty="0" smtClean="0"/>
                        <a:t>file ($ staff</a:t>
                      </a:r>
                      <a:r>
                        <a:rPr lang="en-US" sz="2000" baseline="0" dirty="0" smtClean="0"/>
                        <a:t> time)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Constant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Contact ($100/year)</a:t>
                      </a:r>
                      <a:endParaRPr lang="en-US" sz="2000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Multisite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database</a:t>
                      </a:r>
                      <a:r>
                        <a:rPr lang="en-US" sz="2000" baseline="0" dirty="0" smtClean="0"/>
                        <a:t> ($20,000)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ClientTrack</a:t>
                      </a:r>
                      <a:r>
                        <a:rPr lang="en-US" sz="2000" dirty="0" smtClean="0"/>
                        <a:t> ($</a:t>
                      </a:r>
                      <a:r>
                        <a:rPr lang="en-US" sz="2000" baseline="0" dirty="0" smtClean="0"/>
                        <a:t>50/user/month)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dscharfman\AppData\Local\Microsoft\Windows\Temporary Internet Files\Content.IE5\KSYMB2FF\MC90043258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524000" cy="1524000"/>
          </a:xfrm>
          <a:prstGeom prst="rect">
            <a:avLst/>
          </a:prstGeom>
          <a:noFill/>
        </p:spPr>
      </p:pic>
      <p:pic>
        <p:nvPicPr>
          <p:cNvPr id="1026" name="Picture 2" descr="C:\Users\dscharfman\AppData\Local\Microsoft\Windows\Temporary Internet Files\Content.IE5\368PGBX8\MC9004325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31763"/>
            <a:ext cx="1544637" cy="1544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 of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</a:t>
            </a:r>
            <a:r>
              <a:rPr lang="en-US" dirty="0" smtClean="0"/>
              <a:t>Proposition (TVO)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acquisition cost – no equipment to buy</a:t>
            </a:r>
          </a:p>
          <a:p>
            <a:r>
              <a:rPr lang="en-US" dirty="0" smtClean="0"/>
              <a:t>Predictable monthly cost</a:t>
            </a:r>
          </a:p>
          <a:p>
            <a:r>
              <a:rPr lang="en-US" dirty="0" smtClean="0"/>
              <a:t>No infrastructure to maintain</a:t>
            </a:r>
          </a:p>
          <a:p>
            <a:r>
              <a:rPr lang="en-US" dirty="0" smtClean="0"/>
              <a:t>Security and privacy handled by vendor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Continuous upgrades</a:t>
            </a:r>
          </a:p>
          <a:p>
            <a:r>
              <a:rPr lang="en-US" dirty="0" smtClean="0"/>
              <a:t>FEWER HEADACHES, COMPARABLE COSTS</a:t>
            </a:r>
          </a:p>
        </p:txBody>
      </p:sp>
      <p:pic>
        <p:nvPicPr>
          <p:cNvPr id="4098" name="Picture 2" descr="C:\Users\dscharfman\AppData\Local\Microsoft\Windows\Temporary Internet Files\Content.IE5\M9BNGU8T\MC90043159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4050" y="4926013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your…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Backup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Spam filtering</a:t>
            </a:r>
          </a:p>
          <a:p>
            <a:r>
              <a:rPr lang="en-US" dirty="0" smtClean="0"/>
              <a:t>Data submission</a:t>
            </a:r>
          </a:p>
          <a:p>
            <a:r>
              <a:rPr lang="en-US" dirty="0" smtClean="0"/>
              <a:t>Multisite databases</a:t>
            </a:r>
          </a:p>
          <a:p>
            <a:r>
              <a:rPr lang="en-US" dirty="0" smtClean="0"/>
              <a:t>Remote access</a:t>
            </a:r>
          </a:p>
          <a:p>
            <a:r>
              <a:rPr lang="en-US" dirty="0" smtClean="0"/>
              <a:t>Groupware and sharing</a:t>
            </a:r>
          </a:p>
          <a:p>
            <a:r>
              <a:rPr lang="en-US" dirty="0" smtClean="0"/>
              <a:t>Traditionally local applications</a:t>
            </a:r>
          </a:p>
          <a:p>
            <a:r>
              <a:rPr lang="en-US" dirty="0" smtClean="0"/>
              <a:t>Productivity software</a:t>
            </a:r>
            <a:endParaRPr lang="en-US" dirty="0"/>
          </a:p>
        </p:txBody>
      </p:sp>
      <p:pic>
        <p:nvPicPr>
          <p:cNvPr id="5122" name="Picture 2" descr="C:\Users\dscharfman\AppData\Local\Microsoft\Windows\Temporary Internet Files\Content.IE5\368PGBX8\MC9003891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024627"/>
            <a:ext cx="1795463" cy="1709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Cumulus</a:t>
            </a:r>
          </a:p>
          <a:p>
            <a:r>
              <a:rPr lang="en-US" dirty="0" smtClean="0"/>
              <a:t>Nimbus</a:t>
            </a:r>
          </a:p>
          <a:p>
            <a:r>
              <a:rPr lang="en-US" dirty="0" smtClean="0"/>
              <a:t>Cumulonimbus</a:t>
            </a:r>
          </a:p>
          <a:p>
            <a:r>
              <a:rPr lang="en-US" dirty="0" smtClean="0"/>
              <a:t>Stratus</a:t>
            </a:r>
          </a:p>
          <a:p>
            <a:r>
              <a:rPr lang="en-US" dirty="0" smtClean="0"/>
              <a:t>Cirrus</a:t>
            </a:r>
          </a:p>
          <a:p>
            <a:r>
              <a:rPr lang="en-US" dirty="0" smtClean="0"/>
              <a:t>Altostratus</a:t>
            </a:r>
          </a:p>
          <a:p>
            <a:r>
              <a:rPr lang="en-US" dirty="0" err="1" smtClean="0"/>
              <a:t>Lenticular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 descr="C:\Users\dscharfman\AppData\Local\Microsoft\Windows\Temporary Internet Files\Content.IE5\71SWZHVS\MC9000214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62200"/>
            <a:ext cx="3560069" cy="1870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jargon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Hosting</a:t>
            </a:r>
          </a:p>
          <a:p>
            <a:r>
              <a:rPr lang="en-US" dirty="0" smtClean="0"/>
              <a:t>Software as a service</a:t>
            </a:r>
          </a:p>
          <a:p>
            <a:r>
              <a:rPr lang="en-US" dirty="0" smtClean="0"/>
              <a:t>Utility</a:t>
            </a:r>
          </a:p>
          <a:p>
            <a:r>
              <a:rPr lang="en-US" dirty="0" smtClean="0"/>
              <a:t>Web services</a:t>
            </a:r>
          </a:p>
          <a:p>
            <a:r>
              <a:rPr lang="en-US" dirty="0" smtClean="0"/>
              <a:t>Platform</a:t>
            </a:r>
          </a:p>
          <a:p>
            <a:r>
              <a:rPr lang="en-US" dirty="0" smtClean="0"/>
              <a:t>Managed service</a:t>
            </a:r>
          </a:p>
          <a:p>
            <a:r>
              <a:rPr lang="en-US" dirty="0" smtClean="0"/>
              <a:t>Internet integration</a:t>
            </a:r>
            <a:endParaRPr lang="en-US" dirty="0"/>
          </a:p>
        </p:txBody>
      </p:sp>
      <p:pic>
        <p:nvPicPr>
          <p:cNvPr id="7170" name="Picture 2" descr="C:\Users\dscharfman\AppData\Local\Microsoft\Windows\Temporary Internet Files\Content.IE5\KSYMB2FF\MP9002020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408237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279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Cloud Computing</vt:lpstr>
      <vt:lpstr>Cloud computing</vt:lpstr>
      <vt:lpstr>Old versus new</vt:lpstr>
      <vt:lpstr>Old versus new</vt:lpstr>
      <vt:lpstr>Total cost of ownership</vt:lpstr>
      <vt:lpstr>Value Proposition (TVO)</vt:lpstr>
      <vt:lpstr>Where is your…</vt:lpstr>
      <vt:lpstr>Know your clouds</vt:lpstr>
      <vt:lpstr>Know your jargon</vt:lpstr>
      <vt:lpstr>A few comparisons</vt:lpstr>
      <vt:lpstr>Case studies – what will you put in the cloud?</vt:lpstr>
      <vt:lpstr>Your next steps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dscharfman</dc:creator>
  <cp:lastModifiedBy>dscharfman</cp:lastModifiedBy>
  <cp:revision>24</cp:revision>
  <dcterms:created xsi:type="dcterms:W3CDTF">2011-01-25T00:08:39Z</dcterms:created>
  <dcterms:modified xsi:type="dcterms:W3CDTF">2011-01-25T13:40:30Z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-781350745</vt:i4>
  </property>
  <property fmtid="{D5CDD505-2E9C-101B-9397-08002B2CF9AE}" pid="3" name="_NewReviewCycle">
    <vt:lpwstr/>
  </property>
  <property fmtid="{D5CDD505-2E9C-101B-9397-08002B2CF9AE}" pid="4" name="_EmailSubject">
    <vt:lpwstr>job search</vt:lpwstr>
  </property>
  <property fmtid="{D5CDD505-2E9C-101B-9397-08002B2CF9AE}" pid="5" name="_AuthorEmail">
    <vt:lpwstr>dscharfman@bairdassociates.com</vt:lpwstr>
  </property>
  <property fmtid="{D5CDD505-2E9C-101B-9397-08002B2CF9AE}" pid="6" name="_AuthorEmailDisplayName">
    <vt:lpwstr>Dan Scharfman</vt:lpwstr>
  </property>
</Properties>
</file>