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60" r:id="rId5"/>
    <p:sldId id="259" r:id="rId6"/>
    <p:sldId id="264" r:id="rId7"/>
    <p:sldId id="262" r:id="rId8"/>
    <p:sldId id="263" r:id="rId9"/>
    <p:sldId id="266" r:id="rId10"/>
    <p:sldId id="265" r:id="rId11"/>
    <p:sldId id="268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210923" cy="6858000"/>
          </a:xfrm>
          <a:prstGeom prst="rect">
            <a:avLst/>
          </a:prstGeom>
          <a:solidFill>
            <a:srgbClr val="757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" y="838201"/>
            <a:ext cx="11823707" cy="1470025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6350" y="3086100"/>
            <a:ext cx="12217273" cy="190500"/>
          </a:xfrm>
          <a:prstGeom prst="rect">
            <a:avLst/>
          </a:prstGeom>
          <a:solidFill>
            <a:srgbClr val="002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-6350" y="2990850"/>
            <a:ext cx="12217273" cy="190500"/>
          </a:xfrm>
          <a:prstGeom prst="rect">
            <a:avLst/>
          </a:prstGeom>
          <a:solidFill>
            <a:srgbClr val="002D32">
              <a:alpha val="4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10" name="Picture 2" descr="M:\BRANDING\LOGOS\NEW LOGO\HollisterLOGOrevers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93"/>
          <a:stretch/>
        </p:blipFill>
        <p:spPr bwMode="auto">
          <a:xfrm>
            <a:off x="10344158" y="5529218"/>
            <a:ext cx="1581149" cy="1073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897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FE33549-0B6C-46B6-B360-3FEDA2F60F8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520A2A2-F6CE-40A3-939E-9998E8289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71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FE33549-0B6C-46B6-B360-3FEDA2F60F8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520A2A2-F6CE-40A3-939E-9998E8289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711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10972800" cy="4953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769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9084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5029200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5029200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68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FE33549-0B6C-46B6-B360-3FEDA2F60F8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520A2A2-F6CE-40A3-939E-9998E8289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65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FE33549-0B6C-46B6-B360-3FEDA2F60F8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520A2A2-F6CE-40A3-939E-9998E8289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57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FE33549-0B6C-46B6-B360-3FEDA2F60F8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520A2A2-F6CE-40A3-939E-9998E8289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4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FE33549-0B6C-46B6-B360-3FEDA2F60F8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520A2A2-F6CE-40A3-939E-9998E8289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33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FE33549-0B6C-46B6-B360-3FEDA2F60F81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520A2A2-F6CE-40A3-939E-9998E8289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36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0"/>
            <a:ext cx="12185652" cy="1447800"/>
          </a:xfrm>
          <a:prstGeom prst="rect">
            <a:avLst/>
          </a:prstGeom>
          <a:solidFill>
            <a:srgbClr val="757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" y="76200"/>
            <a:ext cx="1218564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" y="1406525"/>
            <a:ext cx="12185649" cy="190500"/>
          </a:xfrm>
          <a:prstGeom prst="rect">
            <a:avLst/>
          </a:prstGeom>
          <a:solidFill>
            <a:srgbClr val="002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2" y="1311275"/>
            <a:ext cx="12185649" cy="190500"/>
          </a:xfrm>
          <a:prstGeom prst="rect">
            <a:avLst/>
          </a:prstGeom>
          <a:solidFill>
            <a:srgbClr val="002D32">
              <a:alpha val="4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10" name="Picture 2" descr="M:\BRANDING\LOGOS\NEW LOGO\HollisterLOGOdigital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1600" y="5486400"/>
            <a:ext cx="1625600" cy="1112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86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carolinesarris/" TargetMode="External"/><Relationship Id="rId2" Type="http://schemas.openxmlformats.org/officeDocument/2006/relationships/hyperlink" Target="mailto:csarris@hollisterstaff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0FB39-5CF4-47DF-95B1-49E3C24035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Rethinking Hiring: How to adapt your process for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402C24-6AE5-40C4-AEC6-938D206EC2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Presenter: Caroline Sarris – Division Manager at Hollister Staffing</a:t>
            </a:r>
          </a:p>
        </p:txBody>
      </p:sp>
    </p:spTree>
    <p:extLst>
      <p:ext uri="{BB962C8B-B14F-4D97-AF65-F5344CB8AC3E}">
        <p14:creationId xmlns:p14="http://schemas.microsoft.com/office/powerpoint/2010/main" val="2696898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28689-55E0-4790-8480-386E36DBC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Onboarding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DC729-F850-474A-852A-51FBF481E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>
                <a:latin typeface="+mj-lt"/>
              </a:rPr>
              <a:t>What did onboarding look like pre-COVID?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Was it successful, or were there already areas to improve?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+mj-lt"/>
              </a:rPr>
              <a:t>What gaps does being remote create?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+mj-lt"/>
              </a:rPr>
              <a:t>How do you ensure a new employee is meeting people cross-divisionally?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Who is responsible for this? Manager? Central function?</a:t>
            </a:r>
          </a:p>
        </p:txBody>
      </p:sp>
    </p:spTree>
    <p:extLst>
      <p:ext uri="{BB962C8B-B14F-4D97-AF65-F5344CB8AC3E}">
        <p14:creationId xmlns:p14="http://schemas.microsoft.com/office/powerpoint/2010/main" val="2051392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2AA93-6CF3-4FBD-BC87-231214E86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 &amp;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B7F84-677A-4A8A-9043-0DCAFD514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>
                <a:latin typeface="+mj-lt"/>
              </a:rPr>
              <a:t>Any additional questions we didn’t cover?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+mj-lt"/>
              </a:rPr>
              <a:t>For anything more specific – feel free to contact me directly, I am happy to help consult and offer insight!</a:t>
            </a:r>
          </a:p>
        </p:txBody>
      </p:sp>
    </p:spTree>
    <p:extLst>
      <p:ext uri="{BB962C8B-B14F-4D97-AF65-F5344CB8AC3E}">
        <p14:creationId xmlns:p14="http://schemas.microsoft.com/office/powerpoint/2010/main" val="1237391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89E9-4CE3-4482-BC41-11AF432FA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7BD72-43B8-4230-9510-12E9C5E15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>
                <a:latin typeface="+mj-lt"/>
              </a:rPr>
              <a:t>Caroline Sarris – Division Manager, Administrative &amp; HR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Email: </a:t>
            </a:r>
            <a:r>
              <a:rPr lang="en-US" dirty="0">
                <a:latin typeface="+mj-lt"/>
                <a:hlinkClick r:id="rId2"/>
              </a:rPr>
              <a:t>csarris@hollisterstaff.com</a:t>
            </a:r>
            <a:endParaRPr lang="en-US" dirty="0">
              <a:latin typeface="+mj-lt"/>
            </a:endParaRP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Phone: 617-543-0334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LinkedIn: </a:t>
            </a:r>
            <a:r>
              <a:rPr lang="en-US" dirty="0">
                <a:latin typeface="+mj-lt"/>
                <a:hlinkClick r:id="rId3"/>
              </a:rPr>
              <a:t>https://www.linkedin.com/in/carolinesarris/</a:t>
            </a:r>
            <a:r>
              <a:rPr lang="en-US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9253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9B7D9-4500-4DAA-B800-A23B3A362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3A00C-8678-4B31-AAA9-084507985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en-US" dirty="0">
                <a:latin typeface="+mj-lt"/>
              </a:rPr>
              <a:t>Hiring Best Practices</a:t>
            </a:r>
          </a:p>
          <a:p>
            <a:pPr>
              <a:lnSpc>
                <a:spcPct val="250000"/>
              </a:lnSpc>
            </a:pPr>
            <a:r>
              <a:rPr lang="en-US" dirty="0">
                <a:latin typeface="+mj-lt"/>
              </a:rPr>
              <a:t>Virtual Factors</a:t>
            </a:r>
          </a:p>
          <a:p>
            <a:pPr>
              <a:lnSpc>
                <a:spcPct val="250000"/>
              </a:lnSpc>
            </a:pPr>
            <a:r>
              <a:rPr lang="en-US" dirty="0">
                <a:latin typeface="+mj-lt"/>
              </a:rPr>
              <a:t>Onboarding</a:t>
            </a:r>
          </a:p>
        </p:txBody>
      </p:sp>
    </p:spTree>
    <p:extLst>
      <p:ext uri="{BB962C8B-B14F-4D97-AF65-F5344CB8AC3E}">
        <p14:creationId xmlns:p14="http://schemas.microsoft.com/office/powerpoint/2010/main" val="4010609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708B9-F423-46A2-B969-537BB74A8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93405" y="106325"/>
            <a:ext cx="12185649" cy="1127235"/>
          </a:xfrm>
        </p:spPr>
        <p:txBody>
          <a:bodyPr/>
          <a:lstStyle/>
          <a:p>
            <a:r>
              <a:rPr lang="en-US" dirty="0"/>
              <a:t>Hiring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B45AB-CFA0-4E4E-9883-82B7C2DEA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latin typeface="+mj-lt"/>
              </a:rPr>
              <a:t>Candidate Sources – Ensuring an inclusive and unbiased process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Referrals no longer good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“Culture add” vs “Culture fit”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Eliminating names/colleges on resumes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Not just utilizing LinkedIn and Job Boards – how else are candidates applying?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Affiliations with networking groups gaining access to diversity of talent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365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F90EC-292E-4AD2-8F53-D92CB0B77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Hiring Best Practices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7C004-0007-4AB8-9CEA-8EBCF9BA0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>
                <a:latin typeface="+mj-lt"/>
              </a:rPr>
              <a:t>Streamlined Process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How many rounds, who involved, what skills/behaviors are we evaluating, hiring timeline?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Candidate experience – keeping engaged, succinct process, feedback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What other interview processes is candidate engaged in?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764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7C918-8153-4F99-849E-1CCDD4C6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Hiring Best Practices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3B7F8-2B77-471A-9BB0-4B2515C51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>
                <a:latin typeface="+mj-lt"/>
              </a:rPr>
              <a:t>Interview Committee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Why is an employee interviewing a candidate?</a:t>
            </a:r>
          </a:p>
          <a:p>
            <a:pPr lvl="2">
              <a:lnSpc>
                <a:spcPct val="200000"/>
              </a:lnSpc>
            </a:pPr>
            <a:r>
              <a:rPr lang="en-US" dirty="0">
                <a:latin typeface="+mj-lt"/>
              </a:rPr>
              <a:t>Decision-maker? Information gatherer? Do they have a say in the outcome?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+mj-lt"/>
              </a:rPr>
              <a:t>Prep and debrief as an interview committee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+mj-lt"/>
              </a:rPr>
              <a:t>Do the interviewers know how to interview?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Internal trainings?</a:t>
            </a:r>
          </a:p>
        </p:txBody>
      </p:sp>
    </p:spTree>
    <p:extLst>
      <p:ext uri="{BB962C8B-B14F-4D97-AF65-F5344CB8AC3E}">
        <p14:creationId xmlns:p14="http://schemas.microsoft.com/office/powerpoint/2010/main" val="1602320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7C918-8153-4F99-849E-1CCDD4C6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Hiring Best Practices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3B7F8-2B77-471A-9BB0-4B2515C51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+mj-lt"/>
              </a:rPr>
              <a:t>Objective vs. Subjective Evaluation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Creating consistent ways to evaluate across interviewers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+mj-lt"/>
              </a:rPr>
              <a:t>Behaviors vs. Skills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Behavior: reliable, personable, flexible, work ethic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Skill: Excel, Salesforce, written communication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+mj-lt"/>
              </a:rPr>
              <a:t>Behavioral Interviewing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Tell me, describe, explain vs. what </a:t>
            </a:r>
            <a:r>
              <a:rPr lang="en-US" i="1" dirty="0">
                <a:latin typeface="+mj-lt"/>
              </a:rPr>
              <a:t>would </a:t>
            </a:r>
            <a:r>
              <a:rPr lang="en-US" dirty="0">
                <a:latin typeface="+mj-lt"/>
              </a:rPr>
              <a:t>you do, </a:t>
            </a:r>
            <a:r>
              <a:rPr lang="en-US" i="1" dirty="0">
                <a:latin typeface="+mj-lt"/>
              </a:rPr>
              <a:t>have </a:t>
            </a:r>
            <a:r>
              <a:rPr lang="en-US" dirty="0">
                <a:latin typeface="+mj-lt"/>
              </a:rPr>
              <a:t>you?</a:t>
            </a:r>
          </a:p>
        </p:txBody>
      </p:sp>
    </p:spTree>
    <p:extLst>
      <p:ext uri="{BB962C8B-B14F-4D97-AF65-F5344CB8AC3E}">
        <p14:creationId xmlns:p14="http://schemas.microsoft.com/office/powerpoint/2010/main" val="2940812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040DA-25AD-4F4F-925B-9B23F29A6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Virtual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D2307-9EEA-4F09-8395-DE5998FB1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>
                <a:latin typeface="+mj-lt"/>
              </a:rPr>
              <a:t>Inclusion – accommodations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Does someone have/need access to a computer for video interviewing?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What candidate pool/populations are being shut out by these requirements?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How can adaptations be made?  Do we change the process, offer alternative resources?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199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D582E-0CF1-484E-A5FF-655A1A2F0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Factors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5CBF7-FDBC-4A83-91DF-EFB4828D3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>
                <a:latin typeface="+mj-lt"/>
              </a:rPr>
              <a:t>“Non-negotiables” for successful remote onboarding/training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Where is there flexibility?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What skills/experience can be trained remotely?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What skills would be too challenging to train remotely?</a:t>
            </a:r>
          </a:p>
          <a:p>
            <a:pPr lvl="2">
              <a:lnSpc>
                <a:spcPct val="200000"/>
              </a:lnSpc>
            </a:pPr>
            <a:r>
              <a:rPr lang="en-US" dirty="0">
                <a:latin typeface="+mj-lt"/>
              </a:rPr>
              <a:t>Ex. Experience in an office environment, MS Office, 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904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5E64C-19FE-4D7D-8EC7-8D5DFB26A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Onboarding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99B63-8A95-4D82-BD70-76FC73058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en-US" dirty="0">
                <a:latin typeface="+mj-lt"/>
              </a:rPr>
              <a:t>A lot of this is the upfront work during the hiring process</a:t>
            </a:r>
          </a:p>
          <a:p>
            <a:pPr>
              <a:lnSpc>
                <a:spcPct val="250000"/>
              </a:lnSpc>
            </a:pPr>
            <a:r>
              <a:rPr lang="en-US" dirty="0">
                <a:latin typeface="+mj-lt"/>
              </a:rPr>
              <a:t>Innovation – we are all creating something new right now</a:t>
            </a:r>
          </a:p>
          <a:p>
            <a:pPr>
              <a:lnSpc>
                <a:spcPct val="200000"/>
              </a:lnSpc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2941362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4A419714-ED81-438B-A0CD-24967AE6F4F1}" vid="{A41AEF0E-B4B0-4855-AAEF-C45449FBD5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2735</TotalTime>
  <Words>440</Words>
  <Application>Microsoft Office PowerPoint</Application>
  <PresentationFormat>Widescreen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Georgia</vt:lpstr>
      <vt:lpstr>Theme1</vt:lpstr>
      <vt:lpstr>Rethinking Hiring: How to adapt your process for 2021</vt:lpstr>
      <vt:lpstr>Learning Objectives</vt:lpstr>
      <vt:lpstr>Hiring Best Practices</vt:lpstr>
      <vt:lpstr>Hiring Best Practices </vt:lpstr>
      <vt:lpstr>Hiring Best Practices </vt:lpstr>
      <vt:lpstr>Hiring Best Practices </vt:lpstr>
      <vt:lpstr>Virtual Factors</vt:lpstr>
      <vt:lpstr>Virtual Factors </vt:lpstr>
      <vt:lpstr>Onboarding</vt:lpstr>
      <vt:lpstr>Onboarding</vt:lpstr>
      <vt:lpstr>Q &amp; A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Rethinking Hiring: How to adapt your process for 2021</dc:title>
  <dc:creator>Caroline Sarris</dc:creator>
  <cp:lastModifiedBy>jacqhumbert@gmail.com</cp:lastModifiedBy>
  <cp:revision>20</cp:revision>
  <dcterms:created xsi:type="dcterms:W3CDTF">2020-12-01T20:32:30Z</dcterms:created>
  <dcterms:modified xsi:type="dcterms:W3CDTF">2022-02-03T15:23:54Z</dcterms:modified>
</cp:coreProperties>
</file>