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753" r:id="rId2"/>
    <p:sldId id="759" r:id="rId3"/>
    <p:sldId id="754" r:id="rId4"/>
    <p:sldId id="764" r:id="rId5"/>
    <p:sldId id="760" r:id="rId6"/>
    <p:sldId id="757" r:id="rId7"/>
    <p:sldId id="762" r:id="rId8"/>
    <p:sldId id="758" r:id="rId9"/>
    <p:sldId id="763" r:id="rId10"/>
    <p:sldId id="765" r:id="rId11"/>
  </p:sldIdLst>
  <p:sldSz cx="9144000" cy="6858000" type="screen4x3"/>
  <p:notesSz cx="6858000" cy="919956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80000"/>
      </a:lnSpc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lnSpc>
        <a:spcPct val="80000"/>
      </a:lnSpc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lnSpc>
        <a:spcPct val="80000"/>
      </a:lnSpc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lnSpc>
        <a:spcPct val="80000"/>
      </a:lnSpc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lnSpc>
        <a:spcPct val="80000"/>
      </a:lnSpc>
      <a:spcBef>
        <a:spcPct val="0"/>
      </a:spcBef>
      <a:spcAft>
        <a:spcPct val="0"/>
      </a:spcAft>
      <a:defRPr sz="1600" b="1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b="1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b="1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b="1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b="1" kern="1200">
        <a:solidFill>
          <a:schemeClr val="tx2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5661"/>
    <a:srgbClr val="EF4345"/>
    <a:srgbClr val="FFAD67"/>
    <a:srgbClr val="F5FFB4"/>
    <a:srgbClr val="004080"/>
    <a:srgbClr val="44B1BC"/>
    <a:srgbClr val="0099CC"/>
    <a:srgbClr val="9900FF"/>
    <a:srgbClr val="000099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31"/>
    <p:restoredTop sz="96300" autoAdjust="0"/>
  </p:normalViewPr>
  <p:slideViewPr>
    <p:cSldViewPr snapToGrid="0">
      <p:cViewPr>
        <p:scale>
          <a:sx n="170" d="100"/>
          <a:sy n="170" d="100"/>
        </p:scale>
        <p:origin x="1376" y="-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440" y="-8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2398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95325"/>
            <a:ext cx="4583112" cy="34369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8800"/>
            <a:ext cx="5029200" cy="414178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588" tIns="44991" rIns="91588" bIns="449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94277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52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89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494949"/>
                </a:solidFill>
                <a:effectLst/>
              </a:rPr>
              <a:t>Pay equity is compensating employees the same when they perform the same or similar job duties. </a:t>
            </a:r>
            <a:r>
              <a:rPr lang="en-US" sz="1200" dirty="0">
                <a:solidFill>
                  <a:srgbClr val="2D2D2D"/>
                </a:solidFill>
                <a:effectLst/>
              </a:rPr>
              <a:t>Pay equity does not mean equal pay for every employee. Differences in pay may reflect job-related factors such as these: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Relevant Experience - Lived and Professional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Skills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Location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Job performance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Education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Length of time in position 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Racial Justice Competence</a:t>
            </a:r>
            <a:endParaRPr lang="en-US" sz="1200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419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494949"/>
                </a:solidFill>
                <a:effectLst/>
              </a:rPr>
              <a:t>Pay equity is compensating employees the same when they perform the same or similar job duties. </a:t>
            </a:r>
            <a:r>
              <a:rPr lang="en-US" sz="1200" dirty="0">
                <a:solidFill>
                  <a:srgbClr val="2D2D2D"/>
                </a:solidFill>
                <a:effectLst/>
              </a:rPr>
              <a:t>Pay equity does not mean equal pay for every employee. Differences in pay may reflect job-related factors such as these: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Relevant Experience - Lived and Professional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Skills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Location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Job performance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Education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Length of time in position </a:t>
            </a:r>
            <a:endParaRPr lang="en-US" sz="1200" dirty="0">
              <a:effectLst/>
            </a:endParaRP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2D2D2D"/>
                </a:solidFill>
                <a:effectLst/>
              </a:rPr>
              <a:t>Racial Justice Competence</a:t>
            </a:r>
            <a:endParaRPr lang="en-US" sz="1200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9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8"/>
          <p:cNvSpPr>
            <a:spLocks noChangeArrowheads="1"/>
          </p:cNvSpPr>
          <p:nvPr/>
        </p:nvSpPr>
        <p:spPr bwMode="auto">
          <a:xfrm flipV="1">
            <a:off x="0" y="-3"/>
            <a:ext cx="8821419" cy="5619358"/>
          </a:xfrm>
          <a:prstGeom prst="rect">
            <a:avLst/>
          </a:prstGeom>
          <a:solidFill>
            <a:srgbClr val="00566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endParaRPr lang="en-US" dirty="0"/>
          </a:p>
        </p:txBody>
      </p:sp>
      <p:pic>
        <p:nvPicPr>
          <p:cNvPr id="5" name="Picture 7" descr="SPbanner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480" y="5759803"/>
            <a:ext cx="3525520" cy="995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0" name="Rectangle 60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914400" y="2277268"/>
            <a:ext cx="6905309" cy="206613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defRPr sz="4400" b="1" i="0" baseline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noProof="0" dirty="0"/>
              <a:t>Click to edit </a:t>
            </a:r>
            <a:br>
              <a:rPr lang="en-US" noProof="0" dirty="0"/>
            </a:br>
            <a:r>
              <a:rPr lang="en-US" noProof="0" dirty="0"/>
              <a:t>Master title style</a:t>
            </a:r>
          </a:p>
        </p:txBody>
      </p:sp>
      <p:sp>
        <p:nvSpPr>
          <p:cNvPr id="10301" name="Rectangle 6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398" y="1238645"/>
            <a:ext cx="6905309" cy="858837"/>
          </a:xfrm>
          <a:noFill/>
        </p:spPr>
        <p:txBody>
          <a:bodyPr lIns="0" tIns="0" rIns="0" bIns="0" anchor="b"/>
          <a:lstStyle>
            <a:lvl1pPr marL="0" indent="0">
              <a:buFontTx/>
              <a:buNone/>
              <a:defRPr sz="1800" b="0" i="0">
                <a:solidFill>
                  <a:schemeClr val="bg1"/>
                </a:solidFill>
                <a:latin typeface="Avenir Next Ultra Light" panose="020B0203020202020204" pitchFamily="34" charset="77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2" name="Rectangle 78">
            <a:extLst>
              <a:ext uri="{FF2B5EF4-FFF2-40B4-BE49-F238E27FC236}">
                <a16:creationId xmlns:a16="http://schemas.microsoft.com/office/drawing/2014/main" id="{4BA41873-5339-08EC-5CDF-511BA9187F29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8801099" y="-3"/>
            <a:ext cx="342901" cy="5619358"/>
          </a:xfrm>
          <a:prstGeom prst="rect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94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736" userDrawn="1">
          <p15:clr>
            <a:srgbClr val="FBAE40"/>
          </p15:clr>
        </p15:guide>
        <p15:guide id="2" pos="57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9099"/>
            <a:ext cx="7772400" cy="6381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b="0" i="0" baseline="0">
                <a:latin typeface="Avenir Next Ultra Light" panose="020B0203020202020204" pitchFamily="34" charset="77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893888"/>
            <a:ext cx="7772400" cy="4113212"/>
          </a:xfrm>
        </p:spPr>
        <p:txBody>
          <a:bodyPr lIns="0" tIns="0" rIns="0" bIns="0"/>
          <a:lstStyle>
            <a:lvl1pPr>
              <a:defRPr>
                <a:latin typeface="Cambria" panose="02040503050406030204" pitchFamily="18" charset="0"/>
              </a:defRPr>
            </a:lvl1pPr>
            <a:lvl2pPr>
              <a:defRPr>
                <a:latin typeface="Cambria" panose="02040503050406030204" pitchFamily="18" charset="0"/>
              </a:defRPr>
            </a:lvl2pPr>
            <a:lvl3pPr>
              <a:defRPr>
                <a:latin typeface="Cambria" panose="02040503050406030204" pitchFamily="18" charset="0"/>
              </a:defRPr>
            </a:lvl3pPr>
            <a:lvl4pPr>
              <a:defRPr>
                <a:latin typeface="Cambria" panose="02040503050406030204" pitchFamily="18" charset="0"/>
              </a:defRPr>
            </a:lvl4pPr>
            <a:lvl5pPr>
              <a:defRPr>
                <a:latin typeface="Cambria" panose="020405030504060302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sldNum" sz="quarter" idx="10"/>
          </p:nvPr>
        </p:nvSpPr>
        <p:spPr>
          <a:xfrm flipH="1">
            <a:off x="914399" y="6229032"/>
            <a:ext cx="457197" cy="485777"/>
          </a:xfrm>
        </p:spPr>
        <p:txBody>
          <a:bodyPr/>
          <a:lstStyle>
            <a:lvl1pPr>
              <a:defRPr baseline="0">
                <a:latin typeface="Avenir Next LT Pro Light" panose="020B0304020202020204" pitchFamily="34" charset="77"/>
              </a:defRPr>
            </a:lvl1pPr>
          </a:lstStyle>
          <a:p>
            <a:pPr>
              <a:defRPr/>
            </a:pPr>
            <a:fld id="{1272DBDC-92A0-5F44-943F-131073C38C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62">
            <a:extLst>
              <a:ext uri="{FF2B5EF4-FFF2-40B4-BE49-F238E27FC236}">
                <a16:creationId xmlns:a16="http://schemas.microsoft.com/office/drawing/2014/main" id="{506E9FD8-C5D9-3268-5991-6C3988845D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599" y="6229032"/>
            <a:ext cx="5740401" cy="48577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 b="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232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7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D06D56-9941-AE93-59B1-301088D6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59099"/>
            <a:ext cx="7772400" cy="6381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b="0" i="0">
                <a:latin typeface="Avenir Next Ultra Light" panose="020B0203020202020204" pitchFamily="34" charset="77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0">
            <a:extLst>
              <a:ext uri="{FF2B5EF4-FFF2-40B4-BE49-F238E27FC236}">
                <a16:creationId xmlns:a16="http://schemas.microsoft.com/office/drawing/2014/main" id="{3B98F7EE-94C3-FB4B-8D02-56CFF993D7B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 flipH="1">
            <a:off x="914399" y="6229032"/>
            <a:ext cx="457197" cy="485777"/>
          </a:xfrm>
        </p:spPr>
        <p:txBody>
          <a:bodyPr/>
          <a:lstStyle>
            <a:lvl1pPr>
              <a:defRPr baseline="0">
                <a:latin typeface="Avenir Next LT Pro Light" panose="020B0304020202020204" pitchFamily="34" charset="77"/>
              </a:defRPr>
            </a:lvl1pPr>
          </a:lstStyle>
          <a:p>
            <a:pPr>
              <a:defRPr/>
            </a:pPr>
            <a:fld id="{1272DBDC-92A0-5F44-943F-131073C38C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6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399" y="1893888"/>
            <a:ext cx="3431139" cy="4113212"/>
          </a:xfr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4" y="1893888"/>
            <a:ext cx="3431138" cy="4113212"/>
          </a:xfrm>
        </p:spPr>
        <p:txBody>
          <a:bodyPr lIns="0" tIns="0" rIns="0" bIns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62">
            <a:extLst>
              <a:ext uri="{FF2B5EF4-FFF2-40B4-BE49-F238E27FC236}">
                <a16:creationId xmlns:a16="http://schemas.microsoft.com/office/drawing/2014/main" id="{07BB2878-8E34-758E-C161-A652971175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599" y="6229032"/>
            <a:ext cx="5740401" cy="48577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 b="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2EA637-9B70-07AD-58FD-3AC9A1F3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59099"/>
            <a:ext cx="7772400" cy="6381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b="0" i="0">
                <a:latin typeface="Avenir Next Ultra Light" panose="020B0203020202020204" pitchFamily="34" charset="77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025317AB-806A-EB20-FC90-D92CFEF92C7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 flipH="1">
            <a:off x="914399" y="6229032"/>
            <a:ext cx="457197" cy="485777"/>
          </a:xfrm>
        </p:spPr>
        <p:txBody>
          <a:bodyPr/>
          <a:lstStyle>
            <a:lvl1pPr>
              <a:defRPr baseline="0">
                <a:latin typeface="Avenir Next LT Pro Light" panose="020B0304020202020204" pitchFamily="34" charset="77"/>
              </a:defRPr>
            </a:lvl1pPr>
          </a:lstStyle>
          <a:p>
            <a:pPr>
              <a:defRPr/>
            </a:pPr>
            <a:fld id="{1272DBDC-92A0-5F44-943F-131073C38C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0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2">
            <a:extLst>
              <a:ext uri="{FF2B5EF4-FFF2-40B4-BE49-F238E27FC236}">
                <a16:creationId xmlns:a16="http://schemas.microsoft.com/office/drawing/2014/main" id="{9DD3C8A2-504B-D8CF-A4B5-831E083BD0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599" y="6229032"/>
            <a:ext cx="5740401" cy="48577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 b="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2262E-317E-C12E-3C77-59C6CC6FD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459099"/>
            <a:ext cx="7772400" cy="6381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800" b="0" i="0">
                <a:latin typeface="Avenir Next Ultra Light" panose="020B0203020202020204" pitchFamily="34" charset="77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Rectangle 60">
            <a:extLst>
              <a:ext uri="{FF2B5EF4-FFF2-40B4-BE49-F238E27FC236}">
                <a16:creationId xmlns:a16="http://schemas.microsoft.com/office/drawing/2014/main" id="{2E9DF635-081A-19E9-EFD0-48FC8D326F9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 flipH="1">
            <a:off x="914399" y="6229032"/>
            <a:ext cx="457197" cy="485777"/>
          </a:xfrm>
        </p:spPr>
        <p:txBody>
          <a:bodyPr/>
          <a:lstStyle>
            <a:lvl1pPr>
              <a:defRPr baseline="0">
                <a:latin typeface="Avenir Next LT Pro Light" panose="020B0304020202020204" pitchFamily="34" charset="77"/>
              </a:defRPr>
            </a:lvl1pPr>
          </a:lstStyle>
          <a:p>
            <a:pPr>
              <a:defRPr/>
            </a:pPr>
            <a:fld id="{1272DBDC-92A0-5F44-943F-131073C38C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96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-no-tag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662" y="6379633"/>
            <a:ext cx="1636776" cy="316992"/>
          </a:xfrm>
          <a:prstGeom prst="rect">
            <a:avLst/>
          </a:prstGeom>
        </p:spPr>
      </p:pic>
      <p:sp>
        <p:nvSpPr>
          <p:cNvPr id="1084" name="Rectangle 60"/>
          <p:cNvSpPr>
            <a:spLocks noGrp="1" noChangeArrowheads="1"/>
          </p:cNvSpPr>
          <p:nvPr>
            <p:ph type="sldNum" sz="quarter" idx="4"/>
          </p:nvPr>
        </p:nvSpPr>
        <p:spPr bwMode="auto">
          <a:xfrm flipH="1">
            <a:off x="790570" y="6229032"/>
            <a:ext cx="581027" cy="48577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30F3B684-260C-5B4D-9964-B43B14D156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86" name="Rectangle 6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599" y="6229032"/>
            <a:ext cx="5740401" cy="48577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 b="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5" y="1893888"/>
            <a:ext cx="8043863" cy="411321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6" name="AC Banner"/>
          <p:cNvSpPr>
            <a:spLocks noChangeArrowheads="1"/>
          </p:cNvSpPr>
          <p:nvPr/>
        </p:nvSpPr>
        <p:spPr bwMode="auto">
          <a:xfrm>
            <a:off x="0" y="8572"/>
            <a:ext cx="8834438" cy="1066800"/>
          </a:xfrm>
          <a:prstGeom prst="rect">
            <a:avLst/>
          </a:prstGeom>
          <a:solidFill>
            <a:srgbClr val="00566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AC Banner">
            <a:extLst>
              <a:ext uri="{FF2B5EF4-FFF2-40B4-BE49-F238E27FC236}">
                <a16:creationId xmlns:a16="http://schemas.microsoft.com/office/drawing/2014/main" id="{54D39494-9979-D47E-193E-B3CCEB1E83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34438" y="8572"/>
            <a:ext cx="309562" cy="1066800"/>
          </a:xfrm>
          <a:prstGeom prst="rect">
            <a:avLst/>
          </a:prstGeom>
          <a:solidFill>
            <a:schemeClr val="accent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78" r:id="rId3"/>
    <p:sldLayoutId id="2147483681" r:id="rId4"/>
    <p:sldLayoutId id="2147483683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/>
          <a:latin typeface="Cambria" panose="02040503050406030204" pitchFamily="18" charset="0"/>
          <a:ea typeface="Roboto" panose="02000000000000000000" pitchFamily="2" charset="0"/>
          <a:cs typeface="Roboto" panose="02000000000000000000" pitchFamily="2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effectLst/>
          <a:latin typeface="Cambria" panose="02040503050406030204" pitchFamily="18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effectLst/>
          <a:latin typeface="Cambria" panose="02040503050406030204" pitchFamily="18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/>
          <a:latin typeface="Cambria" panose="02040503050406030204" pitchFamily="18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/>
          <a:latin typeface="Cambria" panose="02040503050406030204" pitchFamily="18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CCABF-D7D8-D811-1988-F654DDE606DB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b="0" dirty="0">
                <a:latin typeface="Avenir Next Ultra Light" panose="020B0203020202020204" pitchFamily="34" charset="77"/>
              </a:rPr>
              <a:t>NPFM – Nonprofit CFOs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AB54EB-389C-F617-DC18-FC2C0DB5AD9D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Compensation Overview | September 29, 2022</a:t>
            </a:r>
          </a:p>
        </p:txBody>
      </p:sp>
    </p:spTree>
    <p:extLst>
      <p:ext uri="{BB962C8B-B14F-4D97-AF65-F5344CB8AC3E}">
        <p14:creationId xmlns:p14="http://schemas.microsoft.com/office/powerpoint/2010/main" val="1286556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D41129-AFFC-61C2-F2BC-C661235F5B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790570" y="6229032"/>
            <a:ext cx="581027" cy="485777"/>
          </a:xfrm>
        </p:spPr>
        <p:txBody>
          <a:bodyPr/>
          <a:lstStyle/>
          <a:p>
            <a:pPr>
              <a:defRPr/>
            </a:pPr>
            <a:fld id="{CFB8D8B4-4F1E-5844-8CE8-00873D5B8A5E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94B7C9-7D1E-B371-F36F-26F2FAEC0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9" name="Google Shape;412;gee9190c53c_1_506">
            <a:extLst>
              <a:ext uri="{FF2B5EF4-FFF2-40B4-BE49-F238E27FC236}">
                <a16:creationId xmlns:a16="http://schemas.microsoft.com/office/drawing/2014/main" id="{FDBCD000-27FA-3398-B905-D3A16748037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7663" y="2221287"/>
            <a:ext cx="4423425" cy="2415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215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DC40-51D9-F5BC-EB3F-18D176EA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2D7F9-443D-A69A-3BF7-EDA76153E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accent2"/>
                </a:solidFill>
              </a:rPr>
              <a:t>Overview of compensation for nonprofits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Introduction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What’s going on in the nonprofit market now?!? 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Compensation Plan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Compensation Philosophy / Guiding Principles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Research/ Methodology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Transparency &amp; Pay Equity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518667-2D8E-DB26-90C8-150445C05C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790570" y="6229032"/>
            <a:ext cx="581027" cy="485777"/>
          </a:xfrm>
        </p:spPr>
        <p:txBody>
          <a:bodyPr/>
          <a:lstStyle/>
          <a:p>
            <a:pPr>
              <a:defRPr/>
            </a:pPr>
            <a:fld id="{CFB8D8B4-4F1E-5844-8CE8-00873D5B8A5E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5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DC40-51D9-F5BC-EB3F-18D176EA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Introduction: </a:t>
            </a:r>
            <a:r>
              <a:rPr lang="en-US" dirty="0" err="1"/>
              <a:t>SmithPilot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2D7F9-443D-A69A-3BF7-EDA76153E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accent2"/>
                </a:solidFill>
              </a:rPr>
              <a:t>Specialize in compensation for nonprofits.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Help define compensation strategy and philosophy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Conduct research on pay and benefits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Develop salary structure and pay ranges based on market analysis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Provide formal reasonableness opinions for executive comp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Recommend how to align current pay with market 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Conduct Pay Equity reviews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Implementation &amp; Communications</a:t>
            </a:r>
          </a:p>
          <a:p>
            <a:pPr marL="457200" lvl="1" indent="0">
              <a:buNone/>
            </a:pPr>
            <a:endParaRPr lang="en-US" sz="1800" dirty="0"/>
          </a:p>
          <a:p>
            <a:pPr marL="857250" lvl="2" indent="0">
              <a:buNone/>
            </a:pPr>
            <a:r>
              <a:rPr lang="en-US" sz="1800" dirty="0"/>
              <a:t>Resulting in fair and equitable process that is understood by staff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34291EA-1C4E-D0BA-0A6A-D0251DA297D9}"/>
              </a:ext>
            </a:extLst>
          </p:cNvPr>
          <p:cNvCxnSpPr/>
          <p:nvPr/>
        </p:nvCxnSpPr>
        <p:spPr bwMode="auto">
          <a:xfrm>
            <a:off x="704384" y="5625439"/>
            <a:ext cx="941298" cy="0"/>
          </a:xfrm>
          <a:prstGeom prst="straightConnector1">
            <a:avLst/>
          </a:prstGeom>
          <a:ln w="82550">
            <a:solidFill>
              <a:srgbClr val="005661"/>
            </a:solidFill>
            <a:headEnd type="none" w="med" len="med"/>
            <a:tailEnd type="triangle"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518667-2D8E-DB26-90C8-150445C05C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790570" y="6229032"/>
            <a:ext cx="581027" cy="485777"/>
          </a:xfrm>
        </p:spPr>
        <p:txBody>
          <a:bodyPr/>
          <a:lstStyle/>
          <a:p>
            <a:pPr>
              <a:defRPr/>
            </a:pPr>
            <a:fld id="{CFB8D8B4-4F1E-5844-8CE8-00873D5B8A5E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6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C8CB-78F2-757C-8E50-E95EAED41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What is going on in the nonprofit market?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990EA-2EB8-D2A5-315C-7151A15F3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893888"/>
            <a:ext cx="7883913" cy="4113212"/>
          </a:xfrm>
        </p:spPr>
        <p:txBody>
          <a:bodyPr/>
          <a:lstStyle/>
          <a:p>
            <a:pPr marL="134938" lvl="1" indent="0">
              <a:spcBef>
                <a:spcPts val="360"/>
              </a:spcBef>
              <a:spcAft>
                <a:spcPts val="0"/>
              </a:spcAft>
              <a:buSzPts val="2200"/>
              <a:buNone/>
            </a:pPr>
            <a:r>
              <a:rPr lang="en-US" sz="2000" b="1" dirty="0">
                <a:solidFill>
                  <a:schemeClr val="accent2"/>
                </a:solidFill>
              </a:rPr>
              <a:t>Trends</a:t>
            </a:r>
          </a:p>
          <a:p>
            <a:pPr marL="134938" lvl="1" indent="0">
              <a:spcBef>
                <a:spcPts val="360"/>
              </a:spcBef>
              <a:spcAft>
                <a:spcPts val="0"/>
              </a:spcAft>
              <a:buSzPts val="2200"/>
              <a:buNone/>
            </a:pPr>
            <a:endParaRPr lang="en-US" sz="1800" dirty="0"/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High inflation, low unemployment and tight labor market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Budgets for 2023 increases @ 5%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Salary ‘floors’ have risen dramatically over last 12-18 months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Inflation hitting lowest paid employees the hardest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Geographic differentials for remote workers varies widely (no clear trend)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Employees EXPECT: </a:t>
            </a:r>
          </a:p>
          <a:p>
            <a:pPr marL="1335088" lvl="3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dk1"/>
                </a:solidFill>
              </a:rPr>
              <a:t>workplace flexibility</a:t>
            </a:r>
          </a:p>
          <a:p>
            <a:pPr marL="1335088" lvl="3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dk1"/>
                </a:solidFill>
              </a:rPr>
              <a:t>meaningful work </a:t>
            </a:r>
          </a:p>
          <a:p>
            <a:pPr marL="1335088" lvl="3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dk1"/>
                </a:solidFill>
              </a:rPr>
              <a:t>fair and competitive compensation</a:t>
            </a:r>
          </a:p>
          <a:p>
            <a:pPr marL="1335088" lvl="3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dk1"/>
                </a:solidFill>
              </a:rPr>
              <a:t>transparency</a:t>
            </a:r>
          </a:p>
          <a:p>
            <a:pPr marL="1335088" lvl="3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dk1"/>
                </a:solidFill>
              </a:rPr>
              <a:t>respect</a:t>
            </a:r>
          </a:p>
          <a:p>
            <a:pPr marL="534988" lvl="2" indent="0">
              <a:spcBef>
                <a:spcPts val="360"/>
              </a:spcBef>
              <a:spcAft>
                <a:spcPts val="0"/>
              </a:spcAft>
              <a:buSzPts val="2200"/>
              <a:buNone/>
            </a:pPr>
            <a:endParaRPr lang="en-US" sz="1800" dirty="0">
              <a:solidFill>
                <a:schemeClr val="dk1"/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D41129-AFFC-61C2-F2BC-C661235F5B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790570" y="6229032"/>
            <a:ext cx="581027" cy="485777"/>
          </a:xfrm>
        </p:spPr>
        <p:txBody>
          <a:bodyPr/>
          <a:lstStyle/>
          <a:p>
            <a:pPr>
              <a:defRPr/>
            </a:pPr>
            <a:fld id="{CFB8D8B4-4F1E-5844-8CE8-00873D5B8A5E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8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2DC40-51D9-F5BC-EB3F-18D176EA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 Compensation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2D7F9-443D-A69A-3BF7-EDA76153E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269654"/>
            <a:ext cx="7772400" cy="411321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accent2"/>
                </a:solidFill>
              </a:rPr>
              <a:t>Phase 1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Compensation Philosophy or Guiding Principles</a:t>
            </a:r>
          </a:p>
          <a:p>
            <a:pPr lvl="3">
              <a:spcAft>
                <a:spcPts val="600"/>
              </a:spcAft>
            </a:pPr>
            <a:r>
              <a:rPr lang="en-US" sz="1600" dirty="0"/>
              <a:t>Organizational values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Job Descriptions!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000" b="1" dirty="0">
                <a:solidFill>
                  <a:schemeClr val="accent2"/>
                </a:solidFill>
              </a:rPr>
              <a:t>Phase 2 </a:t>
            </a:r>
            <a:endParaRPr lang="en-US" sz="2400" dirty="0"/>
          </a:p>
          <a:p>
            <a:pPr lvl="2">
              <a:spcAft>
                <a:spcPts val="600"/>
              </a:spcAft>
            </a:pPr>
            <a:r>
              <a:rPr lang="en-US" sz="1800" dirty="0"/>
              <a:t>Salary Structure (ranges of pay for positions or levels)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Data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Compensation Administration Guidelines or Policies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Location/Regional  Adjustments/ Remote 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Hiring offers &amp; Promotions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Bonuses or other pay (interim assignments)</a:t>
            </a:r>
          </a:p>
          <a:p>
            <a:pPr lvl="3">
              <a:spcBef>
                <a:spcPts val="0"/>
              </a:spcBef>
              <a:spcAft>
                <a:spcPts val="600"/>
              </a:spcAft>
            </a:pPr>
            <a:r>
              <a:rPr lang="en-US" sz="1600" dirty="0"/>
              <a:t>Annual review of compensation 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800" dirty="0"/>
              <a:t>Internal equity reviews</a:t>
            </a:r>
          </a:p>
          <a:p>
            <a:pPr lvl="2">
              <a:spcAft>
                <a:spcPts val="600"/>
              </a:spcAft>
            </a:pPr>
            <a:r>
              <a:rPr lang="en-US" sz="1800" dirty="0"/>
              <a:t>Communication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A518667-2D8E-DB26-90C8-150445C05C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790570" y="6229032"/>
            <a:ext cx="581027" cy="485777"/>
          </a:xfrm>
        </p:spPr>
        <p:txBody>
          <a:bodyPr/>
          <a:lstStyle/>
          <a:p>
            <a:pPr>
              <a:defRPr/>
            </a:pPr>
            <a:fld id="{CFB8D8B4-4F1E-5844-8CE8-00873D5B8A5E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56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C8CB-78F2-757C-8E50-E95EAED41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Compensation Philosophy – </a:t>
            </a:r>
            <a:r>
              <a:rPr lang="en-US" i="1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990EA-2EB8-D2A5-315C-7151A15F3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893888"/>
            <a:ext cx="7883913" cy="4113212"/>
          </a:xfrm>
        </p:spPr>
        <p:txBody>
          <a:bodyPr/>
          <a:lstStyle/>
          <a:p>
            <a:pPr marL="134938" lvl="1" indent="0">
              <a:spcBef>
                <a:spcPts val="360"/>
              </a:spcBef>
              <a:spcAft>
                <a:spcPts val="0"/>
              </a:spcAft>
              <a:buSzPts val="2200"/>
              <a:buNone/>
            </a:pPr>
            <a:r>
              <a:rPr lang="en-US" sz="2000" b="1" dirty="0">
                <a:solidFill>
                  <a:schemeClr val="accent2"/>
                </a:solidFill>
              </a:rPr>
              <a:t>Sample Highlights</a:t>
            </a:r>
            <a:endParaRPr lang="en-US" sz="2000" b="1" dirty="0"/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/>
              <a:t>Compensation &amp; benefits that are fair and competitive with </a:t>
            </a:r>
            <a:br>
              <a:rPr lang="en-US" sz="1800" dirty="0"/>
            </a:br>
            <a:r>
              <a:rPr lang="en-US" sz="1800" dirty="0"/>
              <a:t>similar-sized and similar-location mission-based nonprofits.</a:t>
            </a:r>
            <a:br>
              <a:rPr lang="en-US" sz="1800" dirty="0"/>
            </a:br>
            <a:endParaRPr lang="en-US" sz="1800" dirty="0"/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/>
              <a:t>Individual pay based on</a:t>
            </a:r>
            <a:r>
              <a:rPr lang="en-US" sz="1800" b="1" dirty="0"/>
              <a:t> </a:t>
            </a:r>
            <a:r>
              <a:rPr lang="en-US" sz="1800" i="1" dirty="0"/>
              <a:t>performance, experience (both personal, lived and professional experience), skill set, level of job responsibility, and internal equity.</a:t>
            </a:r>
            <a:br>
              <a:rPr lang="en-US" sz="1800" dirty="0"/>
            </a:br>
            <a:endParaRPr lang="en-US" sz="1800" dirty="0"/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/>
              <a:t>Offers highly competitive health and wellness benefits, extremely generous time off.</a:t>
            </a:r>
            <a:br>
              <a:rPr lang="en-US" sz="1800" dirty="0"/>
            </a:br>
            <a:endParaRPr lang="en-US" sz="1800" dirty="0"/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/>
              <a:t>Meaningful and impactful work ; family friendly culture; flexibility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D41129-AFFC-61C2-F2BC-C661235F5B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790570" y="6229032"/>
            <a:ext cx="581027" cy="485777"/>
          </a:xfrm>
        </p:spPr>
        <p:txBody>
          <a:bodyPr/>
          <a:lstStyle/>
          <a:p>
            <a:pPr>
              <a:defRPr/>
            </a:pPr>
            <a:fld id="{CFB8D8B4-4F1E-5844-8CE8-00873D5B8A5E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74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C8CB-78F2-757C-8E50-E95EAED41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Principles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990EA-2EB8-D2A5-315C-7151A15F3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893888"/>
            <a:ext cx="7883913" cy="4113212"/>
          </a:xfrm>
        </p:spPr>
        <p:txBody>
          <a:bodyPr/>
          <a:lstStyle/>
          <a:p>
            <a:pPr marL="134938" lvl="1" indent="0">
              <a:spcBef>
                <a:spcPts val="360"/>
              </a:spcBef>
              <a:spcAft>
                <a:spcPts val="0"/>
              </a:spcAft>
              <a:buSzPts val="2200"/>
              <a:buNone/>
            </a:pPr>
            <a:r>
              <a:rPr lang="en-US" sz="2000" b="1" dirty="0">
                <a:solidFill>
                  <a:schemeClr val="accent2"/>
                </a:solidFill>
              </a:rPr>
              <a:t>Sample Principles</a:t>
            </a:r>
            <a:endParaRPr lang="en-US" sz="1800" dirty="0"/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/>
              <a:t>We offer a total </a:t>
            </a:r>
            <a:r>
              <a:rPr lang="en-US" sz="1800" dirty="0">
                <a:solidFill>
                  <a:schemeClr val="dk1"/>
                </a:solidFill>
              </a:rPr>
              <a:t>rewards package.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dk1"/>
              </a:solidFill>
            </a:endParaRP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We use salary as one way to attract and retain talent.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dk1"/>
              </a:solidFill>
            </a:endParaRP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We pay for the work. 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dk1"/>
              </a:solidFill>
            </a:endParaRP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We ensure internal equity &amp; audit our internal rewards to maintain equity.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dk1"/>
              </a:solidFill>
            </a:endParaRP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We use compensation to reward strong performance, along with opportunities for career growth and promotions.</a:t>
            </a:r>
            <a:endParaRPr lang="en-US" sz="1800" dirty="0"/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D41129-AFFC-61C2-F2BC-C661235F5B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790570" y="6229032"/>
            <a:ext cx="581027" cy="485777"/>
          </a:xfrm>
        </p:spPr>
        <p:txBody>
          <a:bodyPr/>
          <a:lstStyle/>
          <a:p>
            <a:pPr>
              <a:defRPr/>
            </a:pPr>
            <a:fld id="{CFB8D8B4-4F1E-5844-8CE8-00873D5B8A5E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796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94513-DD0C-183E-93CC-5813B823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3612E-7CF0-FA30-9653-455D50DC3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r>
              <a:rPr lang="en-US" sz="1800" dirty="0">
                <a:highlight>
                  <a:schemeClr val="lt1"/>
                </a:highlight>
              </a:rPr>
              <a:t>Data Sources </a:t>
            </a: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endParaRPr lang="en-US" sz="1800" dirty="0">
              <a:highlight>
                <a:schemeClr val="lt1"/>
              </a:highlight>
            </a:endParaRP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endParaRPr lang="en-US" sz="1800" dirty="0">
              <a:highlight>
                <a:schemeClr val="lt1"/>
              </a:highlight>
            </a:endParaRP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r>
              <a:rPr lang="en-US" sz="1800" dirty="0">
                <a:highlight>
                  <a:schemeClr val="lt1"/>
                </a:highlight>
              </a:rPr>
              <a:t>Industry</a:t>
            </a: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r>
              <a:rPr lang="en-US" sz="1800" dirty="0">
                <a:highlight>
                  <a:schemeClr val="lt1"/>
                </a:highlight>
              </a:rPr>
              <a:t>Mission</a:t>
            </a: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r>
              <a:rPr lang="en-US" sz="1800" dirty="0">
                <a:highlight>
                  <a:schemeClr val="lt1"/>
                </a:highlight>
              </a:rPr>
              <a:t>Size – Budget, FTEs, Impact</a:t>
            </a: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r>
              <a:rPr lang="en-US" sz="1800" dirty="0">
                <a:highlight>
                  <a:schemeClr val="lt1"/>
                </a:highlight>
              </a:rPr>
              <a:t>Location</a:t>
            </a: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r>
              <a:rPr lang="en-US" sz="1800" dirty="0">
                <a:highlight>
                  <a:schemeClr val="lt1"/>
                </a:highlight>
              </a:rPr>
              <a:t>Job requirements, functions and level</a:t>
            </a: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r>
              <a:rPr lang="en-US" sz="1800" dirty="0">
                <a:highlight>
                  <a:schemeClr val="lt1"/>
                </a:highlight>
              </a:rPr>
              <a:t>Aging data</a:t>
            </a: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r>
              <a:rPr lang="en-US" sz="1800" dirty="0">
                <a:highlight>
                  <a:schemeClr val="lt1"/>
                </a:highlight>
              </a:rPr>
              <a:t>Market ranges 25</a:t>
            </a:r>
            <a:r>
              <a:rPr lang="en-US" sz="1800" baseline="30000" dirty="0">
                <a:highlight>
                  <a:schemeClr val="lt1"/>
                </a:highlight>
              </a:rPr>
              <a:t>th</a:t>
            </a:r>
            <a:r>
              <a:rPr lang="en-US" sz="1800" dirty="0">
                <a:highlight>
                  <a:schemeClr val="lt1"/>
                </a:highlight>
              </a:rPr>
              <a:t>percentile, Median, 75</a:t>
            </a:r>
            <a:r>
              <a:rPr lang="en-US" sz="1800" baseline="30000" dirty="0">
                <a:highlight>
                  <a:schemeClr val="lt1"/>
                </a:highlight>
              </a:rPr>
              <a:t>th</a:t>
            </a:r>
            <a:r>
              <a:rPr lang="en-US" sz="1800" dirty="0">
                <a:highlight>
                  <a:schemeClr val="lt1"/>
                </a:highlight>
              </a:rPr>
              <a:t> percentile</a:t>
            </a:r>
          </a:p>
          <a:p>
            <a:pPr marL="482600">
              <a:spcBef>
                <a:spcPts val="360"/>
              </a:spcBef>
              <a:spcAft>
                <a:spcPts val="0"/>
              </a:spcAft>
              <a:buSzPct val="110000"/>
            </a:pPr>
            <a:endParaRPr lang="en-US" sz="1800" dirty="0">
              <a:highlight>
                <a:schemeClr val="lt1"/>
              </a:highlight>
            </a:endParaRPr>
          </a:p>
          <a:p>
            <a:pPr marL="139700" indent="0">
              <a:spcBef>
                <a:spcPts val="360"/>
              </a:spcBef>
              <a:spcAft>
                <a:spcPts val="0"/>
              </a:spcAft>
              <a:buSzPct val="110000"/>
              <a:buNone/>
            </a:pPr>
            <a:r>
              <a:rPr lang="en-US" sz="2000" i="1" dirty="0">
                <a:solidFill>
                  <a:schemeClr val="accent2"/>
                </a:solidFill>
                <a:highlight>
                  <a:schemeClr val="lt1"/>
                </a:highlight>
              </a:rPr>
              <a:t>Research the Job not the Person! 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3E33AA4-7AE7-88CF-4FD5-4E65366551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790570" y="6229032"/>
            <a:ext cx="581027" cy="485777"/>
          </a:xfrm>
        </p:spPr>
        <p:txBody>
          <a:bodyPr/>
          <a:lstStyle/>
          <a:p>
            <a:pPr>
              <a:defRPr/>
            </a:pPr>
            <a:fld id="{CFB8D8B4-4F1E-5844-8CE8-00873D5B8A5E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01DF5B-3C60-7604-4497-0CFBAD470CED}"/>
              </a:ext>
            </a:extLst>
          </p:cNvPr>
          <p:cNvSpPr txBox="1"/>
          <p:nvPr/>
        </p:nvSpPr>
        <p:spPr>
          <a:xfrm>
            <a:off x="2928136" y="1097274"/>
            <a:ext cx="3063596" cy="21184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Zapf Dingbats"/>
              <a:buChar char="➙"/>
            </a:pPr>
            <a:r>
              <a:rPr lang="en-US" sz="1800" b="0" dirty="0">
                <a:solidFill>
                  <a:schemeClr val="tx1"/>
                </a:solidFill>
                <a:highlight>
                  <a:schemeClr val="lt1"/>
                </a:highlight>
                <a:latin typeface="Cambria" panose="02040503050406030204" pitchFamily="18" charset="0"/>
                <a:ea typeface="Roboto" panose="02000000000000000000" pitchFamily="2" charset="0"/>
              </a:rPr>
              <a:t>published surveys or tools</a:t>
            </a:r>
          </a:p>
          <a:p>
            <a:pPr marL="285750" indent="-285750">
              <a:lnSpc>
                <a:spcPct val="150000"/>
              </a:lnSpc>
              <a:buFont typeface="Zapf Dingbats"/>
              <a:buChar char="➙"/>
            </a:pPr>
            <a:r>
              <a:rPr lang="en-US" sz="1800" b="0" dirty="0">
                <a:solidFill>
                  <a:schemeClr val="accent4"/>
                </a:solidFill>
                <a:latin typeface="Cambria" panose="02040503050406030204" pitchFamily="18" charset="0"/>
              </a:rPr>
              <a:t>job postings</a:t>
            </a:r>
          </a:p>
          <a:p>
            <a:pPr marL="285750" indent="-285750">
              <a:lnSpc>
                <a:spcPct val="150000"/>
              </a:lnSpc>
              <a:buFont typeface="Zapf Dingbats"/>
              <a:buChar char="➙"/>
            </a:pPr>
            <a:r>
              <a:rPr lang="en-US" sz="1800" b="0" dirty="0">
                <a:solidFill>
                  <a:schemeClr val="accent4"/>
                </a:solidFill>
                <a:latin typeface="Cambria" panose="02040503050406030204" pitchFamily="18" charset="0"/>
              </a:rPr>
              <a:t>information from peers</a:t>
            </a:r>
          </a:p>
          <a:p>
            <a:pPr marL="285750" indent="-285750">
              <a:lnSpc>
                <a:spcPct val="150000"/>
              </a:lnSpc>
              <a:buFont typeface="Zapf Dingbats"/>
              <a:buChar char="➙"/>
            </a:pPr>
            <a:r>
              <a:rPr lang="en-US" sz="1800" b="0" dirty="0">
                <a:solidFill>
                  <a:schemeClr val="accent4"/>
                </a:solidFill>
                <a:latin typeface="Cambria" panose="02040503050406030204" pitchFamily="18" charset="0"/>
              </a:rPr>
              <a:t>IRS 990s</a:t>
            </a:r>
          </a:p>
          <a:p>
            <a:pPr marL="285750" indent="-285750">
              <a:lnSpc>
                <a:spcPct val="150000"/>
              </a:lnSpc>
              <a:buFont typeface="Zapf Dingbats"/>
              <a:buChar char="➙"/>
            </a:pPr>
            <a:r>
              <a:rPr lang="en-US" sz="1800" b="0" dirty="0">
                <a:solidFill>
                  <a:schemeClr val="accent4"/>
                </a:solidFill>
                <a:latin typeface="Cambria" panose="02040503050406030204" pitchFamily="18" charset="0"/>
              </a:rPr>
              <a:t>avoid self reported data</a:t>
            </a:r>
          </a:p>
        </p:txBody>
      </p:sp>
    </p:spTree>
    <p:extLst>
      <p:ext uri="{BB962C8B-B14F-4D97-AF65-F5344CB8AC3E}">
        <p14:creationId xmlns:p14="http://schemas.microsoft.com/office/powerpoint/2010/main" val="3517451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C8CB-78F2-757C-8E50-E95EAED41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 &amp; Equity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990EA-2EB8-D2A5-315C-7151A15F3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893888"/>
            <a:ext cx="7883913" cy="4113212"/>
          </a:xfrm>
        </p:spPr>
        <p:txBody>
          <a:bodyPr/>
          <a:lstStyle/>
          <a:p>
            <a:pPr marL="134938" lvl="1" indent="0">
              <a:spcBef>
                <a:spcPts val="360"/>
              </a:spcBef>
              <a:spcAft>
                <a:spcPts val="0"/>
              </a:spcAft>
              <a:buSzPts val="2200"/>
              <a:buNone/>
            </a:pPr>
            <a:r>
              <a:rPr lang="en-US" sz="2000" b="1" dirty="0">
                <a:solidFill>
                  <a:schemeClr val="accent2"/>
                </a:solidFill>
              </a:rPr>
              <a:t>Transparency</a:t>
            </a:r>
          </a:p>
          <a:p>
            <a:pPr marL="134938" lvl="1" indent="0">
              <a:spcBef>
                <a:spcPts val="360"/>
              </a:spcBef>
              <a:spcAft>
                <a:spcPts val="0"/>
              </a:spcAft>
              <a:buSzPts val="2200"/>
              <a:buNone/>
            </a:pPr>
            <a:endParaRPr lang="en-US" sz="1800" dirty="0"/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Compensation Philosophy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Job postings with hiring range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Salary range for position or Level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Full Salary Structure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dk1"/>
              </a:solidFill>
            </a:endParaRPr>
          </a:p>
          <a:p>
            <a:pPr marL="173038" indent="0">
              <a:spcBef>
                <a:spcPts val="360"/>
              </a:spcBef>
              <a:spcAft>
                <a:spcPts val="0"/>
              </a:spcAft>
              <a:buSzPts val="2200"/>
              <a:buNone/>
            </a:pPr>
            <a:r>
              <a:rPr lang="en-US" sz="2000" b="1" dirty="0">
                <a:solidFill>
                  <a:schemeClr val="accent2"/>
                </a:solidFill>
              </a:rPr>
              <a:t>Equity Reviews</a:t>
            </a:r>
          </a:p>
          <a:p>
            <a:pPr marL="173038" indent="0">
              <a:spcBef>
                <a:spcPts val="360"/>
              </a:spcBef>
              <a:spcAft>
                <a:spcPts val="0"/>
              </a:spcAft>
              <a:buSzPts val="2200"/>
              <a:buNone/>
            </a:pPr>
            <a:endParaRPr lang="en-US" sz="1800" dirty="0">
              <a:solidFill>
                <a:schemeClr val="dk1"/>
              </a:solidFill>
            </a:endParaRP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Pay equity does not mean equal pay for every employee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Internal equity by level of role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dk1"/>
                </a:solidFill>
              </a:rPr>
              <a:t>Typically look at race and gender</a:t>
            </a:r>
          </a:p>
          <a:p>
            <a:pPr marL="877888" lvl="2" indent="-342900">
              <a:spcBef>
                <a:spcPts val="360"/>
              </a:spcBef>
              <a:spcAft>
                <a:spcPts val="0"/>
              </a:spcAft>
              <a:buSzPts val="2200"/>
              <a:buFont typeface="Arial" panose="020B0604020202020204" pitchFamily="34" charset="0"/>
              <a:buChar char="•"/>
            </a:pPr>
            <a:r>
              <a:rPr lang="en-US" sz="1800" dirty="0"/>
              <a:t>Ongoing reviews when comp changes – annual increase, new hires, promotions or other changes to salaries. 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D41129-AFFC-61C2-F2BC-C661235F5B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790570" y="6229032"/>
            <a:ext cx="581027" cy="485777"/>
          </a:xfrm>
        </p:spPr>
        <p:txBody>
          <a:bodyPr/>
          <a:lstStyle/>
          <a:p>
            <a:pPr>
              <a:defRPr/>
            </a:pPr>
            <a:fld id="{CFB8D8B4-4F1E-5844-8CE8-00873D5B8A5E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059828"/>
      </p:ext>
    </p:extLst>
  </p:cSld>
  <p:clrMapOvr>
    <a:masterClrMapping/>
  </p:clrMapOvr>
</p:sld>
</file>

<file path=ppt/theme/theme1.xml><?xml version="1.0" encoding="utf-8"?>
<a:theme xmlns:a="http://schemas.openxmlformats.org/drawingml/2006/main" name="SmithPilot Powerpoint Template">
  <a:themeElements>
    <a:clrScheme name="SmithPilot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5661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Constantia-Franklin Gothic Book">
      <a:maj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Accenture Advanced-Full Brand.po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enture Advanced-Full Brand.pot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enture Advanced-Full Brand.pot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enture Advanced-Full Brand.pot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2150SMPI_Compensation_v2.pptx" id="{E59FBB01-3CD1-C74E-9200-3B79071CAF5C}" vid="{87541975-9EA9-1C4B-88C9-10AE0BB4F22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SmithPilot Powerpoint Template</Template>
  <TotalTime>1527</TotalTime>
  <Words>613</Words>
  <Application>Microsoft Macintosh PowerPoint</Application>
  <PresentationFormat>On-screen Show (4:3)</PresentationFormat>
  <Paragraphs>125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Avenir Next LT Pro Light</vt:lpstr>
      <vt:lpstr>Avenir Next Ultra Light</vt:lpstr>
      <vt:lpstr>Cambria</vt:lpstr>
      <vt:lpstr>Constantia</vt:lpstr>
      <vt:lpstr>Roboto</vt:lpstr>
      <vt:lpstr>Zapf Dingbats</vt:lpstr>
      <vt:lpstr>SmithPilot Powerpoint Template</vt:lpstr>
      <vt:lpstr>NPFM – Nonprofit CFOs</vt:lpstr>
      <vt:lpstr>Agenda</vt:lpstr>
      <vt:lpstr>Introduction: SmithPilot</vt:lpstr>
      <vt:lpstr>What is going on in the nonprofit market?</vt:lpstr>
      <vt:lpstr>Components of a Compensation Plan</vt:lpstr>
      <vt:lpstr>Compensation Philosophy – highlights</vt:lpstr>
      <vt:lpstr>Guiding Principles</vt:lpstr>
      <vt:lpstr>Research considerations</vt:lpstr>
      <vt:lpstr>Transparency &amp; Equity</vt:lpstr>
      <vt:lpstr>Questions?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Client Name Goes on These Two Lines</dc:title>
  <dc:subject/>
  <dc:creator>Rebecca Pilot</dc:creator>
  <cp:keywords/>
  <dc:description>SmithPilot PPT Template</dc:description>
  <cp:lastModifiedBy>Rebecca Pilot</cp:lastModifiedBy>
  <cp:revision>4</cp:revision>
  <cp:lastPrinted>2022-09-28T13:30:27Z</cp:lastPrinted>
  <dcterms:created xsi:type="dcterms:W3CDTF">2022-09-20T21:24:11Z</dcterms:created>
  <dcterms:modified xsi:type="dcterms:W3CDTF">2022-09-29T17:13:24Z</dcterms:modified>
  <cp:category>Presentation Designs</cp:category>
</cp:coreProperties>
</file>