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1" r:id="rId2"/>
    <p:sldId id="262" r:id="rId3"/>
    <p:sldId id="311" r:id="rId4"/>
    <p:sldId id="312" r:id="rId5"/>
    <p:sldId id="314" r:id="rId6"/>
    <p:sldId id="313" r:id="rId7"/>
    <p:sldId id="315" r:id="rId8"/>
    <p:sldId id="317" r:id="rId9"/>
    <p:sldId id="316" r:id="rId10"/>
    <p:sldId id="319" r:id="rId11"/>
    <p:sldId id="320" r:id="rId12"/>
    <p:sldId id="321" r:id="rId13"/>
    <p:sldId id="322" r:id="rId14"/>
    <p:sldId id="323" r:id="rId15"/>
    <p:sldId id="324" r:id="rId16"/>
    <p:sldId id="325" r:id="rId17"/>
    <p:sldId id="326" r:id="rId18"/>
    <p:sldId id="327" r:id="rId19"/>
    <p:sldId id="328" r:id="rId20"/>
    <p:sldId id="310" r:id="rId21"/>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3170" autoAdjust="0"/>
  </p:normalViewPr>
  <p:slideViewPr>
    <p:cSldViewPr snapToGrid="0">
      <p:cViewPr varScale="1">
        <p:scale>
          <a:sx n="52" d="100"/>
          <a:sy n="52" d="100"/>
        </p:scale>
        <p:origin x="48" y="66"/>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DCD31-8762-4637-8168-CBF838DCB9C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A6B49AF8-2344-456C-85DA-4954C5E3039E}">
      <dgm:prSet/>
      <dgm:spPr/>
      <dgm:t>
        <a:bodyPr/>
        <a:lstStyle/>
        <a:p>
          <a:pPr rtl="0"/>
          <a:r>
            <a:rPr lang="en-US" smtClean="0"/>
            <a:t>Main purpose is to incentivize employers to retain employees while also assisting to cover debt service and certain operating costs (25% limit)</a:t>
          </a:r>
          <a:endParaRPr lang="en-US"/>
        </a:p>
      </dgm:t>
    </dgm:pt>
    <dgm:pt modelId="{BFB6253C-788B-4893-BC09-1F975C5BFB53}" type="parTrans" cxnId="{5F4E7275-DBC3-4C3C-9B94-87CB4DC1004D}">
      <dgm:prSet/>
      <dgm:spPr/>
      <dgm:t>
        <a:bodyPr/>
        <a:lstStyle/>
        <a:p>
          <a:endParaRPr lang="en-US"/>
        </a:p>
      </dgm:t>
    </dgm:pt>
    <dgm:pt modelId="{C52880AB-CB7D-4DAF-9AC0-8304E7270878}" type="sibTrans" cxnId="{5F4E7275-DBC3-4C3C-9B94-87CB4DC1004D}">
      <dgm:prSet/>
      <dgm:spPr/>
      <dgm:t>
        <a:bodyPr/>
        <a:lstStyle/>
        <a:p>
          <a:endParaRPr lang="en-US"/>
        </a:p>
      </dgm:t>
    </dgm:pt>
    <dgm:pt modelId="{AF895268-A6E1-49E7-8081-892AC7367690}">
      <dgm:prSet/>
      <dgm:spPr/>
      <dgm:t>
        <a:bodyPr/>
        <a:lstStyle/>
        <a:p>
          <a:pPr rtl="0"/>
          <a:r>
            <a:rPr lang="en-US" smtClean="0"/>
            <a:t>100% federally guaranteed loans</a:t>
          </a:r>
          <a:endParaRPr lang="en-US"/>
        </a:p>
      </dgm:t>
    </dgm:pt>
    <dgm:pt modelId="{D1E31934-12B5-4898-BD51-7EFCD7886009}" type="parTrans" cxnId="{FD08C87B-1C5B-4C7F-AC24-C3C0A5466FD8}">
      <dgm:prSet/>
      <dgm:spPr/>
      <dgm:t>
        <a:bodyPr/>
        <a:lstStyle/>
        <a:p>
          <a:endParaRPr lang="en-US"/>
        </a:p>
      </dgm:t>
    </dgm:pt>
    <dgm:pt modelId="{29B0119C-CBC2-465A-9A0D-12E09B358392}" type="sibTrans" cxnId="{FD08C87B-1C5B-4C7F-AC24-C3C0A5466FD8}">
      <dgm:prSet/>
      <dgm:spPr/>
      <dgm:t>
        <a:bodyPr/>
        <a:lstStyle/>
        <a:p>
          <a:endParaRPr lang="en-US"/>
        </a:p>
      </dgm:t>
    </dgm:pt>
    <dgm:pt modelId="{8726AD20-AA13-4F34-AB2A-D2440090244B}">
      <dgm:prSet/>
      <dgm:spPr/>
      <dgm:t>
        <a:bodyPr/>
        <a:lstStyle/>
        <a:p>
          <a:pPr rtl="0"/>
          <a:r>
            <a:rPr lang="en-US" smtClean="0"/>
            <a:t>Available to small businesses and nonprofits (501(c)3 and 501(c)19)</a:t>
          </a:r>
          <a:endParaRPr lang="en-US"/>
        </a:p>
      </dgm:t>
    </dgm:pt>
    <dgm:pt modelId="{22E8B4DD-FD29-49C0-B338-DCD314759D29}" type="parTrans" cxnId="{EA1912FE-DEDC-4B21-AB4E-56B4A208248F}">
      <dgm:prSet/>
      <dgm:spPr/>
      <dgm:t>
        <a:bodyPr/>
        <a:lstStyle/>
        <a:p>
          <a:endParaRPr lang="en-US"/>
        </a:p>
      </dgm:t>
    </dgm:pt>
    <dgm:pt modelId="{9C79D5E9-3BC6-4331-8AED-A79549A9562F}" type="sibTrans" cxnId="{EA1912FE-DEDC-4B21-AB4E-56B4A208248F}">
      <dgm:prSet/>
      <dgm:spPr/>
      <dgm:t>
        <a:bodyPr/>
        <a:lstStyle/>
        <a:p>
          <a:endParaRPr lang="en-US"/>
        </a:p>
      </dgm:t>
    </dgm:pt>
    <dgm:pt modelId="{F6D7CCC8-7F23-4D80-993F-E52E373D6B1B}">
      <dgm:prSet/>
      <dgm:spPr/>
      <dgm:t>
        <a:bodyPr/>
        <a:lstStyle/>
        <a:p>
          <a:pPr rtl="0"/>
          <a:r>
            <a:rPr lang="en-US" smtClean="0"/>
            <a:t>May be forgiven if employers meet certain requirements</a:t>
          </a:r>
          <a:endParaRPr lang="en-US"/>
        </a:p>
      </dgm:t>
    </dgm:pt>
    <dgm:pt modelId="{CB17951B-A804-44FD-BAA6-3A6B2D46DCA6}" type="parTrans" cxnId="{53DD6033-3051-4C5A-B6E1-45EC9C133DD1}">
      <dgm:prSet/>
      <dgm:spPr/>
      <dgm:t>
        <a:bodyPr/>
        <a:lstStyle/>
        <a:p>
          <a:endParaRPr lang="en-US"/>
        </a:p>
      </dgm:t>
    </dgm:pt>
    <dgm:pt modelId="{ED9511CE-DF33-4F20-9B24-6D48C037C7D0}" type="sibTrans" cxnId="{53DD6033-3051-4C5A-B6E1-45EC9C133DD1}">
      <dgm:prSet/>
      <dgm:spPr/>
      <dgm:t>
        <a:bodyPr/>
        <a:lstStyle/>
        <a:p>
          <a:endParaRPr lang="en-US"/>
        </a:p>
      </dgm:t>
    </dgm:pt>
    <dgm:pt modelId="{6BEDF5C9-DDB4-4F76-B215-AAA273030151}">
      <dgm:prSet/>
      <dgm:spPr/>
      <dgm:t>
        <a:bodyPr/>
        <a:lstStyle/>
        <a:p>
          <a:pPr rtl="0"/>
          <a:r>
            <a:rPr lang="en-US" smtClean="0"/>
            <a:t>No collateral requirement</a:t>
          </a:r>
          <a:endParaRPr lang="en-US"/>
        </a:p>
      </dgm:t>
    </dgm:pt>
    <dgm:pt modelId="{FB062A6B-228E-4115-A4D4-18036DE90FCE}" type="parTrans" cxnId="{80B89B8A-9143-46AF-A3A4-869D3FCA8029}">
      <dgm:prSet/>
      <dgm:spPr/>
      <dgm:t>
        <a:bodyPr/>
        <a:lstStyle/>
        <a:p>
          <a:endParaRPr lang="en-US"/>
        </a:p>
      </dgm:t>
    </dgm:pt>
    <dgm:pt modelId="{A5127613-3B86-4310-BFAD-8616F3BF4071}" type="sibTrans" cxnId="{80B89B8A-9143-46AF-A3A4-869D3FCA8029}">
      <dgm:prSet/>
      <dgm:spPr/>
      <dgm:t>
        <a:bodyPr/>
        <a:lstStyle/>
        <a:p>
          <a:endParaRPr lang="en-US"/>
        </a:p>
      </dgm:t>
    </dgm:pt>
    <dgm:pt modelId="{7A54F106-5A41-43AA-8F83-CB8A66B0B220}" type="pres">
      <dgm:prSet presAssocID="{7F4DCD31-8762-4637-8168-CBF838DCB9CA}" presName="linear" presStyleCnt="0">
        <dgm:presLayoutVars>
          <dgm:animLvl val="lvl"/>
          <dgm:resizeHandles val="exact"/>
        </dgm:presLayoutVars>
      </dgm:prSet>
      <dgm:spPr/>
      <dgm:t>
        <a:bodyPr/>
        <a:lstStyle/>
        <a:p>
          <a:endParaRPr lang="en-GB"/>
        </a:p>
      </dgm:t>
    </dgm:pt>
    <dgm:pt modelId="{60EC09E5-F7EC-439D-B55D-DE49DC3117E9}" type="pres">
      <dgm:prSet presAssocID="{A6B49AF8-2344-456C-85DA-4954C5E3039E}" presName="parentText" presStyleLbl="node1" presStyleIdx="0" presStyleCnt="5">
        <dgm:presLayoutVars>
          <dgm:chMax val="0"/>
          <dgm:bulletEnabled val="1"/>
        </dgm:presLayoutVars>
      </dgm:prSet>
      <dgm:spPr/>
      <dgm:t>
        <a:bodyPr/>
        <a:lstStyle/>
        <a:p>
          <a:endParaRPr lang="en-GB"/>
        </a:p>
      </dgm:t>
    </dgm:pt>
    <dgm:pt modelId="{2300D81C-01F8-476B-9529-1DA07519891F}" type="pres">
      <dgm:prSet presAssocID="{C52880AB-CB7D-4DAF-9AC0-8304E7270878}" presName="spacer" presStyleCnt="0"/>
      <dgm:spPr/>
    </dgm:pt>
    <dgm:pt modelId="{B6EFAE12-C57D-46D8-810C-61FF1A4B9144}" type="pres">
      <dgm:prSet presAssocID="{AF895268-A6E1-49E7-8081-892AC7367690}" presName="parentText" presStyleLbl="node1" presStyleIdx="1" presStyleCnt="5">
        <dgm:presLayoutVars>
          <dgm:chMax val="0"/>
          <dgm:bulletEnabled val="1"/>
        </dgm:presLayoutVars>
      </dgm:prSet>
      <dgm:spPr/>
      <dgm:t>
        <a:bodyPr/>
        <a:lstStyle/>
        <a:p>
          <a:endParaRPr lang="en-GB"/>
        </a:p>
      </dgm:t>
    </dgm:pt>
    <dgm:pt modelId="{BD3396F3-66E1-48A2-9BBE-128026014D90}" type="pres">
      <dgm:prSet presAssocID="{29B0119C-CBC2-465A-9A0D-12E09B358392}" presName="spacer" presStyleCnt="0"/>
      <dgm:spPr/>
    </dgm:pt>
    <dgm:pt modelId="{94755AE2-C513-4F50-85EC-C28E3860C7EB}" type="pres">
      <dgm:prSet presAssocID="{8726AD20-AA13-4F34-AB2A-D2440090244B}" presName="parentText" presStyleLbl="node1" presStyleIdx="2" presStyleCnt="5">
        <dgm:presLayoutVars>
          <dgm:chMax val="0"/>
          <dgm:bulletEnabled val="1"/>
        </dgm:presLayoutVars>
      </dgm:prSet>
      <dgm:spPr/>
      <dgm:t>
        <a:bodyPr/>
        <a:lstStyle/>
        <a:p>
          <a:endParaRPr lang="en-GB"/>
        </a:p>
      </dgm:t>
    </dgm:pt>
    <dgm:pt modelId="{BC521C83-1441-4AE1-B73B-8FFFD78AA5DE}" type="pres">
      <dgm:prSet presAssocID="{9C79D5E9-3BC6-4331-8AED-A79549A9562F}" presName="spacer" presStyleCnt="0"/>
      <dgm:spPr/>
    </dgm:pt>
    <dgm:pt modelId="{E98A6E92-A542-452D-A78A-74547B4A12D9}" type="pres">
      <dgm:prSet presAssocID="{F6D7CCC8-7F23-4D80-993F-E52E373D6B1B}" presName="parentText" presStyleLbl="node1" presStyleIdx="3" presStyleCnt="5">
        <dgm:presLayoutVars>
          <dgm:chMax val="0"/>
          <dgm:bulletEnabled val="1"/>
        </dgm:presLayoutVars>
      </dgm:prSet>
      <dgm:spPr/>
      <dgm:t>
        <a:bodyPr/>
        <a:lstStyle/>
        <a:p>
          <a:endParaRPr lang="en-GB"/>
        </a:p>
      </dgm:t>
    </dgm:pt>
    <dgm:pt modelId="{836CC8A8-BAE2-477A-8D87-C89FE3388D6E}" type="pres">
      <dgm:prSet presAssocID="{ED9511CE-DF33-4F20-9B24-6D48C037C7D0}" presName="spacer" presStyleCnt="0"/>
      <dgm:spPr/>
    </dgm:pt>
    <dgm:pt modelId="{1E9C880E-E84B-4979-ACC4-F2E76FE9AF10}" type="pres">
      <dgm:prSet presAssocID="{6BEDF5C9-DDB4-4F76-B215-AAA273030151}" presName="parentText" presStyleLbl="node1" presStyleIdx="4" presStyleCnt="5">
        <dgm:presLayoutVars>
          <dgm:chMax val="0"/>
          <dgm:bulletEnabled val="1"/>
        </dgm:presLayoutVars>
      </dgm:prSet>
      <dgm:spPr/>
      <dgm:t>
        <a:bodyPr/>
        <a:lstStyle/>
        <a:p>
          <a:endParaRPr lang="en-GB"/>
        </a:p>
      </dgm:t>
    </dgm:pt>
  </dgm:ptLst>
  <dgm:cxnLst>
    <dgm:cxn modelId="{5F4E7275-DBC3-4C3C-9B94-87CB4DC1004D}" srcId="{7F4DCD31-8762-4637-8168-CBF838DCB9CA}" destId="{A6B49AF8-2344-456C-85DA-4954C5E3039E}" srcOrd="0" destOrd="0" parTransId="{BFB6253C-788B-4893-BC09-1F975C5BFB53}" sibTransId="{C52880AB-CB7D-4DAF-9AC0-8304E7270878}"/>
    <dgm:cxn modelId="{2E99DCC6-527C-43B0-B91D-D3AD3FDBECAF}" type="presOf" srcId="{A6B49AF8-2344-456C-85DA-4954C5E3039E}" destId="{60EC09E5-F7EC-439D-B55D-DE49DC3117E9}" srcOrd="0" destOrd="0" presId="urn:microsoft.com/office/officeart/2005/8/layout/vList2"/>
    <dgm:cxn modelId="{25296D0E-AC67-4D79-904B-9F37233FAE84}" type="presOf" srcId="{8726AD20-AA13-4F34-AB2A-D2440090244B}" destId="{94755AE2-C513-4F50-85EC-C28E3860C7EB}" srcOrd="0" destOrd="0" presId="urn:microsoft.com/office/officeart/2005/8/layout/vList2"/>
    <dgm:cxn modelId="{FD08C87B-1C5B-4C7F-AC24-C3C0A5466FD8}" srcId="{7F4DCD31-8762-4637-8168-CBF838DCB9CA}" destId="{AF895268-A6E1-49E7-8081-892AC7367690}" srcOrd="1" destOrd="0" parTransId="{D1E31934-12B5-4898-BD51-7EFCD7886009}" sibTransId="{29B0119C-CBC2-465A-9A0D-12E09B358392}"/>
    <dgm:cxn modelId="{80B89B8A-9143-46AF-A3A4-869D3FCA8029}" srcId="{7F4DCD31-8762-4637-8168-CBF838DCB9CA}" destId="{6BEDF5C9-DDB4-4F76-B215-AAA273030151}" srcOrd="4" destOrd="0" parTransId="{FB062A6B-228E-4115-A4D4-18036DE90FCE}" sibTransId="{A5127613-3B86-4310-BFAD-8616F3BF4071}"/>
    <dgm:cxn modelId="{DEF58150-E6BB-4695-B067-4D7EA0209771}" type="presOf" srcId="{7F4DCD31-8762-4637-8168-CBF838DCB9CA}" destId="{7A54F106-5A41-43AA-8F83-CB8A66B0B220}" srcOrd="0" destOrd="0" presId="urn:microsoft.com/office/officeart/2005/8/layout/vList2"/>
    <dgm:cxn modelId="{AD2EDB9D-D0E5-4A86-A48F-3851DD0314EE}" type="presOf" srcId="{AF895268-A6E1-49E7-8081-892AC7367690}" destId="{B6EFAE12-C57D-46D8-810C-61FF1A4B9144}" srcOrd="0" destOrd="0" presId="urn:microsoft.com/office/officeart/2005/8/layout/vList2"/>
    <dgm:cxn modelId="{C4BCCBDE-B0C5-4827-98AD-BE4011DDB360}" type="presOf" srcId="{6BEDF5C9-DDB4-4F76-B215-AAA273030151}" destId="{1E9C880E-E84B-4979-ACC4-F2E76FE9AF10}" srcOrd="0" destOrd="0" presId="urn:microsoft.com/office/officeart/2005/8/layout/vList2"/>
    <dgm:cxn modelId="{53DD6033-3051-4C5A-B6E1-45EC9C133DD1}" srcId="{7F4DCD31-8762-4637-8168-CBF838DCB9CA}" destId="{F6D7CCC8-7F23-4D80-993F-E52E373D6B1B}" srcOrd="3" destOrd="0" parTransId="{CB17951B-A804-44FD-BAA6-3A6B2D46DCA6}" sibTransId="{ED9511CE-DF33-4F20-9B24-6D48C037C7D0}"/>
    <dgm:cxn modelId="{EA1912FE-DEDC-4B21-AB4E-56B4A208248F}" srcId="{7F4DCD31-8762-4637-8168-CBF838DCB9CA}" destId="{8726AD20-AA13-4F34-AB2A-D2440090244B}" srcOrd="2" destOrd="0" parTransId="{22E8B4DD-FD29-49C0-B338-DCD314759D29}" sibTransId="{9C79D5E9-3BC6-4331-8AED-A79549A9562F}"/>
    <dgm:cxn modelId="{836E5832-DD1A-4C2F-B438-8A5F93D4E475}" type="presOf" srcId="{F6D7CCC8-7F23-4D80-993F-E52E373D6B1B}" destId="{E98A6E92-A542-452D-A78A-74547B4A12D9}" srcOrd="0" destOrd="0" presId="urn:microsoft.com/office/officeart/2005/8/layout/vList2"/>
    <dgm:cxn modelId="{AECABD03-CCD9-4805-8D78-03E4C8EE5868}" type="presParOf" srcId="{7A54F106-5A41-43AA-8F83-CB8A66B0B220}" destId="{60EC09E5-F7EC-439D-B55D-DE49DC3117E9}" srcOrd="0" destOrd="0" presId="urn:microsoft.com/office/officeart/2005/8/layout/vList2"/>
    <dgm:cxn modelId="{DC99B6BC-2962-4E13-8F8B-8F0BDB058C9B}" type="presParOf" srcId="{7A54F106-5A41-43AA-8F83-CB8A66B0B220}" destId="{2300D81C-01F8-476B-9529-1DA07519891F}" srcOrd="1" destOrd="0" presId="urn:microsoft.com/office/officeart/2005/8/layout/vList2"/>
    <dgm:cxn modelId="{08D4B106-1F9C-4159-9D1E-EF433740F3BA}" type="presParOf" srcId="{7A54F106-5A41-43AA-8F83-CB8A66B0B220}" destId="{B6EFAE12-C57D-46D8-810C-61FF1A4B9144}" srcOrd="2" destOrd="0" presId="urn:microsoft.com/office/officeart/2005/8/layout/vList2"/>
    <dgm:cxn modelId="{1332F335-B476-4BBB-B8FE-2ECE35744DB7}" type="presParOf" srcId="{7A54F106-5A41-43AA-8F83-CB8A66B0B220}" destId="{BD3396F3-66E1-48A2-9BBE-128026014D90}" srcOrd="3" destOrd="0" presId="urn:microsoft.com/office/officeart/2005/8/layout/vList2"/>
    <dgm:cxn modelId="{BFF7B324-353E-48F6-ABF2-6D273A16F492}" type="presParOf" srcId="{7A54F106-5A41-43AA-8F83-CB8A66B0B220}" destId="{94755AE2-C513-4F50-85EC-C28E3860C7EB}" srcOrd="4" destOrd="0" presId="urn:microsoft.com/office/officeart/2005/8/layout/vList2"/>
    <dgm:cxn modelId="{95B7875A-E80F-4018-8CE0-45BAC3ECB605}" type="presParOf" srcId="{7A54F106-5A41-43AA-8F83-CB8A66B0B220}" destId="{BC521C83-1441-4AE1-B73B-8FFFD78AA5DE}" srcOrd="5" destOrd="0" presId="urn:microsoft.com/office/officeart/2005/8/layout/vList2"/>
    <dgm:cxn modelId="{BCC6E9CF-C953-4AD2-8DDF-3000B9BF24A4}" type="presParOf" srcId="{7A54F106-5A41-43AA-8F83-CB8A66B0B220}" destId="{E98A6E92-A542-452D-A78A-74547B4A12D9}" srcOrd="6" destOrd="0" presId="urn:microsoft.com/office/officeart/2005/8/layout/vList2"/>
    <dgm:cxn modelId="{59F344B6-2E30-4396-B750-2CA7531D93EE}" type="presParOf" srcId="{7A54F106-5A41-43AA-8F83-CB8A66B0B220}" destId="{836CC8A8-BAE2-477A-8D87-C89FE3388D6E}" srcOrd="7" destOrd="0" presId="urn:microsoft.com/office/officeart/2005/8/layout/vList2"/>
    <dgm:cxn modelId="{34510C20-CEE5-457F-BE03-6D273F86BC01}" type="presParOf" srcId="{7A54F106-5A41-43AA-8F83-CB8A66B0B220}" destId="{1E9C880E-E84B-4979-ACC4-F2E76FE9AF1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2A035-60D1-4E1B-B680-6EB1095922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B35D322-A3C5-4355-8E5D-AC18F3AA4EA7}">
      <dgm:prSet/>
      <dgm:spPr/>
      <dgm:t>
        <a:bodyPr/>
        <a:lstStyle/>
        <a:p>
          <a:pPr rtl="0"/>
          <a:r>
            <a:rPr lang="en-US" smtClean="0"/>
            <a:t>In the absence of further guidance the average monthly payroll should be calculated based on 2019 calendar year payroll data</a:t>
          </a:r>
          <a:endParaRPr lang="en-US"/>
        </a:p>
      </dgm:t>
    </dgm:pt>
    <dgm:pt modelId="{794CB372-474C-4E9F-A8AA-F1589F780E5E}" type="parTrans" cxnId="{B9AA2275-9AE1-4766-AC16-529D90D199C3}">
      <dgm:prSet/>
      <dgm:spPr/>
      <dgm:t>
        <a:bodyPr/>
        <a:lstStyle/>
        <a:p>
          <a:endParaRPr lang="en-US"/>
        </a:p>
      </dgm:t>
    </dgm:pt>
    <dgm:pt modelId="{66C64E0D-2E37-48F1-B260-249BC5112F31}" type="sibTrans" cxnId="{B9AA2275-9AE1-4766-AC16-529D90D199C3}">
      <dgm:prSet/>
      <dgm:spPr/>
      <dgm:t>
        <a:bodyPr/>
        <a:lstStyle/>
        <a:p>
          <a:endParaRPr lang="en-US"/>
        </a:p>
      </dgm:t>
    </dgm:pt>
    <dgm:pt modelId="{397833A6-AC9B-4D8E-B6B6-88C94788173E}">
      <dgm:prSet/>
      <dgm:spPr/>
      <dgm:t>
        <a:bodyPr/>
        <a:lstStyle/>
        <a:p>
          <a:pPr rtl="0"/>
          <a:r>
            <a:rPr lang="en-US" smtClean="0"/>
            <a:t>Several interpretations of the $100,000 compensation cap have been outlined.  </a:t>
          </a:r>
          <a:endParaRPr lang="en-US"/>
        </a:p>
      </dgm:t>
    </dgm:pt>
    <dgm:pt modelId="{E9824C30-647D-4EAB-B76C-BDAC70098260}" type="parTrans" cxnId="{2BB86EF9-8058-4C59-9119-8339D5AA583B}">
      <dgm:prSet/>
      <dgm:spPr/>
      <dgm:t>
        <a:bodyPr/>
        <a:lstStyle/>
        <a:p>
          <a:endParaRPr lang="en-US"/>
        </a:p>
      </dgm:t>
    </dgm:pt>
    <dgm:pt modelId="{D5FBE888-D680-4606-AA28-1E3CE99B9101}" type="sibTrans" cxnId="{2BB86EF9-8058-4C59-9119-8339D5AA583B}">
      <dgm:prSet/>
      <dgm:spPr/>
      <dgm:t>
        <a:bodyPr/>
        <a:lstStyle/>
        <a:p>
          <a:endParaRPr lang="en-US"/>
        </a:p>
      </dgm:t>
    </dgm:pt>
    <dgm:pt modelId="{2399C119-0735-4E45-BD18-4F94009D157E}">
      <dgm:prSet/>
      <dgm:spPr/>
      <dgm:t>
        <a:bodyPr/>
        <a:lstStyle/>
        <a:p>
          <a:pPr rtl="0"/>
          <a:r>
            <a:rPr lang="en-US" smtClean="0"/>
            <a:t>The cap is applied to $100,000 which includes all salaries and benefits</a:t>
          </a:r>
          <a:endParaRPr lang="en-US"/>
        </a:p>
      </dgm:t>
    </dgm:pt>
    <dgm:pt modelId="{EAF0C555-E9EB-4D67-9205-B8EDA65AC201}" type="parTrans" cxnId="{803E0EDC-7B82-4C5D-A595-337F3A53047A}">
      <dgm:prSet/>
      <dgm:spPr/>
      <dgm:t>
        <a:bodyPr/>
        <a:lstStyle/>
        <a:p>
          <a:endParaRPr lang="en-US"/>
        </a:p>
      </dgm:t>
    </dgm:pt>
    <dgm:pt modelId="{CA0C91D7-4C38-4678-8E89-FD7E04C00193}" type="sibTrans" cxnId="{803E0EDC-7B82-4C5D-A595-337F3A53047A}">
      <dgm:prSet/>
      <dgm:spPr/>
      <dgm:t>
        <a:bodyPr/>
        <a:lstStyle/>
        <a:p>
          <a:endParaRPr lang="en-US"/>
        </a:p>
      </dgm:t>
    </dgm:pt>
    <dgm:pt modelId="{BEB165E7-26C9-4E6F-A657-48F472B77972}">
      <dgm:prSet/>
      <dgm:spPr/>
      <dgm:t>
        <a:bodyPr/>
        <a:lstStyle/>
        <a:p>
          <a:pPr rtl="0"/>
          <a:r>
            <a:rPr lang="en-US" b="1" smtClean="0"/>
            <a:t>The cap is only to salaries and then benefits are added</a:t>
          </a:r>
          <a:endParaRPr lang="en-US"/>
        </a:p>
      </dgm:t>
    </dgm:pt>
    <dgm:pt modelId="{DF787725-8B61-43FC-9F98-938B00C27E0D}" type="parTrans" cxnId="{91A9EE60-0551-414E-B2F7-14EE9F6C2489}">
      <dgm:prSet/>
      <dgm:spPr/>
      <dgm:t>
        <a:bodyPr/>
        <a:lstStyle/>
        <a:p>
          <a:endParaRPr lang="en-US"/>
        </a:p>
      </dgm:t>
    </dgm:pt>
    <dgm:pt modelId="{6306F22D-2D7D-4A0D-9416-89558418E5CB}" type="sibTrans" cxnId="{91A9EE60-0551-414E-B2F7-14EE9F6C2489}">
      <dgm:prSet/>
      <dgm:spPr/>
      <dgm:t>
        <a:bodyPr/>
        <a:lstStyle/>
        <a:p>
          <a:endParaRPr lang="en-US"/>
        </a:p>
      </dgm:t>
    </dgm:pt>
    <dgm:pt modelId="{C42B4DC6-F61D-4DC6-B25D-418BB0DFD283}">
      <dgm:prSet/>
      <dgm:spPr/>
      <dgm:t>
        <a:bodyPr/>
        <a:lstStyle/>
        <a:p>
          <a:pPr rtl="0"/>
          <a:r>
            <a:rPr lang="en-US" smtClean="0"/>
            <a:t>Ask your Bank!</a:t>
          </a:r>
          <a:endParaRPr lang="en-US"/>
        </a:p>
      </dgm:t>
    </dgm:pt>
    <dgm:pt modelId="{77C3CBB3-CBF0-4319-A69C-AB152C2AE10D}" type="parTrans" cxnId="{21747B26-24EB-4EB9-8DE3-3EF0021B2DA7}">
      <dgm:prSet/>
      <dgm:spPr/>
      <dgm:t>
        <a:bodyPr/>
        <a:lstStyle/>
        <a:p>
          <a:endParaRPr lang="en-US"/>
        </a:p>
      </dgm:t>
    </dgm:pt>
    <dgm:pt modelId="{29D1B4A8-29B5-4CF7-A0C3-99C9B1D5DDF8}" type="sibTrans" cxnId="{21747B26-24EB-4EB9-8DE3-3EF0021B2DA7}">
      <dgm:prSet/>
      <dgm:spPr/>
      <dgm:t>
        <a:bodyPr/>
        <a:lstStyle/>
        <a:p>
          <a:endParaRPr lang="en-US"/>
        </a:p>
      </dgm:t>
    </dgm:pt>
    <dgm:pt modelId="{0D105690-962D-4AFE-A391-74B5A219ADBC}" type="pres">
      <dgm:prSet presAssocID="{20C2A035-60D1-4E1B-B680-6EB109592208}" presName="linear" presStyleCnt="0">
        <dgm:presLayoutVars>
          <dgm:animLvl val="lvl"/>
          <dgm:resizeHandles val="exact"/>
        </dgm:presLayoutVars>
      </dgm:prSet>
      <dgm:spPr/>
      <dgm:t>
        <a:bodyPr/>
        <a:lstStyle/>
        <a:p>
          <a:endParaRPr lang="en-GB"/>
        </a:p>
      </dgm:t>
    </dgm:pt>
    <dgm:pt modelId="{637DA46E-CE61-4124-9F1A-F770F79708D9}" type="pres">
      <dgm:prSet presAssocID="{BB35D322-A3C5-4355-8E5D-AC18F3AA4EA7}" presName="parentText" presStyleLbl="node1" presStyleIdx="0" presStyleCnt="2">
        <dgm:presLayoutVars>
          <dgm:chMax val="0"/>
          <dgm:bulletEnabled val="1"/>
        </dgm:presLayoutVars>
      </dgm:prSet>
      <dgm:spPr/>
      <dgm:t>
        <a:bodyPr/>
        <a:lstStyle/>
        <a:p>
          <a:endParaRPr lang="en-GB"/>
        </a:p>
      </dgm:t>
    </dgm:pt>
    <dgm:pt modelId="{01AF1723-772A-46E3-9046-1C338FFE6986}" type="pres">
      <dgm:prSet presAssocID="{66C64E0D-2E37-48F1-B260-249BC5112F31}" presName="spacer" presStyleCnt="0"/>
      <dgm:spPr/>
    </dgm:pt>
    <dgm:pt modelId="{8E074CD4-5ED8-4396-AEFE-07A86BDD6062}" type="pres">
      <dgm:prSet presAssocID="{397833A6-AC9B-4D8E-B6B6-88C94788173E}" presName="parentText" presStyleLbl="node1" presStyleIdx="1" presStyleCnt="2">
        <dgm:presLayoutVars>
          <dgm:chMax val="0"/>
          <dgm:bulletEnabled val="1"/>
        </dgm:presLayoutVars>
      </dgm:prSet>
      <dgm:spPr/>
      <dgm:t>
        <a:bodyPr/>
        <a:lstStyle/>
        <a:p>
          <a:endParaRPr lang="en-GB"/>
        </a:p>
      </dgm:t>
    </dgm:pt>
    <dgm:pt modelId="{54618A41-94E2-4556-AAB8-C3180225B198}" type="pres">
      <dgm:prSet presAssocID="{397833A6-AC9B-4D8E-B6B6-88C94788173E}" presName="childText" presStyleLbl="revTx" presStyleIdx="0" presStyleCnt="1">
        <dgm:presLayoutVars>
          <dgm:bulletEnabled val="1"/>
        </dgm:presLayoutVars>
      </dgm:prSet>
      <dgm:spPr/>
      <dgm:t>
        <a:bodyPr/>
        <a:lstStyle/>
        <a:p>
          <a:endParaRPr lang="en-GB"/>
        </a:p>
      </dgm:t>
    </dgm:pt>
  </dgm:ptLst>
  <dgm:cxnLst>
    <dgm:cxn modelId="{C16DCDE8-A57D-427C-B1DB-8DA6ABACDD07}" type="presOf" srcId="{2399C119-0735-4E45-BD18-4F94009D157E}" destId="{54618A41-94E2-4556-AAB8-C3180225B198}" srcOrd="0" destOrd="0" presId="urn:microsoft.com/office/officeart/2005/8/layout/vList2"/>
    <dgm:cxn modelId="{7D565366-D0BB-445F-AD6B-476BAA140348}" type="presOf" srcId="{397833A6-AC9B-4D8E-B6B6-88C94788173E}" destId="{8E074CD4-5ED8-4396-AEFE-07A86BDD6062}" srcOrd="0" destOrd="0" presId="urn:microsoft.com/office/officeart/2005/8/layout/vList2"/>
    <dgm:cxn modelId="{C1631558-5E41-4B6A-B4FD-3C9B9A10C71D}" type="presOf" srcId="{BB35D322-A3C5-4355-8E5D-AC18F3AA4EA7}" destId="{637DA46E-CE61-4124-9F1A-F770F79708D9}" srcOrd="0" destOrd="0" presId="urn:microsoft.com/office/officeart/2005/8/layout/vList2"/>
    <dgm:cxn modelId="{803E0EDC-7B82-4C5D-A595-337F3A53047A}" srcId="{397833A6-AC9B-4D8E-B6B6-88C94788173E}" destId="{2399C119-0735-4E45-BD18-4F94009D157E}" srcOrd="0" destOrd="0" parTransId="{EAF0C555-E9EB-4D67-9205-B8EDA65AC201}" sibTransId="{CA0C91D7-4C38-4678-8E89-FD7E04C00193}"/>
    <dgm:cxn modelId="{B9AA2275-9AE1-4766-AC16-529D90D199C3}" srcId="{20C2A035-60D1-4E1B-B680-6EB109592208}" destId="{BB35D322-A3C5-4355-8E5D-AC18F3AA4EA7}" srcOrd="0" destOrd="0" parTransId="{794CB372-474C-4E9F-A8AA-F1589F780E5E}" sibTransId="{66C64E0D-2E37-48F1-B260-249BC5112F31}"/>
    <dgm:cxn modelId="{C1BD1F8E-5A02-4336-9F92-7AC9CE1D3B00}" type="presOf" srcId="{C42B4DC6-F61D-4DC6-B25D-418BB0DFD283}" destId="{54618A41-94E2-4556-AAB8-C3180225B198}" srcOrd="0" destOrd="2" presId="urn:microsoft.com/office/officeart/2005/8/layout/vList2"/>
    <dgm:cxn modelId="{A818BEBE-32DD-468B-BEA7-27B8BE3444AA}" type="presOf" srcId="{BEB165E7-26C9-4E6F-A657-48F472B77972}" destId="{54618A41-94E2-4556-AAB8-C3180225B198}" srcOrd="0" destOrd="1" presId="urn:microsoft.com/office/officeart/2005/8/layout/vList2"/>
    <dgm:cxn modelId="{B9336556-B942-4DE7-A7CD-EA28307CD7F8}" type="presOf" srcId="{20C2A035-60D1-4E1B-B680-6EB109592208}" destId="{0D105690-962D-4AFE-A391-74B5A219ADBC}" srcOrd="0" destOrd="0" presId="urn:microsoft.com/office/officeart/2005/8/layout/vList2"/>
    <dgm:cxn modelId="{2BB86EF9-8058-4C59-9119-8339D5AA583B}" srcId="{20C2A035-60D1-4E1B-B680-6EB109592208}" destId="{397833A6-AC9B-4D8E-B6B6-88C94788173E}" srcOrd="1" destOrd="0" parTransId="{E9824C30-647D-4EAB-B76C-BDAC70098260}" sibTransId="{D5FBE888-D680-4606-AA28-1E3CE99B9101}"/>
    <dgm:cxn modelId="{21747B26-24EB-4EB9-8DE3-3EF0021B2DA7}" srcId="{397833A6-AC9B-4D8E-B6B6-88C94788173E}" destId="{C42B4DC6-F61D-4DC6-B25D-418BB0DFD283}" srcOrd="2" destOrd="0" parTransId="{77C3CBB3-CBF0-4319-A69C-AB152C2AE10D}" sibTransId="{29D1B4A8-29B5-4CF7-A0C3-99C9B1D5DDF8}"/>
    <dgm:cxn modelId="{91A9EE60-0551-414E-B2F7-14EE9F6C2489}" srcId="{397833A6-AC9B-4D8E-B6B6-88C94788173E}" destId="{BEB165E7-26C9-4E6F-A657-48F472B77972}" srcOrd="1" destOrd="0" parTransId="{DF787725-8B61-43FC-9F98-938B00C27E0D}" sibTransId="{6306F22D-2D7D-4A0D-9416-89558418E5CB}"/>
    <dgm:cxn modelId="{EA0FD5EC-B321-47CC-942B-AFA168965B29}" type="presParOf" srcId="{0D105690-962D-4AFE-A391-74B5A219ADBC}" destId="{637DA46E-CE61-4124-9F1A-F770F79708D9}" srcOrd="0" destOrd="0" presId="urn:microsoft.com/office/officeart/2005/8/layout/vList2"/>
    <dgm:cxn modelId="{55F9E83F-17F7-475B-9876-FA3AA31031F5}" type="presParOf" srcId="{0D105690-962D-4AFE-A391-74B5A219ADBC}" destId="{01AF1723-772A-46E3-9046-1C338FFE6986}" srcOrd="1" destOrd="0" presId="urn:microsoft.com/office/officeart/2005/8/layout/vList2"/>
    <dgm:cxn modelId="{6CFF7A47-C57D-4305-A5EB-F2F86CCC8020}" type="presParOf" srcId="{0D105690-962D-4AFE-A391-74B5A219ADBC}" destId="{8E074CD4-5ED8-4396-AEFE-07A86BDD6062}" srcOrd="2" destOrd="0" presId="urn:microsoft.com/office/officeart/2005/8/layout/vList2"/>
    <dgm:cxn modelId="{ABF85B37-0E11-44D5-AC56-BB3AE7BAA373}" type="presParOf" srcId="{0D105690-962D-4AFE-A391-74B5A219ADBC}" destId="{54618A41-94E2-4556-AAB8-C3180225B1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F31E6-35C0-438C-924C-347DC7599C1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198664D-E9E7-4420-866C-8B3759EE0A66}">
      <dgm:prSet/>
      <dgm:spPr/>
      <dgm:t>
        <a:bodyPr/>
        <a:lstStyle/>
        <a:p>
          <a:pPr rtl="0"/>
          <a:r>
            <a:rPr lang="en-US" dirty="0" smtClean="0"/>
            <a:t>Should FICA/federal withholdings be deducted from gross payroll for the average payroll cost calculation?  Generally no; however, some banks are interpreting differently</a:t>
          </a:r>
          <a:endParaRPr lang="en-US" dirty="0"/>
        </a:p>
      </dgm:t>
    </dgm:pt>
    <dgm:pt modelId="{75D1ED05-2948-4C61-A73B-FE2CD210F15E}" type="parTrans" cxnId="{F4A461D9-0764-4829-B5E8-47C89D93606D}">
      <dgm:prSet/>
      <dgm:spPr/>
      <dgm:t>
        <a:bodyPr/>
        <a:lstStyle/>
        <a:p>
          <a:endParaRPr lang="en-US"/>
        </a:p>
      </dgm:t>
    </dgm:pt>
    <dgm:pt modelId="{32A932DA-E048-4AE2-BC1F-B0BEFD277A5C}" type="sibTrans" cxnId="{F4A461D9-0764-4829-B5E8-47C89D93606D}">
      <dgm:prSet/>
      <dgm:spPr/>
      <dgm:t>
        <a:bodyPr/>
        <a:lstStyle/>
        <a:p>
          <a:endParaRPr lang="en-US"/>
        </a:p>
      </dgm:t>
    </dgm:pt>
    <dgm:pt modelId="{93ABDFBD-34E4-499F-8B58-4019D0CDDE98}">
      <dgm:prSet/>
      <dgm:spPr/>
      <dgm:t>
        <a:bodyPr/>
        <a:lstStyle/>
        <a:p>
          <a:pPr rtl="0"/>
          <a:r>
            <a:rPr lang="en-US" dirty="0" smtClean="0"/>
            <a:t>Group health has been interpreted as just medical; however, some banks are allowing dental and vision benefits to be included.  Excludes items such as life insurance, STD, LTD.</a:t>
          </a:r>
          <a:endParaRPr lang="en-US" dirty="0"/>
        </a:p>
      </dgm:t>
    </dgm:pt>
    <dgm:pt modelId="{7342E51F-E446-478B-B2EF-8E7731597963}" type="parTrans" cxnId="{F3124C5A-2A75-499D-A7F9-48DACFC4234D}">
      <dgm:prSet/>
      <dgm:spPr/>
      <dgm:t>
        <a:bodyPr/>
        <a:lstStyle/>
        <a:p>
          <a:endParaRPr lang="en-US"/>
        </a:p>
      </dgm:t>
    </dgm:pt>
    <dgm:pt modelId="{EEE18A8C-A6F6-44C8-9F7D-20B39BD206E2}" type="sibTrans" cxnId="{F3124C5A-2A75-499D-A7F9-48DACFC4234D}">
      <dgm:prSet/>
      <dgm:spPr/>
      <dgm:t>
        <a:bodyPr/>
        <a:lstStyle/>
        <a:p>
          <a:endParaRPr lang="en-US"/>
        </a:p>
      </dgm:t>
    </dgm:pt>
    <dgm:pt modelId="{DCBE640C-C16F-4965-8B99-CDD8242E20F6}">
      <dgm:prSet/>
      <dgm:spPr/>
      <dgm:t>
        <a:bodyPr/>
        <a:lstStyle/>
        <a:p>
          <a:pPr rtl="0"/>
          <a:r>
            <a:rPr lang="en-US" dirty="0" smtClean="0"/>
            <a:t>Independent contractors do not qualify as includable costs</a:t>
          </a:r>
          <a:endParaRPr lang="en-US" dirty="0"/>
        </a:p>
      </dgm:t>
    </dgm:pt>
    <dgm:pt modelId="{C960C479-B621-4156-BDFE-643B52DCBAE7}" type="parTrans" cxnId="{7228FF91-E3AE-49E5-AF1B-5097B7C6B3FB}">
      <dgm:prSet/>
      <dgm:spPr/>
      <dgm:t>
        <a:bodyPr/>
        <a:lstStyle/>
        <a:p>
          <a:endParaRPr lang="en-US"/>
        </a:p>
      </dgm:t>
    </dgm:pt>
    <dgm:pt modelId="{0C501847-F951-4FE0-B61D-404566891516}" type="sibTrans" cxnId="{7228FF91-E3AE-49E5-AF1B-5097B7C6B3FB}">
      <dgm:prSet/>
      <dgm:spPr/>
      <dgm:t>
        <a:bodyPr/>
        <a:lstStyle/>
        <a:p>
          <a:endParaRPr lang="en-US"/>
        </a:p>
      </dgm:t>
    </dgm:pt>
    <dgm:pt modelId="{E2CC8280-D11C-4A98-885E-4F497C826163}">
      <dgm:prSet/>
      <dgm:spPr/>
      <dgm:t>
        <a:bodyPr/>
        <a:lstStyle/>
        <a:p>
          <a:pPr rtl="0"/>
          <a:r>
            <a:rPr lang="en-US" dirty="0" smtClean="0"/>
            <a:t>How does FICA (employee and employer) and federal withholdings factor into the calculation</a:t>
          </a:r>
          <a:endParaRPr lang="en-US" dirty="0"/>
        </a:p>
      </dgm:t>
    </dgm:pt>
    <dgm:pt modelId="{DB633868-8B7A-4D82-9917-03EC41470EE0}" type="parTrans" cxnId="{2C1AB1DF-8AC7-4CF3-B17F-D7D7055CE1DE}">
      <dgm:prSet/>
      <dgm:spPr/>
      <dgm:t>
        <a:bodyPr/>
        <a:lstStyle/>
        <a:p>
          <a:endParaRPr lang="en-US"/>
        </a:p>
      </dgm:t>
    </dgm:pt>
    <dgm:pt modelId="{A9D16422-047F-4931-96F8-B06B18CD1AA2}" type="sibTrans" cxnId="{2C1AB1DF-8AC7-4CF3-B17F-D7D7055CE1DE}">
      <dgm:prSet/>
      <dgm:spPr/>
      <dgm:t>
        <a:bodyPr/>
        <a:lstStyle/>
        <a:p>
          <a:endParaRPr lang="en-US"/>
        </a:p>
      </dgm:t>
    </dgm:pt>
    <dgm:pt modelId="{DC0E32F3-5879-4113-A015-65F76D6D45FE}" type="pres">
      <dgm:prSet presAssocID="{746F31E6-35C0-438C-924C-347DC7599C1C}" presName="linear" presStyleCnt="0">
        <dgm:presLayoutVars>
          <dgm:animLvl val="lvl"/>
          <dgm:resizeHandles val="exact"/>
        </dgm:presLayoutVars>
      </dgm:prSet>
      <dgm:spPr/>
      <dgm:t>
        <a:bodyPr/>
        <a:lstStyle/>
        <a:p>
          <a:endParaRPr lang="en-GB"/>
        </a:p>
      </dgm:t>
    </dgm:pt>
    <dgm:pt modelId="{81240CD1-CD67-481E-BBF3-49C1A6372658}" type="pres">
      <dgm:prSet presAssocID="{A198664D-E9E7-4420-866C-8B3759EE0A66}" presName="parentText" presStyleLbl="node1" presStyleIdx="0" presStyleCnt="4">
        <dgm:presLayoutVars>
          <dgm:chMax val="0"/>
          <dgm:bulletEnabled val="1"/>
        </dgm:presLayoutVars>
      </dgm:prSet>
      <dgm:spPr/>
      <dgm:t>
        <a:bodyPr/>
        <a:lstStyle/>
        <a:p>
          <a:endParaRPr lang="en-GB"/>
        </a:p>
      </dgm:t>
    </dgm:pt>
    <dgm:pt modelId="{3398DC51-5D3C-4224-BF0F-D4023AC4B9E1}" type="pres">
      <dgm:prSet presAssocID="{32A932DA-E048-4AE2-BC1F-B0BEFD277A5C}" presName="spacer" presStyleCnt="0"/>
      <dgm:spPr/>
    </dgm:pt>
    <dgm:pt modelId="{F36A90EE-6160-42CE-99F9-1FEEC3F12AA3}" type="pres">
      <dgm:prSet presAssocID="{93ABDFBD-34E4-499F-8B58-4019D0CDDE98}" presName="parentText" presStyleLbl="node1" presStyleIdx="1" presStyleCnt="4">
        <dgm:presLayoutVars>
          <dgm:chMax val="0"/>
          <dgm:bulletEnabled val="1"/>
        </dgm:presLayoutVars>
      </dgm:prSet>
      <dgm:spPr/>
      <dgm:t>
        <a:bodyPr/>
        <a:lstStyle/>
        <a:p>
          <a:endParaRPr lang="en-GB"/>
        </a:p>
      </dgm:t>
    </dgm:pt>
    <dgm:pt modelId="{6AFC3665-2F02-4C74-885B-0EA1ECB526E3}" type="pres">
      <dgm:prSet presAssocID="{EEE18A8C-A6F6-44C8-9F7D-20B39BD206E2}" presName="spacer" presStyleCnt="0"/>
      <dgm:spPr/>
    </dgm:pt>
    <dgm:pt modelId="{A59588EB-5026-4D7B-BC14-4DFE6AE161D7}" type="pres">
      <dgm:prSet presAssocID="{DCBE640C-C16F-4965-8B99-CDD8242E20F6}" presName="parentText" presStyleLbl="node1" presStyleIdx="2" presStyleCnt="4">
        <dgm:presLayoutVars>
          <dgm:chMax val="0"/>
          <dgm:bulletEnabled val="1"/>
        </dgm:presLayoutVars>
      </dgm:prSet>
      <dgm:spPr/>
      <dgm:t>
        <a:bodyPr/>
        <a:lstStyle/>
        <a:p>
          <a:endParaRPr lang="en-GB"/>
        </a:p>
      </dgm:t>
    </dgm:pt>
    <dgm:pt modelId="{FB49DB70-3A1D-47ED-AA54-498618C7DA12}" type="pres">
      <dgm:prSet presAssocID="{0C501847-F951-4FE0-B61D-404566891516}" presName="spacer" presStyleCnt="0"/>
      <dgm:spPr/>
    </dgm:pt>
    <dgm:pt modelId="{ADE5E93E-39C0-45AE-A13D-B8B9EA1B6720}" type="pres">
      <dgm:prSet presAssocID="{E2CC8280-D11C-4A98-885E-4F497C826163}" presName="parentText" presStyleLbl="node1" presStyleIdx="3" presStyleCnt="4">
        <dgm:presLayoutVars>
          <dgm:chMax val="0"/>
          <dgm:bulletEnabled val="1"/>
        </dgm:presLayoutVars>
      </dgm:prSet>
      <dgm:spPr/>
      <dgm:t>
        <a:bodyPr/>
        <a:lstStyle/>
        <a:p>
          <a:endParaRPr lang="en-US"/>
        </a:p>
      </dgm:t>
    </dgm:pt>
  </dgm:ptLst>
  <dgm:cxnLst>
    <dgm:cxn modelId="{F3124C5A-2A75-499D-A7F9-48DACFC4234D}" srcId="{746F31E6-35C0-438C-924C-347DC7599C1C}" destId="{93ABDFBD-34E4-499F-8B58-4019D0CDDE98}" srcOrd="1" destOrd="0" parTransId="{7342E51F-E446-478B-B2EF-8E7731597963}" sibTransId="{EEE18A8C-A6F6-44C8-9F7D-20B39BD206E2}"/>
    <dgm:cxn modelId="{7228FF91-E3AE-49E5-AF1B-5097B7C6B3FB}" srcId="{746F31E6-35C0-438C-924C-347DC7599C1C}" destId="{DCBE640C-C16F-4965-8B99-CDD8242E20F6}" srcOrd="2" destOrd="0" parTransId="{C960C479-B621-4156-BDFE-643B52DCBAE7}" sibTransId="{0C501847-F951-4FE0-B61D-404566891516}"/>
    <dgm:cxn modelId="{4EE3E1F5-7F44-41C1-98D8-061614157D55}" type="presOf" srcId="{93ABDFBD-34E4-499F-8B58-4019D0CDDE98}" destId="{F36A90EE-6160-42CE-99F9-1FEEC3F12AA3}" srcOrd="0" destOrd="0" presId="urn:microsoft.com/office/officeart/2005/8/layout/vList2"/>
    <dgm:cxn modelId="{B9DBFCD2-FB86-4311-810D-E33BF1D72E3A}" type="presOf" srcId="{DCBE640C-C16F-4965-8B99-CDD8242E20F6}" destId="{A59588EB-5026-4D7B-BC14-4DFE6AE161D7}" srcOrd="0" destOrd="0" presId="urn:microsoft.com/office/officeart/2005/8/layout/vList2"/>
    <dgm:cxn modelId="{13BA9650-9381-4320-9415-709A04CAAE68}" type="presOf" srcId="{A198664D-E9E7-4420-866C-8B3759EE0A66}" destId="{81240CD1-CD67-481E-BBF3-49C1A6372658}" srcOrd="0" destOrd="0" presId="urn:microsoft.com/office/officeart/2005/8/layout/vList2"/>
    <dgm:cxn modelId="{F4A461D9-0764-4829-B5E8-47C89D93606D}" srcId="{746F31E6-35C0-438C-924C-347DC7599C1C}" destId="{A198664D-E9E7-4420-866C-8B3759EE0A66}" srcOrd="0" destOrd="0" parTransId="{75D1ED05-2948-4C61-A73B-FE2CD210F15E}" sibTransId="{32A932DA-E048-4AE2-BC1F-B0BEFD277A5C}"/>
    <dgm:cxn modelId="{11B4E7BB-9319-4CEB-B6AE-0BCD0914B5A0}" type="presOf" srcId="{746F31E6-35C0-438C-924C-347DC7599C1C}" destId="{DC0E32F3-5879-4113-A015-65F76D6D45FE}" srcOrd="0" destOrd="0" presId="urn:microsoft.com/office/officeart/2005/8/layout/vList2"/>
    <dgm:cxn modelId="{2C1AB1DF-8AC7-4CF3-B17F-D7D7055CE1DE}" srcId="{746F31E6-35C0-438C-924C-347DC7599C1C}" destId="{E2CC8280-D11C-4A98-885E-4F497C826163}" srcOrd="3" destOrd="0" parTransId="{DB633868-8B7A-4D82-9917-03EC41470EE0}" sibTransId="{A9D16422-047F-4931-96F8-B06B18CD1AA2}"/>
    <dgm:cxn modelId="{86F7E007-CEA7-4EE4-B607-19E04E1AF7CF}" type="presOf" srcId="{E2CC8280-D11C-4A98-885E-4F497C826163}" destId="{ADE5E93E-39C0-45AE-A13D-B8B9EA1B6720}" srcOrd="0" destOrd="0" presId="urn:microsoft.com/office/officeart/2005/8/layout/vList2"/>
    <dgm:cxn modelId="{0BFE3673-DAF4-4973-87BB-8BDD0A4BC985}" type="presParOf" srcId="{DC0E32F3-5879-4113-A015-65F76D6D45FE}" destId="{81240CD1-CD67-481E-BBF3-49C1A6372658}" srcOrd="0" destOrd="0" presId="urn:microsoft.com/office/officeart/2005/8/layout/vList2"/>
    <dgm:cxn modelId="{2570B684-28E6-4B43-AF75-485488A5A697}" type="presParOf" srcId="{DC0E32F3-5879-4113-A015-65F76D6D45FE}" destId="{3398DC51-5D3C-4224-BF0F-D4023AC4B9E1}" srcOrd="1" destOrd="0" presId="urn:microsoft.com/office/officeart/2005/8/layout/vList2"/>
    <dgm:cxn modelId="{37E5F654-40A0-404A-A4D1-0CCE66DE9BBA}" type="presParOf" srcId="{DC0E32F3-5879-4113-A015-65F76D6D45FE}" destId="{F36A90EE-6160-42CE-99F9-1FEEC3F12AA3}" srcOrd="2" destOrd="0" presId="urn:microsoft.com/office/officeart/2005/8/layout/vList2"/>
    <dgm:cxn modelId="{9775E7F5-3D86-467C-9054-E727DCDEE96B}" type="presParOf" srcId="{DC0E32F3-5879-4113-A015-65F76D6D45FE}" destId="{6AFC3665-2F02-4C74-885B-0EA1ECB526E3}" srcOrd="3" destOrd="0" presId="urn:microsoft.com/office/officeart/2005/8/layout/vList2"/>
    <dgm:cxn modelId="{59164E52-7628-40FE-8DBF-495D47D6EB7E}" type="presParOf" srcId="{DC0E32F3-5879-4113-A015-65F76D6D45FE}" destId="{A59588EB-5026-4D7B-BC14-4DFE6AE161D7}" srcOrd="4" destOrd="0" presId="urn:microsoft.com/office/officeart/2005/8/layout/vList2"/>
    <dgm:cxn modelId="{2B44C754-D084-493E-8525-E7BA25124148}" type="presParOf" srcId="{DC0E32F3-5879-4113-A015-65F76D6D45FE}" destId="{FB49DB70-3A1D-47ED-AA54-498618C7DA12}" srcOrd="5" destOrd="0" presId="urn:microsoft.com/office/officeart/2005/8/layout/vList2"/>
    <dgm:cxn modelId="{8510F8C8-0792-44AA-9300-41DC0116E2D2}" type="presParOf" srcId="{DC0E32F3-5879-4113-A015-65F76D6D45FE}" destId="{ADE5E93E-39C0-45AE-A13D-B8B9EA1B67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4/7/2020</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dirty="0"/>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4/7/2020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dirty="0"/>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a:t>
            </a:fld>
            <a:endParaRPr lang="en-US" dirty="0"/>
          </a:p>
        </p:txBody>
      </p:sp>
    </p:spTree>
    <p:extLst>
      <p:ext uri="{BB962C8B-B14F-4D97-AF65-F5344CB8AC3E}">
        <p14:creationId xmlns:p14="http://schemas.microsoft.com/office/powerpoint/2010/main" val="377568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Melissa/Danielle</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a:t>
            </a:fld>
            <a:endParaRPr lang="en-US" dirty="0"/>
          </a:p>
        </p:txBody>
      </p:sp>
    </p:spTree>
    <p:extLst>
      <p:ext uri="{BB962C8B-B14F-4D97-AF65-F5344CB8AC3E}">
        <p14:creationId xmlns:p14="http://schemas.microsoft.com/office/powerpoint/2010/main" val="565252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0"/>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505503" y="3761384"/>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2"/>
                </a:solidFill>
              </a:rPr>
              <a:t>©2019 CliftonLarsonAllen LLP</a:t>
            </a:r>
            <a:endParaRPr lang="en-US" dirty="0">
              <a:solidFill>
                <a:schemeClr val="bg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
        <p:nvSpPr>
          <p:cNvPr id="16"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7"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733425"/>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1" y="514350"/>
            <a:ext cx="4572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6"/>
            <a:ext cx="3200399"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2"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4556"/>
          </a:xfrm>
          <a:prstGeom prst="rect">
            <a:avLst/>
          </a:prstGeom>
        </p:spPr>
      </p:pic>
      <p:sp>
        <p:nvSpPr>
          <p:cNvPr id="28"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lumMod val="20000"/>
                    <a:lumOff val="80000"/>
                  </a:schemeClr>
                </a:solidFill>
              </a:rPr>
              <a:t>©2019 CliftonLarsonAllen LLP</a:t>
            </a:r>
            <a:endParaRPr lang="en-US" dirty="0">
              <a:solidFill>
                <a:schemeClr val="tx1">
                  <a:lumMod val="20000"/>
                  <a:lumOff val="80000"/>
                </a:schemeClr>
              </a:solidFill>
            </a:endParaRPr>
          </a:p>
        </p:txBody>
      </p:sp>
      <p:cxnSp>
        <p:nvCxnSpPr>
          <p:cNvPr id="9" name="Straight Connector 8"/>
          <p:cNvCxnSpPr/>
          <p:nvPr/>
        </p:nvCxnSpPr>
        <p:spPr bwMode="auto">
          <a:xfrm>
            <a:off x="533400" y="3867150"/>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19257"/>
            <a:ext cx="698839" cy="704864"/>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20683"/>
          <a:stretch/>
        </p:blipFill>
        <p:spPr>
          <a:xfrm>
            <a:off x="457200" y="1573329"/>
            <a:ext cx="4432176" cy="89941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6" y="3925322"/>
            <a:ext cx="2131517" cy="87425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4"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chemeClr val="tx2"/>
                </a:solidFill>
              </a:rPr>
              <a:t>©2019 CliftonLarsonAllen</a:t>
            </a:r>
            <a:r>
              <a:rPr lang="en-US" sz="800" baseline="0" dirty="0" smtClean="0">
                <a:solidFill>
                  <a:schemeClr val="tx2"/>
                </a:solidFill>
              </a:rPr>
              <a:t> LLP</a:t>
            </a:r>
            <a:endParaRPr lang="en-US" sz="800" dirty="0">
              <a:solidFill>
                <a:schemeClr val="tx2"/>
              </a:solidFill>
            </a:endParaRPr>
          </a:p>
        </p:txBody>
      </p:sp>
      <p:sp>
        <p:nvSpPr>
          <p:cNvPr id="3" name="TextBox 2"/>
          <p:cNvSpPr txBox="1"/>
          <p:nvPr/>
        </p:nvSpPr>
        <p:spPr>
          <a:xfrm>
            <a:off x="7287825" y="209550"/>
            <a:ext cx="1464450" cy="307777"/>
          </a:xfrm>
          <a:prstGeom prst="rect">
            <a:avLst/>
          </a:prstGeom>
          <a:noFill/>
        </p:spPr>
        <p:txBody>
          <a:bodyPr wrap="square" rtlCol="0">
            <a:spAutoFit/>
          </a:bodyPr>
          <a:lstStyle/>
          <a:p>
            <a:pPr algn="r"/>
            <a:r>
              <a:rPr lang="en-US" sz="1400" b="1" dirty="0" smtClean="0">
                <a:solidFill>
                  <a:schemeClr val="accent1"/>
                </a:solidFill>
              </a:rPr>
              <a:t>CLAconnect.com</a:t>
            </a:r>
            <a:endParaRPr lang="en-US" sz="1400" b="1" dirty="0">
              <a:solidFill>
                <a:schemeClr val="accent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152"/>
            <a:ext cx="533400" cy="53799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20" y="4607399"/>
            <a:ext cx="250050" cy="2500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456" y="4622711"/>
            <a:ext cx="249087" cy="24908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638" y="4629150"/>
            <a:ext cx="280419" cy="197898"/>
          </a:xfrm>
          <a:prstGeom prst="rect">
            <a:avLst/>
          </a:prstGeom>
        </p:spPr>
      </p:pic>
      <p:sp>
        <p:nvSpPr>
          <p:cNvPr id="18" name="Content Placeholder 3"/>
          <p:cNvSpPr>
            <a:spLocks noGrp="1"/>
          </p:cNvSpPr>
          <p:nvPr>
            <p:ph sz="half" idx="2" hasCustomPrompt="1"/>
          </p:nvPr>
        </p:nvSpPr>
        <p:spPr>
          <a:xfrm>
            <a:off x="457201" y="1504950"/>
            <a:ext cx="3276600"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0"/>
            <a:ext cx="9166757" cy="4485600"/>
          </a:xfrm>
          <a:prstGeom prst="rect">
            <a:avLst/>
          </a:prstGeom>
        </p:spPr>
      </p:pic>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sp>
        <p:nvSpPr>
          <p:cNvPr id="13" name="Rectangle 12"/>
          <p:cNvSpPr/>
          <p:nvPr/>
        </p:nvSpPr>
        <p:spPr bwMode="auto">
          <a:xfrm>
            <a:off x="-12572" y="4248149"/>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sp>
        <p:nvSpPr>
          <p:cNvPr id="10" name="Rectangle 4"/>
          <p:cNvSpPr>
            <a:spLocks noGrp="1" noChangeArrowheads="1"/>
          </p:cNvSpPr>
          <p:nvPr>
            <p:ph type="subTitle" idx="1" hasCustomPrompt="1"/>
          </p:nvPr>
        </p:nvSpPr>
        <p:spPr>
          <a:xfrm>
            <a:off x="381000" y="1628398"/>
            <a:ext cx="5105400" cy="367202"/>
          </a:xfrm>
          <a:noFill/>
        </p:spPr>
        <p:txBody>
          <a:bodyPr/>
          <a:lstStyle>
            <a:lvl1pPr marL="0" indent="0" algn="l">
              <a:buFontTx/>
              <a:buNone/>
              <a:defRPr sz="21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81000" y="395401"/>
            <a:ext cx="5105400" cy="1210318"/>
          </a:xfrm>
          <a:noFill/>
        </p:spPr>
        <p:txBody>
          <a:bodyPr anchor="b" anchorCtr="0"/>
          <a:lstStyle>
            <a:lvl1pPr>
              <a:defRPr>
                <a:solidFill>
                  <a:schemeClr val="bg1"/>
                </a:solidFill>
              </a:defRPr>
            </a:lvl1pPr>
          </a:lstStyle>
          <a:p>
            <a:r>
              <a:rPr lang="en-US" dirty="0" smtClean="0"/>
              <a:t>Click To Edit Master Title Style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8"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7" y="0"/>
            <a:ext cx="9141027" cy="5143500"/>
          </a:xfrm>
          <a:prstGeom prst="rect">
            <a:avLst/>
          </a:prstGeom>
        </p:spPr>
      </p:pic>
      <p:sp>
        <p:nvSpPr>
          <p:cNvPr id="2" name="Rectangle 1"/>
          <p:cNvSpPr/>
          <p:nvPr userDrawn="1"/>
        </p:nvSpPr>
        <p:spPr bwMode="auto">
          <a:xfrm>
            <a:off x="1" y="0"/>
            <a:ext cx="3855720"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©2019 CliftonLarsonAllen LLP</a:t>
            </a:r>
            <a:endParaRPr lang="en-US" dirty="0">
              <a:solidFill>
                <a:schemeClr val="tx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0" y="4274441"/>
            <a:ext cx="3284221" cy="718139"/>
          </a:xfrm>
          <a:noFill/>
        </p:spPr>
        <p:txBody>
          <a:bodyPr/>
          <a:lstStyle>
            <a:lvl1pPr marL="0" indent="0" algn="l">
              <a:buFontTx/>
              <a:buNone/>
              <a:defRPr sz="1400" b="0">
                <a:solidFill>
                  <a:srgbClr val="819F3D"/>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1" y="3050501"/>
            <a:ext cx="3284220" cy="1167503"/>
          </a:xfrm>
          <a:noFill/>
        </p:spPr>
        <p:txBody>
          <a:bodyPr anchor="b" anchorCtr="0"/>
          <a:lstStyle>
            <a:lvl1pPr algn="l">
              <a:defRPr sz="1800">
                <a:solidFill>
                  <a:srgbClr val="819F3D"/>
                </a:solidFill>
              </a:defRPr>
            </a:lvl1pPr>
          </a:lstStyle>
          <a:p>
            <a:r>
              <a:rPr lang="en-US" dirty="0" smtClean="0"/>
              <a:t>Section Header Layout for </a:t>
            </a:r>
            <a:br>
              <a:rPr lang="en-US" dirty="0" smtClean="0"/>
            </a:br>
            <a:r>
              <a:rPr lang="en-US" dirty="0" smtClean="0"/>
              <a:t>Co-Sponsored Events </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4" y="912871"/>
            <a:ext cx="590550" cy="5905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001376"/>
            <a:ext cx="1828800" cy="457200"/>
          </a:xfrm>
          <a:prstGeom prst="rect">
            <a:avLst/>
          </a:prstGeom>
        </p:spPr>
      </p:pic>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5" y="3580808"/>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418595" y="3810152"/>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2"/>
                </a:solidFill>
              </a:rPr>
              <a:t>©2019 CliftonLarsonAllen LLP</a:t>
            </a:r>
            <a:endParaRPr lang="en-US" dirty="0">
              <a:solidFill>
                <a:schemeClr val="tx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7"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Tree>
    <p:extLst>
      <p:ext uri="{BB962C8B-B14F-4D97-AF65-F5344CB8AC3E}">
        <p14:creationId xmlns:p14="http://schemas.microsoft.com/office/powerpoint/2010/main" val="3007691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85850"/>
            <a:ext cx="8229600" cy="3429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4"/>
          </p:nvPr>
        </p:nvSpPr>
        <p:spPr>
          <a:xfrm>
            <a:off x="8686800" y="481965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20"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2"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1">
                    <a:lumMod val="40000"/>
                    <a:lumOff val="60000"/>
                  </a:schemeClr>
                </a:solidFill>
              </a:rPr>
              <a:t>WEALTH ADVISORY  |  OUTSOURCING  |  AUDIT, TAX, AND CONSULTING</a:t>
            </a:r>
            <a:endParaRPr lang="en-US" sz="1050" kern="2000" spc="20" baseline="0" dirty="0">
              <a:solidFill>
                <a:schemeClr val="accent1">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1">
                    <a:lumMod val="40000"/>
                    <a:lumOff val="60000"/>
                  </a:schemeClr>
                </a:solidFill>
              </a:rPr>
              <a:t>Investment advisory services are offered through CliftonLarsonAllen Wealth Advisors, LLC, an SEC-registered investment advisor</a:t>
            </a:r>
            <a:endParaRPr lang="en-US" sz="650" dirty="0">
              <a:solidFill>
                <a:schemeClr val="accent1">
                  <a:lumMod val="40000"/>
                  <a:lumOff val="60000"/>
                </a:schemeClr>
              </a:solidFill>
            </a:endParaRPr>
          </a:p>
        </p:txBody>
      </p:sp>
    </p:spTree>
    <p:extLst>
      <p:ext uri="{BB962C8B-B14F-4D97-AF65-F5344CB8AC3E}">
        <p14:creationId xmlns:p14="http://schemas.microsoft.com/office/powerpoint/2010/main" val="2543342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2">
                    <a:lumMod val="40000"/>
                    <a:lumOff val="60000"/>
                  </a:schemeClr>
                </a:solidFill>
              </a:rPr>
              <a:t>WEALTH ADVISORY  |  OUTSOURCING  |  AUDIT, TAX, AND CONSULTING</a:t>
            </a:r>
            <a:endParaRPr lang="en-US" sz="1050" kern="2000" spc="20" baseline="0" dirty="0">
              <a:solidFill>
                <a:schemeClr val="accent2">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2">
                    <a:lumMod val="40000"/>
                    <a:lumOff val="60000"/>
                  </a:schemeClr>
                </a:solidFill>
              </a:rPr>
              <a:t>Investment advisory services are offered through CliftonLarsonAllen Wealth Advisors, LLC, an SEC-registered investment advisor</a:t>
            </a:r>
            <a:endParaRPr lang="en-US" sz="650" dirty="0">
              <a:solidFill>
                <a:schemeClr val="accent2">
                  <a:lumMod val="40000"/>
                  <a:lumOff val="60000"/>
                </a:schemeClr>
              </a:solidFill>
            </a:endParaRPr>
          </a:p>
        </p:txBody>
      </p:sp>
      <p:sp>
        <p:nvSpPr>
          <p:cNvPr id="14"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155138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7">
            <a:extLst>
              <a:ext uri="{28A0092B-C50C-407E-A947-70E740481C1C}">
                <a14:useLocalDpi xmlns:a14="http://schemas.microsoft.com/office/drawing/2010/main" val="0"/>
              </a:ext>
            </a:extLst>
          </a:blip>
          <a:srcRect t="75185" b="17071"/>
          <a:stretch/>
        </p:blipFill>
        <p:spPr>
          <a:xfrm>
            <a:off x="-259" y="4766733"/>
            <a:ext cx="9137820" cy="397934"/>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800" y="4800600"/>
            <a:ext cx="305891" cy="308528"/>
          </a:xfrm>
          <a:prstGeom prst="rect">
            <a:avLst/>
          </a:prstGeom>
        </p:spPr>
      </p:pic>
      <p:sp>
        <p:nvSpPr>
          <p:cNvPr id="2" name="TextBox 1"/>
          <p:cNvSpPr txBox="1"/>
          <p:nvPr userDrawn="1"/>
        </p:nvSpPr>
        <p:spPr>
          <a:xfrm>
            <a:off x="794650"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mn-lt"/>
                <a:ea typeface="+mn-ea"/>
                <a:cs typeface="+mn-cs"/>
              </a:rPr>
              <a:t>Create Opportunities</a:t>
            </a:r>
            <a:endParaRPr lang="en-US" sz="1100" b="0" kern="1200" dirty="0" smtClean="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laconnect.com/resources/articles/2020/comparison-of-eidl-and-paycheck-protection-programs" TargetMode="External"/><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762" y="533459"/>
            <a:ext cx="6056548" cy="948606"/>
          </a:xfrm>
        </p:spPr>
        <p:txBody>
          <a:bodyPr/>
          <a:lstStyle/>
          <a:p>
            <a:r>
              <a:rPr lang="en-US" dirty="0" smtClean="0"/>
              <a:t>COVID-19 Relief and the New Federal Lending and Grant Opportunities</a:t>
            </a:r>
            <a:endParaRPr lang="en-US" sz="2000" dirty="0"/>
          </a:p>
        </p:txBody>
      </p:sp>
      <p:sp>
        <p:nvSpPr>
          <p:cNvPr id="2" name="TextBox 1"/>
          <p:cNvSpPr txBox="1"/>
          <p:nvPr/>
        </p:nvSpPr>
        <p:spPr>
          <a:xfrm>
            <a:off x="97762" y="1822059"/>
            <a:ext cx="2959465" cy="646331"/>
          </a:xfrm>
          <a:prstGeom prst="rect">
            <a:avLst/>
          </a:prstGeom>
          <a:noFill/>
        </p:spPr>
        <p:txBody>
          <a:bodyPr wrap="none" rtlCol="0">
            <a:spAutoFit/>
          </a:bodyPr>
          <a:lstStyle/>
          <a:p>
            <a:r>
              <a:rPr lang="en-US" dirty="0" smtClean="0">
                <a:solidFill>
                  <a:schemeClr val="bg1"/>
                </a:solidFill>
              </a:rPr>
              <a:t>Nonprofit Financial Managers</a:t>
            </a:r>
          </a:p>
          <a:p>
            <a:r>
              <a:rPr lang="en-US" dirty="0" smtClean="0">
                <a:solidFill>
                  <a:schemeClr val="bg1"/>
                </a:solidFill>
              </a:rPr>
              <a:t>April 7, 2020</a:t>
            </a:r>
            <a:endParaRPr lang="en-US" dirty="0">
              <a:solidFill>
                <a:schemeClr val="bg1"/>
              </a:solidFill>
            </a:endParaRPr>
          </a:p>
        </p:txBody>
      </p:sp>
    </p:spTree>
    <p:extLst>
      <p:ext uri="{BB962C8B-B14F-4D97-AF65-F5344CB8AC3E}">
        <p14:creationId xmlns:p14="http://schemas.microsoft.com/office/powerpoint/2010/main" val="247079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Process – Think 2 Steps</a:t>
            </a:r>
            <a:endParaRPr lang="en-US" dirty="0"/>
          </a:p>
        </p:txBody>
      </p:sp>
      <p:sp>
        <p:nvSpPr>
          <p:cNvPr id="3" name="Content Placeholder 2"/>
          <p:cNvSpPr>
            <a:spLocks noGrp="1"/>
          </p:cNvSpPr>
          <p:nvPr>
            <p:ph idx="1"/>
          </p:nvPr>
        </p:nvSpPr>
        <p:spPr/>
        <p:txBody>
          <a:bodyPr/>
          <a:lstStyle/>
          <a:p>
            <a:r>
              <a:rPr lang="en-US" dirty="0" smtClean="0"/>
              <a:t>Calculating the Size of the Loan</a:t>
            </a:r>
          </a:p>
          <a:p>
            <a:endParaRPr lang="en-US" dirty="0"/>
          </a:p>
          <a:p>
            <a:r>
              <a:rPr lang="en-US" dirty="0" smtClean="0"/>
              <a:t>Calculating the Amount of Forgiveness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9685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Loan Size Determination</a:t>
            </a:r>
            <a:endParaRPr lang="en-US" dirty="0"/>
          </a:p>
        </p:txBody>
      </p:sp>
      <p:sp>
        <p:nvSpPr>
          <p:cNvPr id="3" name="Content Placeholder 2"/>
          <p:cNvSpPr>
            <a:spLocks noGrp="1"/>
          </p:cNvSpPr>
          <p:nvPr>
            <p:ph idx="1"/>
          </p:nvPr>
        </p:nvSpPr>
        <p:spPr/>
        <p:txBody>
          <a:bodyPr/>
          <a:lstStyle/>
          <a:p>
            <a:r>
              <a:rPr lang="en-US" dirty="0" smtClean="0"/>
              <a:t>If you were in business for all of 2019:  Your max loan is equal to 2.5 times your average monthly payroll costs during 2019</a:t>
            </a:r>
          </a:p>
          <a:p>
            <a:r>
              <a:rPr lang="en-US" dirty="0" smtClean="0"/>
              <a:t>If you were not in business for all of 2019: Your max loan is equal to 2.5 times your average monthly payroll costs between January 1</a:t>
            </a:r>
            <a:r>
              <a:rPr lang="en-US" baseline="30000" dirty="0" smtClean="0"/>
              <a:t>st</a:t>
            </a:r>
            <a:r>
              <a:rPr lang="en-US" dirty="0" smtClean="0"/>
              <a:t>, 2020 and February 29, 2020</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11</a:t>
            </a:fld>
            <a:endParaRPr lang="en-US" dirty="0"/>
          </a:p>
        </p:txBody>
      </p:sp>
    </p:spTree>
    <p:extLst>
      <p:ext uri="{BB962C8B-B14F-4D97-AF65-F5344CB8AC3E}">
        <p14:creationId xmlns:p14="http://schemas.microsoft.com/office/powerpoint/2010/main" val="20332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Costs are Eligible</a:t>
            </a:r>
            <a:endParaRPr lang="en-US" dirty="0"/>
          </a:p>
        </p:txBody>
      </p:sp>
      <p:sp>
        <p:nvSpPr>
          <p:cNvPr id="3" name="Content Placeholder 2"/>
          <p:cNvSpPr>
            <a:spLocks noGrp="1"/>
          </p:cNvSpPr>
          <p:nvPr>
            <p:ph idx="1"/>
          </p:nvPr>
        </p:nvSpPr>
        <p:spPr/>
        <p:txBody>
          <a:bodyPr/>
          <a:lstStyle/>
          <a:p>
            <a:r>
              <a:rPr lang="en-US" sz="2300" dirty="0" smtClean="0"/>
              <a:t>Salary wage, commission, payment of cash tip or equivalent</a:t>
            </a:r>
          </a:p>
          <a:p>
            <a:r>
              <a:rPr lang="en-US" sz="2300" dirty="0" smtClean="0"/>
              <a:t>Payment for vacation, parental, family, medical or sick leave</a:t>
            </a:r>
          </a:p>
          <a:p>
            <a:r>
              <a:rPr lang="en-US" sz="2300" dirty="0" smtClean="0"/>
              <a:t>Payment required for the provisions of group health care benefits, including insurance premiums</a:t>
            </a:r>
          </a:p>
          <a:p>
            <a:r>
              <a:rPr lang="en-US" sz="2300" dirty="0" smtClean="0"/>
              <a:t>Payment of retirement benefits </a:t>
            </a:r>
          </a:p>
          <a:p>
            <a:r>
              <a:rPr lang="en-US" sz="2300" dirty="0" smtClean="0"/>
              <a:t>Payment of state or local tax assessed on compensation of employees</a:t>
            </a:r>
            <a:endParaRPr lang="en-US" sz="23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339149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Costs are not Eligible</a:t>
            </a:r>
            <a:endParaRPr lang="en-US" dirty="0"/>
          </a:p>
        </p:txBody>
      </p:sp>
      <p:sp>
        <p:nvSpPr>
          <p:cNvPr id="3" name="Content Placeholder 2"/>
          <p:cNvSpPr>
            <a:spLocks noGrp="1"/>
          </p:cNvSpPr>
          <p:nvPr>
            <p:ph idx="1"/>
          </p:nvPr>
        </p:nvSpPr>
        <p:spPr/>
        <p:txBody>
          <a:bodyPr/>
          <a:lstStyle/>
          <a:p>
            <a:r>
              <a:rPr lang="en-US" sz="2300" dirty="0" smtClean="0"/>
              <a:t>Employee payroll costs over $100,000 salary</a:t>
            </a:r>
          </a:p>
          <a:p>
            <a:r>
              <a:rPr lang="en-US" sz="2300" dirty="0" smtClean="0"/>
              <a:t>Compensation of employees whose principal place of residence is outside the U.S.</a:t>
            </a:r>
          </a:p>
          <a:p>
            <a:r>
              <a:rPr lang="en-US" sz="2300" dirty="0" smtClean="0"/>
              <a:t>Qualified sick and family leave for which a credit is allowed under sections 7001 and 7003 of the Families First Coronavirus Response Act</a:t>
            </a:r>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40058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04"/>
            <a:ext cx="8229600" cy="685800"/>
          </a:xfrm>
        </p:spPr>
        <p:txBody>
          <a:bodyPr/>
          <a:lstStyle/>
          <a:p>
            <a:r>
              <a:rPr lang="en-US" dirty="0" smtClean="0"/>
              <a:t>Hot Topics/Lessons Learned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3197926"/>
              </p:ext>
            </p:extLst>
          </p:nvPr>
        </p:nvGraphicFramePr>
        <p:xfrm>
          <a:off x="457200" y="999877"/>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400704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04"/>
            <a:ext cx="8229600" cy="685800"/>
          </a:xfrm>
        </p:spPr>
        <p:txBody>
          <a:bodyPr/>
          <a:lstStyle/>
          <a:p>
            <a:r>
              <a:rPr lang="en-US" dirty="0" smtClean="0"/>
              <a:t>Hot Topics/Lessons Learned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347553"/>
              </p:ext>
            </p:extLst>
          </p:nvPr>
        </p:nvGraphicFramePr>
        <p:xfrm>
          <a:off x="457200" y="999877"/>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199037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Forgiveness - PPP</a:t>
            </a:r>
            <a:endParaRPr lang="en-US" dirty="0"/>
          </a:p>
        </p:txBody>
      </p:sp>
      <p:sp>
        <p:nvSpPr>
          <p:cNvPr id="3" name="Content Placeholder 2"/>
          <p:cNvSpPr>
            <a:spLocks noGrp="1"/>
          </p:cNvSpPr>
          <p:nvPr>
            <p:ph idx="1"/>
          </p:nvPr>
        </p:nvSpPr>
        <p:spPr/>
        <p:txBody>
          <a:bodyPr/>
          <a:lstStyle/>
          <a:p>
            <a:r>
              <a:rPr lang="en-US" sz="2400" dirty="0" smtClean="0"/>
              <a:t>Forgiveness on a covered loan is equal to the sum of qualified costs (slide 9) during the 8 week covered period compared to the previous year or time period for the following:</a:t>
            </a:r>
          </a:p>
          <a:p>
            <a:pPr lvl="1"/>
            <a:r>
              <a:rPr lang="en-US" sz="1750" dirty="0" smtClean="0"/>
              <a:t>Employee retention factor: FTE during the 8 week period following loan origination will be compared to one of two pre-COVID periods to determine % of employees retained.  Rehired employees before June 30, 2020 can count in FTE calculation.</a:t>
            </a:r>
          </a:p>
          <a:p>
            <a:pPr lvl="1"/>
            <a:r>
              <a:rPr lang="en-US" sz="1750" dirty="0" smtClean="0"/>
              <a:t>Salary factor: Salaries &amp; wages under $100,000 are reduced by more than 25% from comparable pre-COVID quarter (Q1 calendar 2020), forgiveness is reduced by any amount in excess.</a:t>
            </a:r>
          </a:p>
          <a:p>
            <a:pPr lvl="1"/>
            <a:r>
              <a:rPr lang="en-US" sz="1750" dirty="0" smtClean="0"/>
              <a:t>At least 75% of the loan proceeds must be spent on payroll costs.</a:t>
            </a:r>
            <a:endParaRPr lang="en-US" sz="175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99878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Paycheck Protection Program Loan Features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428437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85800"/>
          </a:xfrm>
        </p:spPr>
        <p:txBody>
          <a:bodyPr/>
          <a:lstStyle/>
          <a:p>
            <a:r>
              <a:rPr lang="en-US" dirty="0" smtClean="0"/>
              <a:t>Other Business Provisions</a:t>
            </a:r>
            <a:endParaRPr lang="en-US" dirty="0"/>
          </a:p>
        </p:txBody>
      </p:sp>
      <p:sp>
        <p:nvSpPr>
          <p:cNvPr id="3" name="Content Placeholder 2"/>
          <p:cNvSpPr>
            <a:spLocks noGrp="1"/>
          </p:cNvSpPr>
          <p:nvPr>
            <p:ph idx="1"/>
          </p:nvPr>
        </p:nvSpPr>
        <p:spPr>
          <a:xfrm>
            <a:off x="457200" y="656479"/>
            <a:ext cx="8229600" cy="3429000"/>
          </a:xfrm>
        </p:spPr>
        <p:txBody>
          <a:bodyPr/>
          <a:lstStyle/>
          <a:p>
            <a:r>
              <a:rPr lang="en-US" sz="2000" dirty="0" smtClean="0"/>
              <a:t>Deferral of Employer FICA</a:t>
            </a:r>
          </a:p>
          <a:p>
            <a:pPr lvl="1"/>
            <a:r>
              <a:rPr lang="en-US" sz="1500" dirty="0" smtClean="0"/>
              <a:t>Employer share of FICA (6.20%) on wages from March 27, 2020 – December 31, 2020 can be deferred</a:t>
            </a:r>
          </a:p>
          <a:p>
            <a:pPr lvl="1"/>
            <a:r>
              <a:rPr lang="en-US" sz="1500" dirty="0" smtClean="0"/>
              <a:t>Payment schedule is 50% due on December 31, 2021 and the remaining 50% on December 31, 2022</a:t>
            </a:r>
          </a:p>
          <a:p>
            <a:r>
              <a:rPr lang="en-US" sz="1900" dirty="0" smtClean="0"/>
              <a:t>Employee Retention Credit</a:t>
            </a:r>
          </a:p>
          <a:p>
            <a:pPr lvl="1"/>
            <a:r>
              <a:rPr lang="en-US" sz="1500" dirty="0" smtClean="0"/>
              <a:t>Refundable tax credit equal to 50% of certain compensation (up to $10k) from March 13, 2020 – December 31, 2020</a:t>
            </a:r>
          </a:p>
          <a:p>
            <a:pPr lvl="1"/>
            <a:r>
              <a:rPr lang="en-US" sz="1500" dirty="0" smtClean="0"/>
              <a:t>Eligible employer is one whose</a:t>
            </a:r>
          </a:p>
          <a:p>
            <a:pPr lvl="2"/>
            <a:r>
              <a:rPr lang="en-US" sz="1100" dirty="0" smtClean="0"/>
              <a:t>Operations were fully or partially suspended due to COVID-19 related shut-down order</a:t>
            </a:r>
          </a:p>
          <a:p>
            <a:pPr lvl="2"/>
            <a:r>
              <a:rPr lang="en-US" sz="1100" dirty="0" smtClean="0"/>
              <a:t>Gross receipts declined by more than 50% when compared to the same quarter in the prior year.  </a:t>
            </a:r>
          </a:p>
          <a:p>
            <a:pPr lvl="1"/>
            <a:r>
              <a:rPr lang="en-US" sz="1500" dirty="0" smtClean="0"/>
              <a:t>Over 100 employees credit is available only for compensation paid to employees who are not working as a result of COVID-19 related shut-down order or the significant decline in gross receipts.  Under 100 employees any compensation paid during the period when operations were fully or partially suspended</a:t>
            </a:r>
          </a:p>
          <a:p>
            <a:pPr lvl="1"/>
            <a:r>
              <a:rPr lang="en-US" sz="1500" dirty="0" smtClean="0"/>
              <a:t>Not available if you take a PPP loan</a:t>
            </a:r>
          </a:p>
        </p:txBody>
      </p:sp>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355948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 CLA COVID-19 Home Page</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19</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63" y="965089"/>
            <a:ext cx="6734666" cy="3557183"/>
          </a:xfrm>
          <a:prstGeom prst="rect">
            <a:avLst/>
          </a:prstGeom>
        </p:spPr>
      </p:pic>
    </p:spTree>
    <p:extLst>
      <p:ext uri="{BB962C8B-B14F-4D97-AF65-F5344CB8AC3E}">
        <p14:creationId xmlns:p14="http://schemas.microsoft.com/office/powerpoint/2010/main" val="126830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06975"/>
            <a:ext cx="7805057" cy="685800"/>
          </a:xfrm>
        </p:spPr>
        <p:txBody>
          <a:bodyPr/>
          <a:lstStyle/>
          <a:p>
            <a:r>
              <a:rPr lang="en-US" sz="2700" dirty="0"/>
              <a:t>Learning Objectives</a:t>
            </a:r>
          </a:p>
        </p:txBody>
      </p:sp>
      <p:sp>
        <p:nvSpPr>
          <p:cNvPr id="3" name="Text Placeholder 2"/>
          <p:cNvSpPr>
            <a:spLocks noGrp="1"/>
          </p:cNvSpPr>
          <p:nvPr>
            <p:ph idx="1"/>
          </p:nvPr>
        </p:nvSpPr>
        <p:spPr>
          <a:xfrm>
            <a:off x="391886" y="1156063"/>
            <a:ext cx="8229600" cy="2932611"/>
          </a:xfrm>
        </p:spPr>
        <p:txBody>
          <a:bodyPr/>
          <a:lstStyle/>
          <a:p>
            <a:r>
              <a:rPr lang="en-US" sz="2100" dirty="0" smtClean="0"/>
              <a:t>Introduction to the new federal lending and grant opportunities</a:t>
            </a:r>
          </a:p>
          <a:p>
            <a:r>
              <a:rPr lang="en-US" sz="2100" dirty="0" smtClean="0"/>
              <a:t>Understand the critical interpretations of the Paycheck Protection Program (PPP) loans</a:t>
            </a:r>
          </a:p>
          <a:p>
            <a:r>
              <a:rPr lang="en-US" sz="2100" dirty="0" smtClean="0"/>
              <a:t>Describe other business opportunities for nonprofits in the current operating environment</a:t>
            </a:r>
            <a:endParaRPr lang="en-US" sz="2100" dirty="0"/>
          </a:p>
        </p:txBody>
      </p:sp>
      <p:sp>
        <p:nvSpPr>
          <p:cNvPr id="6" name="Slide Number Placeholder 3">
            <a:extLst>
              <a:ext uri="{FF2B5EF4-FFF2-40B4-BE49-F238E27FC236}">
                <a16:creationId xmlns:a16="http://schemas.microsoft.com/office/drawing/2014/main" xmlns="" id="{30959869-1A54-4E0E-A0CE-143658D55565}"/>
              </a:ext>
            </a:extLst>
          </p:cNvPr>
          <p:cNvSpPr>
            <a:spLocks noGrp="1"/>
          </p:cNvSpPr>
          <p:nvPr>
            <p:ph type="sldNum" sz="quarter" idx="4"/>
          </p:nvPr>
        </p:nvSpPr>
        <p:spPr>
          <a:xfrm>
            <a:off x="8686800" y="4800600"/>
            <a:ext cx="395782" cy="342900"/>
          </a:xfrm>
        </p:spPr>
        <p:txBody>
          <a:bodyPr/>
          <a:lstStyle/>
          <a:p>
            <a:fld id="{F8E24598-D429-A34B-B4A6-5808099B37D3}" type="slidenum">
              <a:rPr lang="en-US" smtClean="0">
                <a:solidFill>
                  <a:schemeClr val="bg1">
                    <a:lumMod val="65000"/>
                  </a:schemeClr>
                </a:solidFill>
              </a:rPr>
              <a:pPr/>
              <a:t>2</a:t>
            </a:fld>
            <a:endParaRPr lang="en-US" dirty="0">
              <a:solidFill>
                <a:schemeClr val="bg1">
                  <a:lumMod val="65000"/>
                </a:schemeClr>
              </a:solidFill>
            </a:endParaRPr>
          </a:p>
        </p:txBody>
      </p:sp>
    </p:spTree>
    <p:extLst>
      <p:ext uri="{BB962C8B-B14F-4D97-AF65-F5344CB8AC3E}">
        <p14:creationId xmlns:p14="http://schemas.microsoft.com/office/powerpoint/2010/main" val="4092397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6958" y="988114"/>
            <a:ext cx="4008863" cy="3369201"/>
          </a:xfrm>
        </p:spPr>
        <p:txBody>
          <a:bodyPr/>
          <a:lstStyle/>
          <a:p>
            <a:r>
              <a:rPr lang="en-US" sz="2700" b="1" dirty="0"/>
              <a:t>Questions? </a:t>
            </a:r>
          </a:p>
          <a:p>
            <a:endParaRPr lang="en-US" dirty="0"/>
          </a:p>
          <a:p>
            <a:r>
              <a:rPr lang="en-US" dirty="0" smtClean="0"/>
              <a:t>Melissa Murphy, CPA</a:t>
            </a:r>
          </a:p>
          <a:p>
            <a:r>
              <a:rPr lang="en-US" dirty="0" smtClean="0"/>
              <a:t>Manager, Nonprofit</a:t>
            </a:r>
            <a:endParaRPr lang="en-US" dirty="0"/>
          </a:p>
          <a:p>
            <a:r>
              <a:rPr lang="en-US" dirty="0" smtClean="0"/>
              <a:t>Melissa.Murphy@CLAconnect.com </a:t>
            </a:r>
            <a:endParaRPr lang="en-US" dirty="0"/>
          </a:p>
          <a:p>
            <a:r>
              <a:rPr lang="en-US" dirty="0" smtClean="0"/>
              <a:t>617-984-4443</a:t>
            </a:r>
          </a:p>
          <a:p>
            <a:endParaRPr lang="en-US" dirty="0"/>
          </a:p>
          <a:p>
            <a:r>
              <a:rPr lang="en-US" dirty="0" smtClean="0"/>
              <a:t>Tim Warren, CPA</a:t>
            </a:r>
          </a:p>
          <a:p>
            <a:r>
              <a:rPr lang="en-US" dirty="0" smtClean="0"/>
              <a:t>Principal, Nonprofit and Higher Education</a:t>
            </a:r>
          </a:p>
          <a:p>
            <a:r>
              <a:rPr lang="en-US" dirty="0" smtClean="0"/>
              <a:t>Tim.Warren@CLAconnect.com </a:t>
            </a:r>
          </a:p>
          <a:p>
            <a:r>
              <a:rPr lang="en-US" dirty="0" smtClean="0"/>
              <a:t>617-984-8143</a:t>
            </a:r>
          </a:p>
        </p:txBody>
      </p:sp>
      <p:sp>
        <p:nvSpPr>
          <p:cNvPr id="2" name="Slide Number Placeholder 1"/>
          <p:cNvSpPr>
            <a:spLocks noGrp="1"/>
          </p:cNvSpPr>
          <p:nvPr>
            <p:ph type="sldNum" sz="quarter" idx="4294967295"/>
          </p:nvPr>
        </p:nvSpPr>
        <p:spPr>
          <a:xfrm>
            <a:off x="8748712" y="4800600"/>
            <a:ext cx="395288" cy="342900"/>
          </a:xfrm>
        </p:spPr>
        <p:txBody>
          <a:bodyPr/>
          <a:lstStyle/>
          <a:p>
            <a:fld id="{F8E24598-D429-A34B-B4A6-5808099B37D3}" type="slidenum">
              <a:rPr lang="en-US" smtClean="0"/>
              <a:pPr/>
              <a:t>20</a:t>
            </a:fld>
            <a:endParaRPr lang="en-US" dirty="0"/>
          </a:p>
        </p:txBody>
      </p:sp>
    </p:spTree>
    <p:extLst>
      <p:ext uri="{BB962C8B-B14F-4D97-AF65-F5344CB8AC3E}">
        <p14:creationId xmlns:p14="http://schemas.microsoft.com/office/powerpoint/2010/main" val="279679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 SBA &amp; CARES Loans</a:t>
            </a:r>
            <a:endParaRPr lang="en-US" dirty="0"/>
          </a:p>
        </p:txBody>
      </p:sp>
      <p:sp>
        <p:nvSpPr>
          <p:cNvPr id="3" name="Content Placeholder 2"/>
          <p:cNvSpPr>
            <a:spLocks noGrp="1"/>
          </p:cNvSpPr>
          <p:nvPr>
            <p:ph idx="1"/>
          </p:nvPr>
        </p:nvSpPr>
        <p:spPr/>
        <p:txBody>
          <a:bodyPr/>
          <a:lstStyle/>
          <a:p>
            <a:r>
              <a:rPr lang="en-US" dirty="0" smtClean="0"/>
              <a:t>SBA – Economic Injury Disaster Loans (EIDF)</a:t>
            </a:r>
          </a:p>
          <a:p>
            <a:pPr lvl="1"/>
            <a:r>
              <a:rPr lang="en-US" dirty="0" smtClean="0"/>
              <a:t>Apply directly with the SBA</a:t>
            </a:r>
          </a:p>
          <a:p>
            <a:r>
              <a:rPr lang="en-US" dirty="0" smtClean="0"/>
              <a:t>CARES ACT – Paycheck Projection Program (PPP)</a:t>
            </a:r>
          </a:p>
          <a:p>
            <a:pPr lvl="1"/>
            <a:r>
              <a:rPr lang="en-US" dirty="0" smtClean="0"/>
              <a:t>Loans are made through 7(a) lenders and other designated institutions</a:t>
            </a:r>
          </a:p>
          <a:p>
            <a:pPr lvl="1"/>
            <a:r>
              <a:rPr lang="en-US" dirty="0" smtClean="0"/>
              <a:t>Continues to evolve daily and some items remain unclear</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385083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EIDL vs PPP Comparison</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877625"/>
            <a:ext cx="4448175" cy="3413402"/>
          </a:xfrm>
        </p:spPr>
      </p:pic>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
        <p:nvSpPr>
          <p:cNvPr id="6" name="TextBox 5"/>
          <p:cNvSpPr txBox="1"/>
          <p:nvPr/>
        </p:nvSpPr>
        <p:spPr>
          <a:xfrm>
            <a:off x="526774" y="1054846"/>
            <a:ext cx="3975653" cy="2031325"/>
          </a:xfrm>
          <a:prstGeom prst="rect">
            <a:avLst/>
          </a:prstGeom>
          <a:noFill/>
        </p:spPr>
        <p:txBody>
          <a:bodyPr wrap="square" rtlCol="0">
            <a:spAutoFit/>
          </a:bodyPr>
          <a:lstStyle/>
          <a:p>
            <a:pPr marL="285750" indent="-285750">
              <a:buFontTx/>
              <a:buChar char="-"/>
            </a:pPr>
            <a:r>
              <a:rPr lang="en-US" dirty="0" smtClean="0"/>
              <a:t>Comparison tool located at </a:t>
            </a:r>
            <a:r>
              <a:rPr lang="en-US" dirty="0" smtClean="0">
                <a:hlinkClick r:id="rId3"/>
              </a:rPr>
              <a:t>https</a:t>
            </a:r>
            <a:r>
              <a:rPr lang="en-US" dirty="0">
                <a:hlinkClick r:id="rId3"/>
              </a:rPr>
              <a:t>://www.claconnect.com/resources/articles/2020/comparison-of-eidl-and-paycheck-protection-programs</a:t>
            </a:r>
            <a:r>
              <a:rPr lang="en-US" dirty="0" smtClean="0"/>
              <a:t> </a:t>
            </a:r>
          </a:p>
          <a:p>
            <a:endParaRPr lang="en-US" dirty="0" smtClean="0"/>
          </a:p>
          <a:p>
            <a:pPr marL="285750" indent="-285750">
              <a:buFontTx/>
              <a:buChar char="-"/>
            </a:pPr>
            <a:r>
              <a:rPr lang="en-US" dirty="0" smtClean="0"/>
              <a:t>Includes matrix comparison of loan programs</a:t>
            </a:r>
            <a:endParaRPr lang="en-US" dirty="0"/>
          </a:p>
        </p:txBody>
      </p:sp>
    </p:spTree>
    <p:extLst>
      <p:ext uri="{BB962C8B-B14F-4D97-AF65-F5344CB8AC3E}">
        <p14:creationId xmlns:p14="http://schemas.microsoft.com/office/powerpoint/2010/main" val="204674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Paycheck Protection Program Loan Features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11380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CARES Act – Paycheck Protection Program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419251"/>
              </p:ext>
            </p:extLst>
          </p:nvPr>
        </p:nvGraphicFramePr>
        <p:xfrm>
          <a:off x="457200" y="108585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306630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85800"/>
          </a:xfrm>
        </p:spPr>
        <p:txBody>
          <a:bodyPr/>
          <a:lstStyle/>
          <a:p>
            <a:r>
              <a:rPr lang="en-US" dirty="0" smtClean="0"/>
              <a:t>CARES Act – PPP Features</a:t>
            </a:r>
            <a:endParaRPr lang="en-US" dirty="0"/>
          </a:p>
        </p:txBody>
      </p:sp>
      <p:sp>
        <p:nvSpPr>
          <p:cNvPr id="3" name="Content Placeholder 2"/>
          <p:cNvSpPr>
            <a:spLocks noGrp="1"/>
          </p:cNvSpPr>
          <p:nvPr>
            <p:ph idx="1"/>
          </p:nvPr>
        </p:nvSpPr>
        <p:spPr>
          <a:xfrm>
            <a:off x="457200" y="720090"/>
            <a:ext cx="8229600" cy="3429000"/>
          </a:xfrm>
        </p:spPr>
        <p:txBody>
          <a:bodyPr/>
          <a:lstStyle/>
          <a:p>
            <a:r>
              <a:rPr lang="en-US" sz="2600" dirty="0" smtClean="0"/>
              <a:t>Loans up to the lesser of $10 million or 2.5 average monthly payroll</a:t>
            </a:r>
          </a:p>
          <a:p>
            <a:r>
              <a:rPr lang="en-US" sz="2600" dirty="0" smtClean="0"/>
              <a:t>Exclusions apply for annual salaries exceeding $100,000</a:t>
            </a:r>
          </a:p>
          <a:p>
            <a:r>
              <a:rPr lang="en-US" sz="2600" dirty="0" smtClean="0"/>
              <a:t>Interest rate at 1%</a:t>
            </a:r>
          </a:p>
          <a:p>
            <a:r>
              <a:rPr lang="en-US" sz="2600" dirty="0" smtClean="0"/>
              <a:t>Term – 2 years</a:t>
            </a:r>
          </a:p>
          <a:p>
            <a:r>
              <a:rPr lang="en-US" sz="2600" dirty="0" smtClean="0"/>
              <a:t>6 month deferral period </a:t>
            </a:r>
          </a:p>
          <a:p>
            <a:r>
              <a:rPr lang="en-US" sz="2600" dirty="0" smtClean="0"/>
              <a:t>Loan proceeds cover qualifying expenses for an 8 week period</a:t>
            </a:r>
            <a:endParaRPr lang="en-US" sz="26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278737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85800"/>
          </a:xfrm>
        </p:spPr>
        <p:txBody>
          <a:bodyPr/>
          <a:lstStyle/>
          <a:p>
            <a:r>
              <a:rPr lang="en-US" dirty="0" smtClean="0"/>
              <a:t>CARES Act – PPP Features</a:t>
            </a:r>
            <a:endParaRPr lang="en-US" dirty="0"/>
          </a:p>
        </p:txBody>
      </p:sp>
      <p:sp>
        <p:nvSpPr>
          <p:cNvPr id="3" name="Content Placeholder 2"/>
          <p:cNvSpPr>
            <a:spLocks noGrp="1"/>
          </p:cNvSpPr>
          <p:nvPr>
            <p:ph idx="1"/>
          </p:nvPr>
        </p:nvSpPr>
        <p:spPr>
          <a:xfrm>
            <a:off x="361785" y="781050"/>
            <a:ext cx="8229600" cy="3429000"/>
          </a:xfrm>
        </p:spPr>
        <p:txBody>
          <a:bodyPr/>
          <a:lstStyle/>
          <a:p>
            <a:r>
              <a:rPr lang="en-US" sz="2200" b="1" dirty="0" smtClean="0"/>
              <a:t>When: </a:t>
            </a:r>
            <a:r>
              <a:rPr lang="en-US" sz="2200" dirty="0" smtClean="0"/>
              <a:t>Applications started April 3</a:t>
            </a:r>
            <a:r>
              <a:rPr lang="en-US" sz="2200" baseline="30000" dirty="0" smtClean="0"/>
              <a:t>rd</a:t>
            </a:r>
            <a:r>
              <a:rPr lang="en-US" sz="2200" dirty="0" smtClean="0"/>
              <a:t> and will start on April 10</a:t>
            </a:r>
            <a:r>
              <a:rPr lang="en-US" sz="2200" baseline="30000" dirty="0" smtClean="0"/>
              <a:t>th</a:t>
            </a:r>
            <a:r>
              <a:rPr lang="en-US" sz="2200" dirty="0" smtClean="0"/>
              <a:t> for independent contractors and self-employed</a:t>
            </a:r>
          </a:p>
          <a:p>
            <a:pPr marL="0" indent="0">
              <a:buNone/>
            </a:pPr>
            <a:endParaRPr lang="en-US" sz="2200" dirty="0" smtClean="0"/>
          </a:p>
          <a:p>
            <a:r>
              <a:rPr lang="en-US" sz="2200" b="1" dirty="0" smtClean="0"/>
              <a:t>Where: </a:t>
            </a:r>
            <a:r>
              <a:rPr lang="en-US" sz="2200" dirty="0" smtClean="0"/>
              <a:t>Applications are taken directly by the lender (not the SBA)</a:t>
            </a:r>
          </a:p>
          <a:p>
            <a:pPr marL="0" indent="0">
              <a:buNone/>
            </a:pPr>
            <a:endParaRPr lang="en-US" sz="2200" dirty="0" smtClean="0"/>
          </a:p>
          <a:p>
            <a:r>
              <a:rPr lang="en-US" sz="2200" b="1" dirty="0" smtClean="0"/>
              <a:t>How Long: </a:t>
            </a:r>
            <a:r>
              <a:rPr lang="en-US" sz="2200" dirty="0" smtClean="0"/>
              <a:t>The program technically is open until June 30</a:t>
            </a:r>
            <a:r>
              <a:rPr lang="en-US" sz="2200" baseline="30000" dirty="0" smtClean="0"/>
              <a:t>th</a:t>
            </a:r>
            <a:r>
              <a:rPr lang="en-US" sz="2200" dirty="0" smtClean="0"/>
              <a:t>, 2020; however, demand is expected to be high and speculation is that funding will run out</a:t>
            </a:r>
          </a:p>
          <a:p>
            <a:pPr marL="0" indent="0">
              <a:buNone/>
            </a:pPr>
            <a:endParaRPr lang="en-US" sz="1200" dirty="0" smtClean="0"/>
          </a:p>
          <a:p>
            <a:r>
              <a:rPr lang="en-US" sz="2200" b="1" dirty="0" smtClean="0"/>
              <a:t>How Many: </a:t>
            </a:r>
            <a:r>
              <a:rPr lang="en-US" sz="2200" dirty="0" smtClean="0"/>
              <a:t>Only 1 loan per organization</a:t>
            </a:r>
            <a:endParaRPr lang="en-US" sz="22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195550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Matters</a:t>
            </a:r>
            <a:endParaRPr lang="en-US" dirty="0"/>
          </a:p>
        </p:txBody>
      </p:sp>
      <p:sp>
        <p:nvSpPr>
          <p:cNvPr id="3" name="Content Placeholder 2"/>
          <p:cNvSpPr>
            <a:spLocks noGrp="1"/>
          </p:cNvSpPr>
          <p:nvPr>
            <p:ph idx="1"/>
          </p:nvPr>
        </p:nvSpPr>
        <p:spPr/>
        <p:txBody>
          <a:bodyPr/>
          <a:lstStyle/>
          <a:p>
            <a:r>
              <a:rPr lang="en-US" sz="2500" dirty="0" smtClean="0"/>
              <a:t>Qualifying nonprofits with less than 500 employees (not FTE’s, think headcount) are eligible for PPP</a:t>
            </a:r>
          </a:p>
          <a:p>
            <a:r>
              <a:rPr lang="en-US" sz="2500" dirty="0" smtClean="0"/>
              <a:t>Revenue size is not a consideration for nonprofit eligibility</a:t>
            </a:r>
          </a:p>
          <a:p>
            <a:r>
              <a:rPr lang="en-US" sz="2500" dirty="0" smtClean="0"/>
              <a:t>Be careful about affiliation rules, the 500 employee limit generally applies to all affiliates aggregated (with certain exceptions for accommodation and food service, franchises and other businesses under section 301 of Small Business Investment Act) </a:t>
            </a:r>
            <a:endParaRPr lang="en-US" sz="25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9</a:t>
            </a:fld>
            <a:endParaRPr lang="en-US" dirty="0"/>
          </a:p>
        </p:txBody>
      </p:sp>
    </p:spTree>
    <p:extLst>
      <p:ext uri="{BB962C8B-B14F-4D97-AF65-F5344CB8AC3E}">
        <p14:creationId xmlns:p14="http://schemas.microsoft.com/office/powerpoint/2010/main" val="4082173908"/>
      </p:ext>
    </p:extLst>
  </p:cSld>
  <p:clrMapOvr>
    <a:masterClrMapping/>
  </p:clrMapOvr>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potx" id="{D1D89843-4F8B-4016-BEC1-1CF189D2BF32}" vid="{C7F52575-3C83-4FBB-AB3C-73AC51FB1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1063</Words>
  <PresentationFormat>On-screen Show (16:9)</PresentationFormat>
  <Paragraphs>123</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ヒラギノ角ゴ Pro W3</vt:lpstr>
      <vt:lpstr>1-CLA-PowerPoint HD</vt:lpstr>
      <vt:lpstr>COVID-19 Relief and the New Federal Lending and Grant Opportunities</vt:lpstr>
      <vt:lpstr>Learning Objectives</vt:lpstr>
      <vt:lpstr>COVID-19 – SBA &amp; CARES Loans</vt:lpstr>
      <vt:lpstr>EIDL vs PPP Comparison</vt:lpstr>
      <vt:lpstr>Paycheck Protection Program Loan Features</vt:lpstr>
      <vt:lpstr>CARES Act – Paycheck Protection Program</vt:lpstr>
      <vt:lpstr>CARES Act – PPP Features</vt:lpstr>
      <vt:lpstr>CARES Act – PPP Features</vt:lpstr>
      <vt:lpstr>Eligibility Matters</vt:lpstr>
      <vt:lpstr>Loan Process – Think 2 Steps</vt:lpstr>
      <vt:lpstr>PPP Loan Size Determination</vt:lpstr>
      <vt:lpstr>What Costs are Eligible</vt:lpstr>
      <vt:lpstr>What Costs are not Eligible</vt:lpstr>
      <vt:lpstr>Hot Topics/Lessons Learned</vt:lpstr>
      <vt:lpstr>Hot Topics/Lessons Learned</vt:lpstr>
      <vt:lpstr>Loan Forgiveness - PPP</vt:lpstr>
      <vt:lpstr>Paycheck Protection Program Loan Features</vt:lpstr>
      <vt:lpstr>Other Business Provisions</vt:lpstr>
      <vt:lpstr>Resources – CLA COVID-19 Home Page</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Relief and the New Federal Lending and Grant Opportunities</dc:title>
  <cp:revision>1</cp:revision>
</cp:coreProperties>
</file>