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61" r:id="rId2"/>
    <p:sldId id="262" r:id="rId3"/>
    <p:sldId id="263" r:id="rId4"/>
    <p:sldId id="264" r:id="rId5"/>
    <p:sldId id="265" r:id="rId6"/>
    <p:sldId id="266" r:id="rId7"/>
    <p:sldId id="311" r:id="rId8"/>
    <p:sldId id="312" r:id="rId9"/>
    <p:sldId id="313" r:id="rId10"/>
    <p:sldId id="314" r:id="rId11"/>
    <p:sldId id="315" r:id="rId12"/>
    <p:sldId id="267" r:id="rId13"/>
    <p:sldId id="268" r:id="rId14"/>
    <p:sldId id="269" r:id="rId15"/>
    <p:sldId id="270" r:id="rId16"/>
    <p:sldId id="277" r:id="rId17"/>
    <p:sldId id="278" r:id="rId18"/>
    <p:sldId id="279" r:id="rId19"/>
    <p:sldId id="280" r:id="rId20"/>
    <p:sldId id="271" r:id="rId21"/>
    <p:sldId id="285" r:id="rId22"/>
    <p:sldId id="286"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8" r:id="rId43"/>
    <p:sldId id="309" r:id="rId44"/>
    <p:sldId id="310" r:id="rId45"/>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3170" autoAdjust="0"/>
  </p:normalViewPr>
  <p:slideViewPr>
    <p:cSldViewPr snapToGrid="0">
      <p:cViewPr varScale="1">
        <p:scale>
          <a:sx n="53" d="100"/>
          <a:sy n="53" d="100"/>
        </p:scale>
        <p:origin x="48" y="66"/>
      </p:cViewPr>
      <p:guideLst>
        <p:guide orient="horz" pos="1620"/>
        <p:guide pos="2880"/>
      </p:guideLst>
    </p:cSldViewPr>
  </p:slideViewPr>
  <p:notesTextViewPr>
    <p:cViewPr>
      <p:scale>
        <a:sx n="1" d="1"/>
        <a:sy n="1" d="1"/>
      </p:scale>
      <p:origin x="0" y="0"/>
    </p:cViewPr>
  </p:notesTextViewPr>
  <p:notesViewPr>
    <p:cSldViewPr snapToGrid="0">
      <p:cViewPr varScale="1">
        <p:scale>
          <a:sx n="67" d="100"/>
          <a:sy n="67"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1624D-9463-4287-B8ED-EC8ACC2E00D6}" type="doc">
      <dgm:prSet loTypeId="urn:microsoft.com/office/officeart/2005/8/layout/cycle8" loCatId="cycle" qsTypeId="urn:microsoft.com/office/officeart/2005/8/quickstyle/simple1" qsCatId="simple" csTypeId="urn:microsoft.com/office/officeart/2005/8/colors/accent1_2" csCatId="accent1" phldr="1"/>
      <dgm:spPr/>
    </dgm:pt>
    <dgm:pt modelId="{9355D142-6951-4B80-AF41-38BE8C9BBFBC}">
      <dgm:prSet phldrT="[Text]"/>
      <dgm:spPr/>
      <dgm:t>
        <a:bodyPr/>
        <a:lstStyle/>
        <a:p>
          <a:r>
            <a:rPr lang="en-US" dirty="0" smtClean="0"/>
            <a:t>Never let an accounting standard get you down</a:t>
          </a:r>
          <a:endParaRPr lang="en-US" dirty="0"/>
        </a:p>
      </dgm:t>
    </dgm:pt>
    <dgm:pt modelId="{52211665-8583-49BB-9BFC-C17AFE8C9AD5}" type="parTrans" cxnId="{0F7F1199-48B7-40BD-8F25-5EB671CAF50F}">
      <dgm:prSet/>
      <dgm:spPr/>
      <dgm:t>
        <a:bodyPr/>
        <a:lstStyle/>
        <a:p>
          <a:endParaRPr lang="en-US"/>
        </a:p>
      </dgm:t>
    </dgm:pt>
    <dgm:pt modelId="{BDB2DF42-8C4C-4706-967F-5EF2317EC92F}" type="sibTrans" cxnId="{0F7F1199-48B7-40BD-8F25-5EB671CAF50F}">
      <dgm:prSet/>
      <dgm:spPr/>
      <dgm:t>
        <a:bodyPr/>
        <a:lstStyle/>
        <a:p>
          <a:endParaRPr lang="en-US"/>
        </a:p>
      </dgm:t>
    </dgm:pt>
    <dgm:pt modelId="{0C4EB4D2-B1F6-48AD-B65C-B54D982E8689}">
      <dgm:prSet phldrT="[Text]"/>
      <dgm:spPr/>
      <dgm:t>
        <a:bodyPr/>
        <a:lstStyle/>
        <a:p>
          <a:r>
            <a:rPr lang="en-US" dirty="0" smtClean="0"/>
            <a:t>Learn enough about accounting to avoid being a victim of the accounting</a:t>
          </a:r>
          <a:endParaRPr lang="en-US" dirty="0"/>
        </a:p>
      </dgm:t>
    </dgm:pt>
    <dgm:pt modelId="{3FE8AD6D-17A9-457C-99DF-C9442F039CE7}" type="parTrans" cxnId="{F07E2589-90EB-4B79-9E15-DC6897254F87}">
      <dgm:prSet/>
      <dgm:spPr/>
      <dgm:t>
        <a:bodyPr/>
        <a:lstStyle/>
        <a:p>
          <a:endParaRPr lang="en-US"/>
        </a:p>
      </dgm:t>
    </dgm:pt>
    <dgm:pt modelId="{E01D0464-32BA-45BE-9F3A-1163FD128FA9}" type="sibTrans" cxnId="{F07E2589-90EB-4B79-9E15-DC6897254F87}">
      <dgm:prSet/>
      <dgm:spPr/>
      <dgm:t>
        <a:bodyPr/>
        <a:lstStyle/>
        <a:p>
          <a:endParaRPr lang="en-US"/>
        </a:p>
      </dgm:t>
    </dgm:pt>
    <dgm:pt modelId="{DBABE955-2C69-40EF-97D2-044737F6BED7}" type="pres">
      <dgm:prSet presAssocID="{8D41624D-9463-4287-B8ED-EC8ACC2E00D6}" presName="compositeShape" presStyleCnt="0">
        <dgm:presLayoutVars>
          <dgm:chMax val="7"/>
          <dgm:dir/>
          <dgm:resizeHandles val="exact"/>
        </dgm:presLayoutVars>
      </dgm:prSet>
      <dgm:spPr/>
    </dgm:pt>
    <dgm:pt modelId="{95EBC012-9130-4C14-B929-81457D940316}" type="pres">
      <dgm:prSet presAssocID="{8D41624D-9463-4287-B8ED-EC8ACC2E00D6}" presName="wedge1" presStyleLbl="node1" presStyleIdx="0" presStyleCnt="2"/>
      <dgm:spPr/>
      <dgm:t>
        <a:bodyPr/>
        <a:lstStyle/>
        <a:p>
          <a:endParaRPr lang="en-US"/>
        </a:p>
      </dgm:t>
    </dgm:pt>
    <dgm:pt modelId="{2B24BE75-49A5-455D-B1E0-40A0B007C810}" type="pres">
      <dgm:prSet presAssocID="{8D41624D-9463-4287-B8ED-EC8ACC2E00D6}" presName="dummy1a" presStyleCnt="0"/>
      <dgm:spPr/>
    </dgm:pt>
    <dgm:pt modelId="{054785AF-A5D0-49A3-9DE2-4CCCFA8CD8BA}" type="pres">
      <dgm:prSet presAssocID="{8D41624D-9463-4287-B8ED-EC8ACC2E00D6}" presName="dummy1b" presStyleCnt="0"/>
      <dgm:spPr/>
    </dgm:pt>
    <dgm:pt modelId="{A45841D9-2BB8-4377-83E5-9C034EFECA85}" type="pres">
      <dgm:prSet presAssocID="{8D41624D-9463-4287-B8ED-EC8ACC2E00D6}" presName="wedge1Tx" presStyleLbl="node1" presStyleIdx="0" presStyleCnt="2">
        <dgm:presLayoutVars>
          <dgm:chMax val="0"/>
          <dgm:chPref val="0"/>
          <dgm:bulletEnabled val="1"/>
        </dgm:presLayoutVars>
      </dgm:prSet>
      <dgm:spPr/>
      <dgm:t>
        <a:bodyPr/>
        <a:lstStyle/>
        <a:p>
          <a:endParaRPr lang="en-US"/>
        </a:p>
      </dgm:t>
    </dgm:pt>
    <dgm:pt modelId="{8181E375-49A9-48A3-AE57-5CDFC3401E27}" type="pres">
      <dgm:prSet presAssocID="{8D41624D-9463-4287-B8ED-EC8ACC2E00D6}" presName="wedge2" presStyleLbl="node1" presStyleIdx="1" presStyleCnt="2"/>
      <dgm:spPr/>
      <dgm:t>
        <a:bodyPr/>
        <a:lstStyle/>
        <a:p>
          <a:endParaRPr lang="en-US"/>
        </a:p>
      </dgm:t>
    </dgm:pt>
    <dgm:pt modelId="{1A4543F5-425C-4803-864C-AFC001E5E552}" type="pres">
      <dgm:prSet presAssocID="{8D41624D-9463-4287-B8ED-EC8ACC2E00D6}" presName="dummy2a" presStyleCnt="0"/>
      <dgm:spPr/>
    </dgm:pt>
    <dgm:pt modelId="{6E3CA7DE-9D2F-4D27-B66E-E0A227C5AC6C}" type="pres">
      <dgm:prSet presAssocID="{8D41624D-9463-4287-B8ED-EC8ACC2E00D6}" presName="dummy2b" presStyleCnt="0"/>
      <dgm:spPr/>
    </dgm:pt>
    <dgm:pt modelId="{23F1EE6A-5388-457E-92DD-E14FA857EED9}" type="pres">
      <dgm:prSet presAssocID="{8D41624D-9463-4287-B8ED-EC8ACC2E00D6}" presName="wedge2Tx" presStyleLbl="node1" presStyleIdx="1" presStyleCnt="2">
        <dgm:presLayoutVars>
          <dgm:chMax val="0"/>
          <dgm:chPref val="0"/>
          <dgm:bulletEnabled val="1"/>
        </dgm:presLayoutVars>
      </dgm:prSet>
      <dgm:spPr/>
      <dgm:t>
        <a:bodyPr/>
        <a:lstStyle/>
        <a:p>
          <a:endParaRPr lang="en-US"/>
        </a:p>
      </dgm:t>
    </dgm:pt>
    <dgm:pt modelId="{DDF3CC68-1813-41D5-9EF1-F422147F597A}" type="pres">
      <dgm:prSet presAssocID="{BDB2DF42-8C4C-4706-967F-5EF2317EC92F}" presName="arrowWedge1" presStyleLbl="fgSibTrans2D1" presStyleIdx="0" presStyleCnt="2"/>
      <dgm:spPr/>
    </dgm:pt>
    <dgm:pt modelId="{157025E4-E9D8-4C62-A2F3-FDA0EEB0B50E}" type="pres">
      <dgm:prSet presAssocID="{E01D0464-32BA-45BE-9F3A-1163FD128FA9}" presName="arrowWedge2" presStyleLbl="fgSibTrans2D1" presStyleIdx="1" presStyleCnt="2"/>
      <dgm:spPr/>
    </dgm:pt>
  </dgm:ptLst>
  <dgm:cxnLst>
    <dgm:cxn modelId="{244D7AAA-11C8-4C51-8687-3EE2D6A94795}" type="presOf" srcId="{9355D142-6951-4B80-AF41-38BE8C9BBFBC}" destId="{A45841D9-2BB8-4377-83E5-9C034EFECA85}" srcOrd="1" destOrd="0" presId="urn:microsoft.com/office/officeart/2005/8/layout/cycle8"/>
    <dgm:cxn modelId="{4C0EA574-69E7-4529-B2B0-C510D38DD777}" type="presOf" srcId="{9355D142-6951-4B80-AF41-38BE8C9BBFBC}" destId="{95EBC012-9130-4C14-B929-81457D940316}" srcOrd="0" destOrd="0" presId="urn:microsoft.com/office/officeart/2005/8/layout/cycle8"/>
    <dgm:cxn modelId="{2DA04453-C2BC-44F1-B256-552D3BCB1538}" type="presOf" srcId="{0C4EB4D2-B1F6-48AD-B65C-B54D982E8689}" destId="{8181E375-49A9-48A3-AE57-5CDFC3401E27}" srcOrd="0" destOrd="0" presId="urn:microsoft.com/office/officeart/2005/8/layout/cycle8"/>
    <dgm:cxn modelId="{0F7F1199-48B7-40BD-8F25-5EB671CAF50F}" srcId="{8D41624D-9463-4287-B8ED-EC8ACC2E00D6}" destId="{9355D142-6951-4B80-AF41-38BE8C9BBFBC}" srcOrd="0" destOrd="0" parTransId="{52211665-8583-49BB-9BFC-C17AFE8C9AD5}" sibTransId="{BDB2DF42-8C4C-4706-967F-5EF2317EC92F}"/>
    <dgm:cxn modelId="{F07E2589-90EB-4B79-9E15-DC6897254F87}" srcId="{8D41624D-9463-4287-B8ED-EC8ACC2E00D6}" destId="{0C4EB4D2-B1F6-48AD-B65C-B54D982E8689}" srcOrd="1" destOrd="0" parTransId="{3FE8AD6D-17A9-457C-99DF-C9442F039CE7}" sibTransId="{E01D0464-32BA-45BE-9F3A-1163FD128FA9}"/>
    <dgm:cxn modelId="{E531AC3F-45E0-492A-A4AF-655586CDBB15}" type="presOf" srcId="{0C4EB4D2-B1F6-48AD-B65C-B54D982E8689}" destId="{23F1EE6A-5388-457E-92DD-E14FA857EED9}" srcOrd="1" destOrd="0" presId="urn:microsoft.com/office/officeart/2005/8/layout/cycle8"/>
    <dgm:cxn modelId="{4AFA5BCC-6503-4641-861F-54C782FC5441}" type="presOf" srcId="{8D41624D-9463-4287-B8ED-EC8ACC2E00D6}" destId="{DBABE955-2C69-40EF-97D2-044737F6BED7}" srcOrd="0" destOrd="0" presId="urn:microsoft.com/office/officeart/2005/8/layout/cycle8"/>
    <dgm:cxn modelId="{20BFDEB3-8270-48CB-9BEE-A49286EEB38A}" type="presParOf" srcId="{DBABE955-2C69-40EF-97D2-044737F6BED7}" destId="{95EBC012-9130-4C14-B929-81457D940316}" srcOrd="0" destOrd="0" presId="urn:microsoft.com/office/officeart/2005/8/layout/cycle8"/>
    <dgm:cxn modelId="{BE0A9FB9-6F11-4944-AF81-4A9FD408295F}" type="presParOf" srcId="{DBABE955-2C69-40EF-97D2-044737F6BED7}" destId="{2B24BE75-49A5-455D-B1E0-40A0B007C810}" srcOrd="1" destOrd="0" presId="urn:microsoft.com/office/officeart/2005/8/layout/cycle8"/>
    <dgm:cxn modelId="{F669D45E-4A48-4C33-B6E2-DF11797BA676}" type="presParOf" srcId="{DBABE955-2C69-40EF-97D2-044737F6BED7}" destId="{054785AF-A5D0-49A3-9DE2-4CCCFA8CD8BA}" srcOrd="2" destOrd="0" presId="urn:microsoft.com/office/officeart/2005/8/layout/cycle8"/>
    <dgm:cxn modelId="{084DCC61-5F8B-456F-AF30-5EFE239B8DFB}" type="presParOf" srcId="{DBABE955-2C69-40EF-97D2-044737F6BED7}" destId="{A45841D9-2BB8-4377-83E5-9C034EFECA85}" srcOrd="3" destOrd="0" presId="urn:microsoft.com/office/officeart/2005/8/layout/cycle8"/>
    <dgm:cxn modelId="{B5E42350-AE06-4A85-A4C3-296F59B6894C}" type="presParOf" srcId="{DBABE955-2C69-40EF-97D2-044737F6BED7}" destId="{8181E375-49A9-48A3-AE57-5CDFC3401E27}" srcOrd="4" destOrd="0" presId="urn:microsoft.com/office/officeart/2005/8/layout/cycle8"/>
    <dgm:cxn modelId="{D66DE64A-C68C-4D3B-BEDB-A38359FF0D97}" type="presParOf" srcId="{DBABE955-2C69-40EF-97D2-044737F6BED7}" destId="{1A4543F5-425C-4803-864C-AFC001E5E552}" srcOrd="5" destOrd="0" presId="urn:microsoft.com/office/officeart/2005/8/layout/cycle8"/>
    <dgm:cxn modelId="{AB9ACBB8-66F6-4268-852A-CA1D30DB8A48}" type="presParOf" srcId="{DBABE955-2C69-40EF-97D2-044737F6BED7}" destId="{6E3CA7DE-9D2F-4D27-B66E-E0A227C5AC6C}" srcOrd="6" destOrd="0" presId="urn:microsoft.com/office/officeart/2005/8/layout/cycle8"/>
    <dgm:cxn modelId="{075272BD-4359-4E47-81D8-59B9C98CA086}" type="presParOf" srcId="{DBABE955-2C69-40EF-97D2-044737F6BED7}" destId="{23F1EE6A-5388-457E-92DD-E14FA857EED9}" srcOrd="7" destOrd="0" presId="urn:microsoft.com/office/officeart/2005/8/layout/cycle8"/>
    <dgm:cxn modelId="{F14CF301-EFA0-4780-8EF9-169A5D56DF6B}" type="presParOf" srcId="{DBABE955-2C69-40EF-97D2-044737F6BED7}" destId="{DDF3CC68-1813-41D5-9EF1-F422147F597A}" srcOrd="8" destOrd="0" presId="urn:microsoft.com/office/officeart/2005/8/layout/cycle8"/>
    <dgm:cxn modelId="{353BE651-A62A-450C-AB0A-591098366C39}" type="presParOf" srcId="{DBABE955-2C69-40EF-97D2-044737F6BED7}" destId="{157025E4-E9D8-4C62-A2F3-FDA0EEB0B50E}" srcOrd="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1CA97-C26E-4AE1-97C1-9326BEE04AEE}"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0D672285-AD75-4DF9-A37B-874FA6A43572}">
      <dgm:prSet phldrT="[Text]" custT="1"/>
      <dgm:spPr>
        <a:solidFill>
          <a:srgbClr val="002060"/>
        </a:solidFill>
      </dgm:spPr>
      <dgm:t>
        <a:bodyPr/>
        <a:lstStyle/>
        <a:p>
          <a:r>
            <a:rPr lang="en-US" sz="2400" dirty="0"/>
            <a:t>The final ASU </a:t>
          </a:r>
          <a:r>
            <a:rPr lang="en-US" sz="2400" dirty="0" smtClean="0"/>
            <a:t>clarified </a:t>
          </a:r>
          <a:r>
            <a:rPr lang="en-US" sz="2400" dirty="0"/>
            <a:t>and </a:t>
          </a:r>
          <a:r>
            <a:rPr lang="en-US" sz="2400" dirty="0" smtClean="0"/>
            <a:t>refined </a:t>
          </a:r>
          <a:r>
            <a:rPr lang="en-US" sz="2400" dirty="0"/>
            <a:t>existing guidance in Subtopic 958-605 by adding paragraphs that would clarify the scope of the Subtopic as well as illustrative examples.</a:t>
          </a:r>
        </a:p>
      </dgm:t>
    </dgm:pt>
    <dgm:pt modelId="{A9FE5B42-DB3D-4558-8767-B93E80E96CC0}" type="parTrans" cxnId="{30C713BE-D43C-48CF-8580-211559A33AE3}">
      <dgm:prSet/>
      <dgm:spPr/>
      <dgm:t>
        <a:bodyPr/>
        <a:lstStyle/>
        <a:p>
          <a:endParaRPr lang="en-US"/>
        </a:p>
      </dgm:t>
    </dgm:pt>
    <dgm:pt modelId="{9207E842-FC6D-40D4-9916-C580766F8C74}" type="sibTrans" cxnId="{30C713BE-D43C-48CF-8580-211559A33AE3}">
      <dgm:prSet/>
      <dgm:spPr/>
      <dgm:t>
        <a:bodyPr/>
        <a:lstStyle/>
        <a:p>
          <a:endParaRPr lang="en-US"/>
        </a:p>
      </dgm:t>
    </dgm:pt>
    <dgm:pt modelId="{12D6F064-1782-4AD7-A7CF-7ABA7AEE6955}">
      <dgm:prSet phldrT="[Text]" custT="1"/>
      <dgm:spPr/>
      <dgm:t>
        <a:bodyPr/>
        <a:lstStyle/>
        <a:p>
          <a:pPr>
            <a:spcBef>
              <a:spcPts val="600"/>
            </a:spcBef>
            <a:spcAft>
              <a:spcPts val="600"/>
            </a:spcAft>
          </a:pPr>
          <a:r>
            <a:rPr lang="en-US" sz="1600" dirty="0" smtClean="0"/>
            <a:t>The </a:t>
          </a:r>
          <a:r>
            <a:rPr lang="en-US" sz="1600" dirty="0">
              <a:solidFill>
                <a:srgbClr val="00B0F0"/>
              </a:solidFill>
            </a:rPr>
            <a:t>resource provider</a:t>
          </a:r>
          <a:r>
            <a:rPr lang="en-US" sz="1600" dirty="0"/>
            <a:t> is </a:t>
          </a:r>
          <a:r>
            <a:rPr lang="en-US" sz="1600" b="1" dirty="0"/>
            <a:t>not</a:t>
          </a:r>
          <a:r>
            <a:rPr lang="en-US" sz="1600" b="0" dirty="0"/>
            <a:t> synonymous with the general public, even a governmental entity. If a resource provider receives value indirectly by providing a societal benefit, this would be considered a nonreciprocal transaction.</a:t>
          </a:r>
          <a:endParaRPr lang="en-US" sz="1600" dirty="0"/>
        </a:p>
      </dgm:t>
    </dgm:pt>
    <dgm:pt modelId="{40B86D77-9BCF-419C-AB80-CF16592907D8}" type="parTrans" cxnId="{9A2A6EB2-D7B5-4511-B53B-6BC751FD5E56}">
      <dgm:prSet/>
      <dgm:spPr/>
      <dgm:t>
        <a:bodyPr/>
        <a:lstStyle/>
        <a:p>
          <a:endParaRPr lang="en-US"/>
        </a:p>
      </dgm:t>
    </dgm:pt>
    <dgm:pt modelId="{BA52E75E-8D3E-4F19-9D9F-3F821F28887F}" type="sibTrans" cxnId="{9A2A6EB2-D7B5-4511-B53B-6BC751FD5E56}">
      <dgm:prSet/>
      <dgm:spPr/>
      <dgm:t>
        <a:bodyPr/>
        <a:lstStyle/>
        <a:p>
          <a:endParaRPr lang="en-US"/>
        </a:p>
      </dgm:t>
    </dgm:pt>
    <dgm:pt modelId="{1C21B75D-9032-450B-B0C1-9E18772F3B0C}">
      <dgm:prSet phldrT="[Text]" custT="1"/>
      <dgm:spPr/>
      <dgm:t>
        <a:bodyPr/>
        <a:lstStyle/>
        <a:p>
          <a:pPr>
            <a:spcBef>
              <a:spcPct val="0"/>
            </a:spcBef>
            <a:spcAft>
              <a:spcPts val="600"/>
            </a:spcAft>
          </a:pPr>
          <a:r>
            <a:rPr lang="en-US" sz="1600" dirty="0"/>
            <a:t>If the </a:t>
          </a:r>
          <a:r>
            <a:rPr lang="en-US" sz="1600" dirty="0">
              <a:solidFill>
                <a:srgbClr val="00B0F0"/>
              </a:solidFill>
            </a:rPr>
            <a:t>primary beneficiary </a:t>
          </a:r>
          <a:r>
            <a:rPr lang="en-US" sz="1600" dirty="0"/>
            <a:t>of a grant or contract is a third party, an NFP must use judgment to determine if the transaction is reciprocal or nonreciprocal.</a:t>
          </a:r>
        </a:p>
      </dgm:t>
    </dgm:pt>
    <dgm:pt modelId="{A3F1A7C3-2A6A-4CDD-9877-82F90350935D}" type="parTrans" cxnId="{4D6AF84A-1AE9-4930-BF75-4E93F8B99225}">
      <dgm:prSet/>
      <dgm:spPr/>
      <dgm:t>
        <a:bodyPr/>
        <a:lstStyle/>
        <a:p>
          <a:endParaRPr lang="en-US"/>
        </a:p>
      </dgm:t>
    </dgm:pt>
    <dgm:pt modelId="{6E6DDA3B-3607-4C79-828A-29C683C5E25A}" type="sibTrans" cxnId="{4D6AF84A-1AE9-4930-BF75-4E93F8B99225}">
      <dgm:prSet/>
      <dgm:spPr/>
      <dgm:t>
        <a:bodyPr/>
        <a:lstStyle/>
        <a:p>
          <a:endParaRPr lang="en-US"/>
        </a:p>
      </dgm:t>
    </dgm:pt>
    <dgm:pt modelId="{7BFCCEA2-A31E-4711-8EC9-77C70872AE0F}">
      <dgm:prSet phldrT="[Text]" custT="1"/>
      <dgm:spPr/>
      <dgm:t>
        <a:bodyPr/>
        <a:lstStyle/>
        <a:p>
          <a:pPr>
            <a:spcBef>
              <a:spcPct val="0"/>
            </a:spcBef>
            <a:spcAft>
              <a:spcPts val="600"/>
            </a:spcAft>
          </a:pPr>
          <a:r>
            <a:rPr lang="en-US" sz="1600" dirty="0"/>
            <a:t>Furthering a resource provider’s mission or “feel good” sentiment does not constitute commensurate value received.</a:t>
          </a:r>
        </a:p>
      </dgm:t>
    </dgm:pt>
    <dgm:pt modelId="{6C9BF960-84AD-4A0F-B04A-462413409E08}" type="parTrans" cxnId="{E1F0978E-E4B3-4EA3-86D2-E154131CA30D}">
      <dgm:prSet/>
      <dgm:spPr/>
      <dgm:t>
        <a:bodyPr/>
        <a:lstStyle/>
        <a:p>
          <a:endParaRPr lang="en-US"/>
        </a:p>
      </dgm:t>
    </dgm:pt>
    <dgm:pt modelId="{F38A88B4-6CA3-4C44-A8BE-78F9E333C821}" type="sibTrans" cxnId="{E1F0978E-E4B3-4EA3-86D2-E154131CA30D}">
      <dgm:prSet/>
      <dgm:spPr/>
      <dgm:t>
        <a:bodyPr/>
        <a:lstStyle/>
        <a:p>
          <a:endParaRPr lang="en-US"/>
        </a:p>
      </dgm:t>
    </dgm:pt>
    <dgm:pt modelId="{699FA658-0391-4C3F-AD31-C355258EFB68}">
      <dgm:prSet phldrT="[Text]" custT="1"/>
      <dgm:spPr/>
      <dgm:t>
        <a:bodyPr/>
        <a:lstStyle/>
        <a:p>
          <a:pPr>
            <a:spcBef>
              <a:spcPct val="0"/>
            </a:spcBef>
            <a:spcAft>
              <a:spcPts val="600"/>
            </a:spcAft>
          </a:pPr>
          <a:r>
            <a:rPr lang="en-US" sz="1600" dirty="0"/>
            <a:t>The type of resource provider should not override the substance of the transaction.</a:t>
          </a:r>
        </a:p>
      </dgm:t>
    </dgm:pt>
    <dgm:pt modelId="{877D74BD-7639-44FF-ACC0-5AC28AA76599}" type="parTrans" cxnId="{7E79B95D-0939-4C12-BD53-C1769043C4DD}">
      <dgm:prSet/>
      <dgm:spPr/>
      <dgm:t>
        <a:bodyPr/>
        <a:lstStyle/>
        <a:p>
          <a:endParaRPr lang="en-US"/>
        </a:p>
      </dgm:t>
    </dgm:pt>
    <dgm:pt modelId="{07BE544D-1E4D-47B8-9052-49708DBBD601}" type="sibTrans" cxnId="{7E79B95D-0939-4C12-BD53-C1769043C4DD}">
      <dgm:prSet/>
      <dgm:spPr/>
      <dgm:t>
        <a:bodyPr/>
        <a:lstStyle/>
        <a:p>
          <a:endParaRPr lang="en-US"/>
        </a:p>
      </dgm:t>
    </dgm:pt>
    <dgm:pt modelId="{74E32DDE-1960-4AF4-B73D-17066B1A97D4}">
      <dgm:prSet phldrT="[Text]" custT="1"/>
      <dgm:spPr/>
      <dgm:t>
        <a:bodyPr/>
        <a:lstStyle/>
        <a:p>
          <a:pPr>
            <a:spcBef>
              <a:spcPts val="600"/>
            </a:spcBef>
            <a:spcAft>
              <a:spcPts val="600"/>
            </a:spcAft>
          </a:pPr>
          <a:endParaRPr lang="en-US" sz="2400" dirty="0"/>
        </a:p>
      </dgm:t>
    </dgm:pt>
    <dgm:pt modelId="{DEACC663-DEE9-4574-A393-F24A608F2980}" type="parTrans" cxnId="{DF829EBE-9A13-4E63-8B84-0E868CC0A90A}">
      <dgm:prSet/>
      <dgm:spPr/>
      <dgm:t>
        <a:bodyPr/>
        <a:lstStyle/>
        <a:p>
          <a:endParaRPr lang="en-US"/>
        </a:p>
      </dgm:t>
    </dgm:pt>
    <dgm:pt modelId="{4F572748-1E00-416B-9679-710E0E642944}" type="sibTrans" cxnId="{DF829EBE-9A13-4E63-8B84-0E868CC0A90A}">
      <dgm:prSet/>
      <dgm:spPr/>
      <dgm:t>
        <a:bodyPr/>
        <a:lstStyle/>
        <a:p>
          <a:endParaRPr lang="en-US"/>
        </a:p>
      </dgm:t>
    </dgm:pt>
    <dgm:pt modelId="{7368433B-C16B-4E05-8EA2-8A8A5B5129CE}" type="pres">
      <dgm:prSet presAssocID="{7111CA97-C26E-4AE1-97C1-9326BEE04AEE}" presName="linear" presStyleCnt="0">
        <dgm:presLayoutVars>
          <dgm:animLvl val="lvl"/>
          <dgm:resizeHandles val="exact"/>
        </dgm:presLayoutVars>
      </dgm:prSet>
      <dgm:spPr/>
      <dgm:t>
        <a:bodyPr/>
        <a:lstStyle/>
        <a:p>
          <a:endParaRPr lang="en-US"/>
        </a:p>
      </dgm:t>
    </dgm:pt>
    <dgm:pt modelId="{6C8DB27F-598A-4847-906B-920D435F3EF9}" type="pres">
      <dgm:prSet presAssocID="{0D672285-AD75-4DF9-A37B-874FA6A43572}" presName="parentText" presStyleLbl="node1" presStyleIdx="0" presStyleCnt="1" custScaleY="120743" custLinFactNeighborY="-3159">
        <dgm:presLayoutVars>
          <dgm:chMax val="0"/>
          <dgm:bulletEnabled val="1"/>
        </dgm:presLayoutVars>
      </dgm:prSet>
      <dgm:spPr/>
      <dgm:t>
        <a:bodyPr/>
        <a:lstStyle/>
        <a:p>
          <a:endParaRPr lang="en-US"/>
        </a:p>
      </dgm:t>
    </dgm:pt>
    <dgm:pt modelId="{9B747228-457B-4A16-9826-732B84F13C45}" type="pres">
      <dgm:prSet presAssocID="{0D672285-AD75-4DF9-A37B-874FA6A43572}" presName="childText" presStyleLbl="revTx" presStyleIdx="0" presStyleCnt="1" custScaleY="141675" custLinFactNeighborY="9945">
        <dgm:presLayoutVars>
          <dgm:bulletEnabled val="1"/>
        </dgm:presLayoutVars>
      </dgm:prSet>
      <dgm:spPr/>
      <dgm:t>
        <a:bodyPr/>
        <a:lstStyle/>
        <a:p>
          <a:endParaRPr lang="en-US"/>
        </a:p>
      </dgm:t>
    </dgm:pt>
  </dgm:ptLst>
  <dgm:cxnLst>
    <dgm:cxn modelId="{B024A9C5-8E99-4F66-BCF4-4AB2D592B5D0}" type="presOf" srcId="{0D672285-AD75-4DF9-A37B-874FA6A43572}" destId="{6C8DB27F-598A-4847-906B-920D435F3EF9}" srcOrd="0" destOrd="0" presId="urn:microsoft.com/office/officeart/2005/8/layout/vList2"/>
    <dgm:cxn modelId="{FD7391BD-A32D-484C-A9CB-41052176CC00}" type="presOf" srcId="{1C21B75D-9032-450B-B0C1-9E18772F3B0C}" destId="{9B747228-457B-4A16-9826-732B84F13C45}" srcOrd="0" destOrd="2" presId="urn:microsoft.com/office/officeart/2005/8/layout/vList2"/>
    <dgm:cxn modelId="{DF829EBE-9A13-4E63-8B84-0E868CC0A90A}" srcId="{0D672285-AD75-4DF9-A37B-874FA6A43572}" destId="{74E32DDE-1960-4AF4-B73D-17066B1A97D4}" srcOrd="0" destOrd="0" parTransId="{DEACC663-DEE9-4574-A393-F24A608F2980}" sibTransId="{4F572748-1E00-416B-9679-710E0E642944}"/>
    <dgm:cxn modelId="{4D6AF84A-1AE9-4930-BF75-4E93F8B99225}" srcId="{0D672285-AD75-4DF9-A37B-874FA6A43572}" destId="{1C21B75D-9032-450B-B0C1-9E18772F3B0C}" srcOrd="2" destOrd="0" parTransId="{A3F1A7C3-2A6A-4CDD-9877-82F90350935D}" sibTransId="{6E6DDA3B-3607-4C79-828A-29C683C5E25A}"/>
    <dgm:cxn modelId="{6898B1E9-7C68-415F-BF0D-F11C8FAA7A7C}" type="presOf" srcId="{7BFCCEA2-A31E-4711-8EC9-77C70872AE0F}" destId="{9B747228-457B-4A16-9826-732B84F13C45}" srcOrd="0" destOrd="3" presId="urn:microsoft.com/office/officeart/2005/8/layout/vList2"/>
    <dgm:cxn modelId="{7E79B95D-0939-4C12-BD53-C1769043C4DD}" srcId="{0D672285-AD75-4DF9-A37B-874FA6A43572}" destId="{699FA658-0391-4C3F-AD31-C355258EFB68}" srcOrd="4" destOrd="0" parTransId="{877D74BD-7639-44FF-ACC0-5AC28AA76599}" sibTransId="{07BE544D-1E4D-47B8-9052-49708DBBD601}"/>
    <dgm:cxn modelId="{9A2A6EB2-D7B5-4511-B53B-6BC751FD5E56}" srcId="{0D672285-AD75-4DF9-A37B-874FA6A43572}" destId="{12D6F064-1782-4AD7-A7CF-7ABA7AEE6955}" srcOrd="1" destOrd="0" parTransId="{40B86D77-9BCF-419C-AB80-CF16592907D8}" sibTransId="{BA52E75E-8D3E-4F19-9D9F-3F821F28887F}"/>
    <dgm:cxn modelId="{91335562-820B-45DB-8BA5-CEA4975DDEBB}" type="presOf" srcId="{7111CA97-C26E-4AE1-97C1-9326BEE04AEE}" destId="{7368433B-C16B-4E05-8EA2-8A8A5B5129CE}" srcOrd="0" destOrd="0" presId="urn:microsoft.com/office/officeart/2005/8/layout/vList2"/>
    <dgm:cxn modelId="{0E5193FA-9B80-48F1-B462-EBCB7929C25D}" type="presOf" srcId="{12D6F064-1782-4AD7-A7CF-7ABA7AEE6955}" destId="{9B747228-457B-4A16-9826-732B84F13C45}" srcOrd="0" destOrd="1" presId="urn:microsoft.com/office/officeart/2005/8/layout/vList2"/>
    <dgm:cxn modelId="{1C8E42F5-8232-4614-A2FC-85160F9848BC}" type="presOf" srcId="{74E32DDE-1960-4AF4-B73D-17066B1A97D4}" destId="{9B747228-457B-4A16-9826-732B84F13C45}" srcOrd="0" destOrd="0" presId="urn:microsoft.com/office/officeart/2005/8/layout/vList2"/>
    <dgm:cxn modelId="{E1F0978E-E4B3-4EA3-86D2-E154131CA30D}" srcId="{0D672285-AD75-4DF9-A37B-874FA6A43572}" destId="{7BFCCEA2-A31E-4711-8EC9-77C70872AE0F}" srcOrd="3" destOrd="0" parTransId="{6C9BF960-84AD-4A0F-B04A-462413409E08}" sibTransId="{F38A88B4-6CA3-4C44-A8BE-78F9E333C821}"/>
    <dgm:cxn modelId="{30C713BE-D43C-48CF-8580-211559A33AE3}" srcId="{7111CA97-C26E-4AE1-97C1-9326BEE04AEE}" destId="{0D672285-AD75-4DF9-A37B-874FA6A43572}" srcOrd="0" destOrd="0" parTransId="{A9FE5B42-DB3D-4558-8767-B93E80E96CC0}" sibTransId="{9207E842-FC6D-40D4-9916-C580766F8C74}"/>
    <dgm:cxn modelId="{22766784-C9ED-4F1F-A7D5-03A32C45FE86}" type="presOf" srcId="{699FA658-0391-4C3F-AD31-C355258EFB68}" destId="{9B747228-457B-4A16-9826-732B84F13C45}" srcOrd="0" destOrd="4" presId="urn:microsoft.com/office/officeart/2005/8/layout/vList2"/>
    <dgm:cxn modelId="{3F779AEC-E687-4E58-B9A6-A14C7C4F1B81}" type="presParOf" srcId="{7368433B-C16B-4E05-8EA2-8A8A5B5129CE}" destId="{6C8DB27F-598A-4847-906B-920D435F3EF9}" srcOrd="0" destOrd="0" presId="urn:microsoft.com/office/officeart/2005/8/layout/vList2"/>
    <dgm:cxn modelId="{494D1793-8186-4861-8A76-1C6A3584B553}" type="presParOf" srcId="{7368433B-C16B-4E05-8EA2-8A8A5B5129CE}" destId="{9B747228-457B-4A16-9826-732B84F13C4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C6EF6E-7833-4C3A-B6EC-B54BDD45C0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C0F0EB-4340-4DD3-921A-6F9930EB7E43}">
      <dgm:prSet phldrT="[Text]" custT="1"/>
      <dgm:spPr>
        <a:solidFill>
          <a:srgbClr val="002060"/>
        </a:solidFill>
      </dgm:spPr>
      <dgm:t>
        <a:bodyPr/>
        <a:lstStyle/>
        <a:p>
          <a:pPr>
            <a:spcAft>
              <a:spcPts val="1200"/>
            </a:spcAft>
          </a:pPr>
          <a:r>
            <a:rPr lang="en-US" sz="2400" dirty="0"/>
            <a:t>The term used in the presentation of financial statements to label revenue (for example, contribution, grant, donation) that is accounted for within the Scope of Subtopic 958-605 is </a:t>
          </a:r>
          <a:r>
            <a:rPr lang="en-US" sz="2800" b="1" i="1" u="sng" dirty="0"/>
            <a:t>not</a:t>
          </a:r>
          <a:r>
            <a:rPr lang="en-US" sz="2400" dirty="0"/>
            <a:t> a factor for determining whether an agreement is within the scope of that guidance.</a:t>
          </a:r>
        </a:p>
      </dgm:t>
    </dgm:pt>
    <dgm:pt modelId="{BB56BD21-7C1C-4288-9CD2-B7513532F6FF}" type="parTrans" cxnId="{422BE365-A6AB-43FE-A7E3-EA25B3A174E9}">
      <dgm:prSet/>
      <dgm:spPr/>
      <dgm:t>
        <a:bodyPr/>
        <a:lstStyle/>
        <a:p>
          <a:endParaRPr lang="en-US"/>
        </a:p>
      </dgm:t>
    </dgm:pt>
    <dgm:pt modelId="{A3451C78-8419-4753-A74E-E39A6D7A5E55}" type="sibTrans" cxnId="{422BE365-A6AB-43FE-A7E3-EA25B3A174E9}">
      <dgm:prSet/>
      <dgm:spPr/>
      <dgm:t>
        <a:bodyPr/>
        <a:lstStyle/>
        <a:p>
          <a:endParaRPr lang="en-US"/>
        </a:p>
      </dgm:t>
    </dgm:pt>
    <dgm:pt modelId="{0D11F9CD-F73E-4E89-8525-64207384F1B0}">
      <dgm:prSet phldrT="[Text]" custT="1"/>
      <dgm:spPr/>
      <dgm:t>
        <a:bodyPr/>
        <a:lstStyle/>
        <a:p>
          <a:pPr>
            <a:spcAft>
              <a:spcPts val="1200"/>
            </a:spcAft>
          </a:pPr>
          <a:r>
            <a:rPr lang="en-US" sz="1400" dirty="0"/>
            <a:t>There is </a:t>
          </a:r>
          <a:r>
            <a:rPr lang="en-US" sz="1400" b="1" dirty="0"/>
            <a:t>no expectation</a:t>
          </a:r>
          <a:r>
            <a:rPr lang="en-US" sz="1400" dirty="0"/>
            <a:t> for recipients or makers to call their grants “contributions” in their statements.  They will likely continue to call them “grants and contracts,” “government grants,” or </a:t>
          </a:r>
          <a:r>
            <a:rPr lang="en-US" sz="1400" dirty="0" smtClean="0"/>
            <a:t>another </a:t>
          </a:r>
          <a:r>
            <a:rPr lang="en-US" sz="1400" dirty="0">
              <a:solidFill>
                <a:srgbClr val="00B0F0"/>
              </a:solidFill>
            </a:rPr>
            <a:t>suitable label</a:t>
          </a:r>
          <a:r>
            <a:rPr lang="en-US" sz="1400" dirty="0"/>
            <a:t>.</a:t>
          </a:r>
        </a:p>
      </dgm:t>
    </dgm:pt>
    <dgm:pt modelId="{1EB393B3-39B4-40C2-8184-08057F1B6EE6}" type="parTrans" cxnId="{4627ADA9-733B-4F7F-8E2D-56F56D01C135}">
      <dgm:prSet/>
      <dgm:spPr/>
      <dgm:t>
        <a:bodyPr/>
        <a:lstStyle/>
        <a:p>
          <a:endParaRPr lang="en-US"/>
        </a:p>
      </dgm:t>
    </dgm:pt>
    <dgm:pt modelId="{DCE7E7D9-DBDB-4C0F-8C20-75C9E7B99C45}" type="sibTrans" cxnId="{4627ADA9-733B-4F7F-8E2D-56F56D01C135}">
      <dgm:prSet/>
      <dgm:spPr/>
      <dgm:t>
        <a:bodyPr/>
        <a:lstStyle/>
        <a:p>
          <a:endParaRPr lang="en-US"/>
        </a:p>
      </dgm:t>
    </dgm:pt>
    <dgm:pt modelId="{E605B9B4-BDFD-4533-91CB-424BD0850DAF}">
      <dgm:prSet phldrT="[Text]" custT="1"/>
      <dgm:spPr/>
      <dgm:t>
        <a:bodyPr/>
        <a:lstStyle/>
        <a:p>
          <a:pPr>
            <a:spcAft>
              <a:spcPts val="1200"/>
            </a:spcAft>
          </a:pPr>
          <a:r>
            <a:rPr lang="en-US" sz="1400" dirty="0"/>
            <a:t>Rather, recipients and makers are simply using the guidance in </a:t>
          </a:r>
          <a:r>
            <a:rPr lang="en-US" sz="1400" b="1" dirty="0"/>
            <a:t>the contribution model </a:t>
          </a:r>
          <a:r>
            <a:rPr lang="en-US" sz="1400" dirty="0"/>
            <a:t>in Subtopic 958-605 (-720) to determine revenue (expense) recognition for transactions that are nonexchange (nonreciprocal) transactions.</a:t>
          </a:r>
        </a:p>
      </dgm:t>
    </dgm:pt>
    <dgm:pt modelId="{3EA3369C-6700-401C-A57B-D8E11A94CF09}" type="parTrans" cxnId="{1D09741E-C391-4336-9BD4-C05D24D80A8F}">
      <dgm:prSet/>
      <dgm:spPr/>
      <dgm:t>
        <a:bodyPr/>
        <a:lstStyle/>
        <a:p>
          <a:endParaRPr lang="en-US"/>
        </a:p>
      </dgm:t>
    </dgm:pt>
    <dgm:pt modelId="{14CDB080-225A-4DF5-9951-3019BC2FB454}" type="sibTrans" cxnId="{1D09741E-C391-4336-9BD4-C05D24D80A8F}">
      <dgm:prSet/>
      <dgm:spPr/>
      <dgm:t>
        <a:bodyPr/>
        <a:lstStyle/>
        <a:p>
          <a:endParaRPr lang="en-US"/>
        </a:p>
      </dgm:t>
    </dgm:pt>
    <dgm:pt modelId="{4DF19380-692E-4DC2-9057-DD72B67C20B1}" type="pres">
      <dgm:prSet presAssocID="{E5C6EF6E-7833-4C3A-B6EC-B54BDD45C084}" presName="linear" presStyleCnt="0">
        <dgm:presLayoutVars>
          <dgm:animLvl val="lvl"/>
          <dgm:resizeHandles val="exact"/>
        </dgm:presLayoutVars>
      </dgm:prSet>
      <dgm:spPr/>
      <dgm:t>
        <a:bodyPr/>
        <a:lstStyle/>
        <a:p>
          <a:endParaRPr lang="en-US"/>
        </a:p>
      </dgm:t>
    </dgm:pt>
    <dgm:pt modelId="{697A5E45-4E78-4F99-B675-2AEA322BC589}" type="pres">
      <dgm:prSet presAssocID="{B4C0F0EB-4340-4DD3-921A-6F9930EB7E43}" presName="parentText" presStyleLbl="node1" presStyleIdx="0" presStyleCnt="1" custScaleX="82693" custScaleY="157255" custLinFactNeighborY="-3164">
        <dgm:presLayoutVars>
          <dgm:chMax val="0"/>
          <dgm:bulletEnabled val="1"/>
        </dgm:presLayoutVars>
      </dgm:prSet>
      <dgm:spPr/>
      <dgm:t>
        <a:bodyPr/>
        <a:lstStyle/>
        <a:p>
          <a:endParaRPr lang="en-US"/>
        </a:p>
      </dgm:t>
    </dgm:pt>
    <dgm:pt modelId="{9D92B54B-F78A-47A3-B967-E72B096A2DA7}" type="pres">
      <dgm:prSet presAssocID="{B4C0F0EB-4340-4DD3-921A-6F9930EB7E43}" presName="childText" presStyleLbl="revTx" presStyleIdx="0" presStyleCnt="1" custLinFactNeighborY="9632">
        <dgm:presLayoutVars>
          <dgm:bulletEnabled val="1"/>
        </dgm:presLayoutVars>
      </dgm:prSet>
      <dgm:spPr/>
      <dgm:t>
        <a:bodyPr/>
        <a:lstStyle/>
        <a:p>
          <a:endParaRPr lang="en-US"/>
        </a:p>
      </dgm:t>
    </dgm:pt>
  </dgm:ptLst>
  <dgm:cxnLst>
    <dgm:cxn modelId="{4627ADA9-733B-4F7F-8E2D-56F56D01C135}" srcId="{B4C0F0EB-4340-4DD3-921A-6F9930EB7E43}" destId="{0D11F9CD-F73E-4E89-8525-64207384F1B0}" srcOrd="0" destOrd="0" parTransId="{1EB393B3-39B4-40C2-8184-08057F1B6EE6}" sibTransId="{DCE7E7D9-DBDB-4C0F-8C20-75C9E7B99C45}"/>
    <dgm:cxn modelId="{C6DE8454-073C-4BE6-A398-8DD8A3707F21}" type="presOf" srcId="{E605B9B4-BDFD-4533-91CB-424BD0850DAF}" destId="{9D92B54B-F78A-47A3-B967-E72B096A2DA7}" srcOrd="0" destOrd="1" presId="urn:microsoft.com/office/officeart/2005/8/layout/vList2"/>
    <dgm:cxn modelId="{1D09741E-C391-4336-9BD4-C05D24D80A8F}" srcId="{B4C0F0EB-4340-4DD3-921A-6F9930EB7E43}" destId="{E605B9B4-BDFD-4533-91CB-424BD0850DAF}" srcOrd="1" destOrd="0" parTransId="{3EA3369C-6700-401C-A57B-D8E11A94CF09}" sibTransId="{14CDB080-225A-4DF5-9951-3019BC2FB454}"/>
    <dgm:cxn modelId="{49E3FF80-313C-4878-97B9-5541F3529875}" type="presOf" srcId="{B4C0F0EB-4340-4DD3-921A-6F9930EB7E43}" destId="{697A5E45-4E78-4F99-B675-2AEA322BC589}" srcOrd="0" destOrd="0" presId="urn:microsoft.com/office/officeart/2005/8/layout/vList2"/>
    <dgm:cxn modelId="{7900FCB0-244B-427A-939C-429F2D86959C}" type="presOf" srcId="{0D11F9CD-F73E-4E89-8525-64207384F1B0}" destId="{9D92B54B-F78A-47A3-B967-E72B096A2DA7}" srcOrd="0" destOrd="0" presId="urn:microsoft.com/office/officeart/2005/8/layout/vList2"/>
    <dgm:cxn modelId="{AA9F6D3D-024A-4AB6-90AA-75D3BF703017}" type="presOf" srcId="{E5C6EF6E-7833-4C3A-B6EC-B54BDD45C084}" destId="{4DF19380-692E-4DC2-9057-DD72B67C20B1}" srcOrd="0" destOrd="0" presId="urn:microsoft.com/office/officeart/2005/8/layout/vList2"/>
    <dgm:cxn modelId="{422BE365-A6AB-43FE-A7E3-EA25B3A174E9}" srcId="{E5C6EF6E-7833-4C3A-B6EC-B54BDD45C084}" destId="{B4C0F0EB-4340-4DD3-921A-6F9930EB7E43}" srcOrd="0" destOrd="0" parTransId="{BB56BD21-7C1C-4288-9CD2-B7513532F6FF}" sibTransId="{A3451C78-8419-4753-A74E-E39A6D7A5E55}"/>
    <dgm:cxn modelId="{A4C3DEC6-4FD4-42E9-BF79-F288A39265BD}" type="presParOf" srcId="{4DF19380-692E-4DC2-9057-DD72B67C20B1}" destId="{697A5E45-4E78-4F99-B675-2AEA322BC589}" srcOrd="0" destOrd="0" presId="urn:microsoft.com/office/officeart/2005/8/layout/vList2"/>
    <dgm:cxn modelId="{2612CD94-E9E2-4C8A-9B5A-08F8074B75B8}" type="presParOf" srcId="{4DF19380-692E-4DC2-9057-DD72B67C20B1}" destId="{9D92B54B-F78A-47A3-B967-E72B096A2DA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C3B89-2B64-4287-BB71-421D62EA88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E94D6D-F73A-4508-8AF0-6111DF5A8469}">
      <dgm:prSet phldrT="[Text]" custT="1"/>
      <dgm:spPr/>
      <dgm:t>
        <a:bodyPr/>
        <a:lstStyle/>
        <a:p>
          <a:r>
            <a:rPr lang="en-US" sz="1600" dirty="0" smtClean="0"/>
            <a:t>Specified Level of Service</a:t>
          </a:r>
          <a:endParaRPr lang="en-US" sz="1600" dirty="0"/>
        </a:p>
      </dgm:t>
    </dgm:pt>
    <dgm:pt modelId="{2CA1A84A-98AB-45FA-8D1E-13EAC2DEB5C9}" type="parTrans" cxnId="{9CA293BD-DA22-4D07-845C-87EB4E3373DA}">
      <dgm:prSet/>
      <dgm:spPr/>
      <dgm:t>
        <a:bodyPr/>
        <a:lstStyle/>
        <a:p>
          <a:endParaRPr lang="en-US"/>
        </a:p>
      </dgm:t>
    </dgm:pt>
    <dgm:pt modelId="{C26CEBA0-9873-4886-9A64-D91D19F0D4CB}" type="sibTrans" cxnId="{9CA293BD-DA22-4D07-845C-87EB4E3373DA}">
      <dgm:prSet/>
      <dgm:spPr/>
      <dgm:t>
        <a:bodyPr/>
        <a:lstStyle/>
        <a:p>
          <a:endParaRPr lang="en-US"/>
        </a:p>
      </dgm:t>
    </dgm:pt>
    <dgm:pt modelId="{4ACA6938-E02F-4773-BADD-2513E577CD89}">
      <dgm:prSet phldrT="[Text]" custT="1"/>
      <dgm:spPr/>
      <dgm:t>
        <a:bodyPr/>
        <a:lstStyle/>
        <a:p>
          <a:r>
            <a:rPr lang="en-US" sz="900" dirty="0" smtClean="0"/>
            <a:t>Specific output or outcome</a:t>
          </a:r>
          <a:endParaRPr lang="en-US" sz="900" dirty="0"/>
        </a:p>
      </dgm:t>
    </dgm:pt>
    <dgm:pt modelId="{BF437F3C-63C7-4BA2-95AE-A01886AE2B8F}" type="parTrans" cxnId="{2BD0AA6D-86C5-41A4-B827-A9DCF6832260}">
      <dgm:prSet/>
      <dgm:spPr/>
      <dgm:t>
        <a:bodyPr/>
        <a:lstStyle/>
        <a:p>
          <a:endParaRPr lang="en-US"/>
        </a:p>
      </dgm:t>
    </dgm:pt>
    <dgm:pt modelId="{C7CD7D6D-A69C-443F-AB4C-EDE34A1B1D3F}" type="sibTrans" cxnId="{2BD0AA6D-86C5-41A4-B827-A9DCF6832260}">
      <dgm:prSet/>
      <dgm:spPr/>
      <dgm:t>
        <a:bodyPr/>
        <a:lstStyle/>
        <a:p>
          <a:endParaRPr lang="en-US"/>
        </a:p>
      </dgm:t>
    </dgm:pt>
    <dgm:pt modelId="{35239B33-1388-411A-ADE2-990FD2867765}">
      <dgm:prSet phldrT="[Text]" custT="1"/>
      <dgm:spPr/>
      <dgm:t>
        <a:bodyPr/>
        <a:lstStyle/>
        <a:p>
          <a:r>
            <a:rPr lang="en-US" sz="900" dirty="0" smtClean="0"/>
            <a:t>Matching</a:t>
          </a:r>
          <a:endParaRPr lang="en-US" sz="900" dirty="0"/>
        </a:p>
      </dgm:t>
    </dgm:pt>
    <dgm:pt modelId="{B4E82341-1043-4C70-958D-3EE9ACFA32B3}" type="parTrans" cxnId="{9EA13752-05D4-44E3-8650-8DB2BA0C4718}">
      <dgm:prSet/>
      <dgm:spPr/>
      <dgm:t>
        <a:bodyPr/>
        <a:lstStyle/>
        <a:p>
          <a:endParaRPr lang="en-US"/>
        </a:p>
      </dgm:t>
    </dgm:pt>
    <dgm:pt modelId="{E038ED37-4728-41E2-9155-0AC192395483}" type="sibTrans" cxnId="{9EA13752-05D4-44E3-8650-8DB2BA0C4718}">
      <dgm:prSet/>
      <dgm:spPr/>
      <dgm:t>
        <a:bodyPr/>
        <a:lstStyle/>
        <a:p>
          <a:endParaRPr lang="en-US"/>
        </a:p>
      </dgm:t>
    </dgm:pt>
    <dgm:pt modelId="{3871DE53-B4EB-42EA-A2A5-E3CA295491EB}">
      <dgm:prSet phldrT="[Text]" custT="1"/>
      <dgm:spPr/>
      <dgm:t>
        <a:bodyPr/>
        <a:lstStyle/>
        <a:p>
          <a:r>
            <a:rPr lang="en-US" sz="900" dirty="0" smtClean="0"/>
            <a:t>Milestone</a:t>
          </a:r>
          <a:endParaRPr lang="en-US" sz="500" dirty="0"/>
        </a:p>
      </dgm:t>
    </dgm:pt>
    <dgm:pt modelId="{4C56A665-1796-4900-BB9B-B228BF7FBD0B}" type="parTrans" cxnId="{4EBB0CB5-371D-4A3A-9DC7-8F670CE363F9}">
      <dgm:prSet/>
      <dgm:spPr/>
      <dgm:t>
        <a:bodyPr/>
        <a:lstStyle/>
        <a:p>
          <a:endParaRPr lang="en-US"/>
        </a:p>
      </dgm:t>
    </dgm:pt>
    <dgm:pt modelId="{58CA6BEF-88E3-4690-AE5D-478FB166FC37}" type="sibTrans" cxnId="{4EBB0CB5-371D-4A3A-9DC7-8F670CE363F9}">
      <dgm:prSet/>
      <dgm:spPr/>
      <dgm:t>
        <a:bodyPr/>
        <a:lstStyle/>
        <a:p>
          <a:endParaRPr lang="en-US"/>
        </a:p>
      </dgm:t>
    </dgm:pt>
    <dgm:pt modelId="{0DF3A7DD-9A0D-4342-9A5E-19A2187BC88E}" type="pres">
      <dgm:prSet presAssocID="{64AC3B89-2B64-4287-BB71-421D62EA886E}" presName="linear" presStyleCnt="0">
        <dgm:presLayoutVars>
          <dgm:animLvl val="lvl"/>
          <dgm:resizeHandles val="exact"/>
        </dgm:presLayoutVars>
      </dgm:prSet>
      <dgm:spPr/>
      <dgm:t>
        <a:bodyPr/>
        <a:lstStyle/>
        <a:p>
          <a:endParaRPr lang="en-US"/>
        </a:p>
      </dgm:t>
    </dgm:pt>
    <dgm:pt modelId="{45317176-001B-448C-AF3C-B51CCBE37EAC}" type="pres">
      <dgm:prSet presAssocID="{A4E94D6D-F73A-4508-8AF0-6111DF5A8469}" presName="parentText" presStyleLbl="node1" presStyleIdx="0" presStyleCnt="4" custScaleY="100001" custLinFactY="-11617" custLinFactNeighborX="392" custLinFactNeighborY="-100000">
        <dgm:presLayoutVars>
          <dgm:chMax val="0"/>
          <dgm:bulletEnabled val="1"/>
        </dgm:presLayoutVars>
      </dgm:prSet>
      <dgm:spPr/>
      <dgm:t>
        <a:bodyPr/>
        <a:lstStyle/>
        <a:p>
          <a:endParaRPr lang="en-US"/>
        </a:p>
      </dgm:t>
    </dgm:pt>
    <dgm:pt modelId="{91D337ED-6CB8-46AB-BF8E-CB3BBC7107D0}" type="pres">
      <dgm:prSet presAssocID="{C26CEBA0-9873-4886-9A64-D91D19F0D4CB}" presName="spacer" presStyleCnt="0"/>
      <dgm:spPr/>
    </dgm:pt>
    <dgm:pt modelId="{6739F919-A0A9-492A-AB02-4FC5DEAF2A25}" type="pres">
      <dgm:prSet presAssocID="{4ACA6938-E02F-4773-BADD-2513E577CD89}" presName="parentText" presStyleLbl="node1" presStyleIdx="1" presStyleCnt="4" custLinFactY="-6511" custLinFactNeighborY="-100000">
        <dgm:presLayoutVars>
          <dgm:chMax val="0"/>
          <dgm:bulletEnabled val="1"/>
        </dgm:presLayoutVars>
      </dgm:prSet>
      <dgm:spPr/>
      <dgm:t>
        <a:bodyPr/>
        <a:lstStyle/>
        <a:p>
          <a:endParaRPr lang="en-US"/>
        </a:p>
      </dgm:t>
    </dgm:pt>
    <dgm:pt modelId="{6AA064DC-EE30-4A32-A8BE-543686751852}" type="pres">
      <dgm:prSet presAssocID="{C7CD7D6D-A69C-443F-AB4C-EDE34A1B1D3F}" presName="spacer" presStyleCnt="0"/>
      <dgm:spPr/>
    </dgm:pt>
    <dgm:pt modelId="{3B91CD69-FFE3-4BE2-8C6A-BACA42AEAD02}" type="pres">
      <dgm:prSet presAssocID="{35239B33-1388-411A-ADE2-990FD2867765}" presName="parentText" presStyleLbl="node1" presStyleIdx="2" presStyleCnt="4" custLinFactY="-17228" custLinFactNeighborY="-100000">
        <dgm:presLayoutVars>
          <dgm:chMax val="0"/>
          <dgm:bulletEnabled val="1"/>
        </dgm:presLayoutVars>
      </dgm:prSet>
      <dgm:spPr/>
      <dgm:t>
        <a:bodyPr/>
        <a:lstStyle/>
        <a:p>
          <a:endParaRPr lang="en-US"/>
        </a:p>
      </dgm:t>
    </dgm:pt>
    <dgm:pt modelId="{965BFB5B-9B58-450A-816B-52884F660135}" type="pres">
      <dgm:prSet presAssocID="{E038ED37-4728-41E2-9155-0AC192395483}" presName="spacer" presStyleCnt="0"/>
      <dgm:spPr/>
    </dgm:pt>
    <dgm:pt modelId="{9DF95915-639C-4DBA-BE48-089D8128EDA7}" type="pres">
      <dgm:prSet presAssocID="{3871DE53-B4EB-42EA-A2A5-E3CA295491EB}" presName="parentText" presStyleLbl="node1" presStyleIdx="3" presStyleCnt="4" custLinFactY="-23919" custLinFactNeighborX="-392" custLinFactNeighborY="-100000">
        <dgm:presLayoutVars>
          <dgm:chMax val="0"/>
          <dgm:bulletEnabled val="1"/>
        </dgm:presLayoutVars>
      </dgm:prSet>
      <dgm:spPr/>
      <dgm:t>
        <a:bodyPr/>
        <a:lstStyle/>
        <a:p>
          <a:endParaRPr lang="en-US"/>
        </a:p>
      </dgm:t>
    </dgm:pt>
  </dgm:ptLst>
  <dgm:cxnLst>
    <dgm:cxn modelId="{9EA13752-05D4-44E3-8650-8DB2BA0C4718}" srcId="{64AC3B89-2B64-4287-BB71-421D62EA886E}" destId="{35239B33-1388-411A-ADE2-990FD2867765}" srcOrd="2" destOrd="0" parTransId="{B4E82341-1043-4C70-958D-3EE9ACFA32B3}" sibTransId="{E038ED37-4728-41E2-9155-0AC192395483}"/>
    <dgm:cxn modelId="{499E2DB7-181A-4CDD-B012-F6D45822797F}" type="presOf" srcId="{3871DE53-B4EB-42EA-A2A5-E3CA295491EB}" destId="{9DF95915-639C-4DBA-BE48-089D8128EDA7}" srcOrd="0" destOrd="0" presId="urn:microsoft.com/office/officeart/2005/8/layout/vList2"/>
    <dgm:cxn modelId="{4EBB0CB5-371D-4A3A-9DC7-8F670CE363F9}" srcId="{64AC3B89-2B64-4287-BB71-421D62EA886E}" destId="{3871DE53-B4EB-42EA-A2A5-E3CA295491EB}" srcOrd="3" destOrd="0" parTransId="{4C56A665-1796-4900-BB9B-B228BF7FBD0B}" sibTransId="{58CA6BEF-88E3-4690-AE5D-478FB166FC37}"/>
    <dgm:cxn modelId="{A4B78817-602F-4621-BF8B-B3E10240AE61}" type="presOf" srcId="{35239B33-1388-411A-ADE2-990FD2867765}" destId="{3B91CD69-FFE3-4BE2-8C6A-BACA42AEAD02}" srcOrd="0" destOrd="0" presId="urn:microsoft.com/office/officeart/2005/8/layout/vList2"/>
    <dgm:cxn modelId="{9BF88630-EE5B-450C-8B04-CFA04C755ED7}" type="presOf" srcId="{4ACA6938-E02F-4773-BADD-2513E577CD89}" destId="{6739F919-A0A9-492A-AB02-4FC5DEAF2A25}" srcOrd="0" destOrd="0" presId="urn:microsoft.com/office/officeart/2005/8/layout/vList2"/>
    <dgm:cxn modelId="{2BD0AA6D-86C5-41A4-B827-A9DCF6832260}" srcId="{64AC3B89-2B64-4287-BB71-421D62EA886E}" destId="{4ACA6938-E02F-4773-BADD-2513E577CD89}" srcOrd="1" destOrd="0" parTransId="{BF437F3C-63C7-4BA2-95AE-A01886AE2B8F}" sibTransId="{C7CD7D6D-A69C-443F-AB4C-EDE34A1B1D3F}"/>
    <dgm:cxn modelId="{9CA293BD-DA22-4D07-845C-87EB4E3373DA}" srcId="{64AC3B89-2B64-4287-BB71-421D62EA886E}" destId="{A4E94D6D-F73A-4508-8AF0-6111DF5A8469}" srcOrd="0" destOrd="0" parTransId="{2CA1A84A-98AB-45FA-8D1E-13EAC2DEB5C9}" sibTransId="{C26CEBA0-9873-4886-9A64-D91D19F0D4CB}"/>
    <dgm:cxn modelId="{C23B0D3E-86C1-40BC-AC82-477C2AC57652}" type="presOf" srcId="{64AC3B89-2B64-4287-BB71-421D62EA886E}" destId="{0DF3A7DD-9A0D-4342-9A5E-19A2187BC88E}" srcOrd="0" destOrd="0" presId="urn:microsoft.com/office/officeart/2005/8/layout/vList2"/>
    <dgm:cxn modelId="{5798B6F0-3651-4188-8E90-D4432B87AF5E}" type="presOf" srcId="{A4E94D6D-F73A-4508-8AF0-6111DF5A8469}" destId="{45317176-001B-448C-AF3C-B51CCBE37EAC}" srcOrd="0" destOrd="0" presId="urn:microsoft.com/office/officeart/2005/8/layout/vList2"/>
    <dgm:cxn modelId="{B5C7D139-C98C-416A-A1A9-F128C870AB07}" type="presParOf" srcId="{0DF3A7DD-9A0D-4342-9A5E-19A2187BC88E}" destId="{45317176-001B-448C-AF3C-B51CCBE37EAC}" srcOrd="0" destOrd="0" presId="urn:microsoft.com/office/officeart/2005/8/layout/vList2"/>
    <dgm:cxn modelId="{124DDF33-0730-4A20-8FB6-7C82D2AB9C8B}" type="presParOf" srcId="{0DF3A7DD-9A0D-4342-9A5E-19A2187BC88E}" destId="{91D337ED-6CB8-46AB-BF8E-CB3BBC7107D0}" srcOrd="1" destOrd="0" presId="urn:microsoft.com/office/officeart/2005/8/layout/vList2"/>
    <dgm:cxn modelId="{DF66CB6F-93D6-4B2B-A75F-B42B99161612}" type="presParOf" srcId="{0DF3A7DD-9A0D-4342-9A5E-19A2187BC88E}" destId="{6739F919-A0A9-492A-AB02-4FC5DEAF2A25}" srcOrd="2" destOrd="0" presId="urn:microsoft.com/office/officeart/2005/8/layout/vList2"/>
    <dgm:cxn modelId="{FC3E8566-587D-4BC9-BD7B-4C06554E25A1}" type="presParOf" srcId="{0DF3A7DD-9A0D-4342-9A5E-19A2187BC88E}" destId="{6AA064DC-EE30-4A32-A8BE-543686751852}" srcOrd="3" destOrd="0" presId="urn:microsoft.com/office/officeart/2005/8/layout/vList2"/>
    <dgm:cxn modelId="{817817BA-27F3-41E7-A105-98F1F1ABD19D}" type="presParOf" srcId="{0DF3A7DD-9A0D-4342-9A5E-19A2187BC88E}" destId="{3B91CD69-FFE3-4BE2-8C6A-BACA42AEAD02}" srcOrd="4" destOrd="0" presId="urn:microsoft.com/office/officeart/2005/8/layout/vList2"/>
    <dgm:cxn modelId="{3C68EBD9-11F6-4AC9-945D-47776CF9C015}" type="presParOf" srcId="{0DF3A7DD-9A0D-4342-9A5E-19A2187BC88E}" destId="{965BFB5B-9B58-450A-816B-52884F660135}" srcOrd="5" destOrd="0" presId="urn:microsoft.com/office/officeart/2005/8/layout/vList2"/>
    <dgm:cxn modelId="{CD525934-9F1A-4932-BF9C-70C484C39044}" type="presParOf" srcId="{0DF3A7DD-9A0D-4342-9A5E-19A2187BC88E}" destId="{9DF95915-639C-4DBA-BE48-089D8128ED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C3B89-2B64-4287-BB71-421D62EA88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E94D6D-F73A-4508-8AF0-6111DF5A8469}">
      <dgm:prSet phldrT="[Text]"/>
      <dgm:spPr/>
      <dgm:t>
        <a:bodyPr/>
        <a:lstStyle/>
        <a:p>
          <a:r>
            <a:rPr lang="en-US" dirty="0" smtClean="0"/>
            <a:t>Allows only qualifying expenses</a:t>
          </a:r>
          <a:endParaRPr lang="en-US" dirty="0"/>
        </a:p>
      </dgm:t>
    </dgm:pt>
    <dgm:pt modelId="{2CA1A84A-98AB-45FA-8D1E-13EAC2DEB5C9}" type="parTrans" cxnId="{9CA293BD-DA22-4D07-845C-87EB4E3373DA}">
      <dgm:prSet/>
      <dgm:spPr/>
      <dgm:t>
        <a:bodyPr/>
        <a:lstStyle/>
        <a:p>
          <a:endParaRPr lang="en-US"/>
        </a:p>
      </dgm:t>
    </dgm:pt>
    <dgm:pt modelId="{C26CEBA0-9873-4886-9A64-D91D19F0D4CB}" type="sibTrans" cxnId="{9CA293BD-DA22-4D07-845C-87EB4E3373DA}">
      <dgm:prSet/>
      <dgm:spPr/>
      <dgm:t>
        <a:bodyPr/>
        <a:lstStyle/>
        <a:p>
          <a:endParaRPr lang="en-US"/>
        </a:p>
      </dgm:t>
    </dgm:pt>
    <dgm:pt modelId="{35239B33-1388-411A-ADE2-990FD2867765}">
      <dgm:prSet phldrT="[Text]"/>
      <dgm:spPr/>
      <dgm:t>
        <a:bodyPr/>
        <a:lstStyle/>
        <a:p>
          <a:r>
            <a:rPr lang="en-US" dirty="0" smtClean="0"/>
            <a:t>Requires a specified protocol</a:t>
          </a:r>
          <a:endParaRPr lang="en-US" dirty="0"/>
        </a:p>
      </dgm:t>
    </dgm:pt>
    <dgm:pt modelId="{B4E82341-1043-4C70-958D-3EE9ACFA32B3}" type="parTrans" cxnId="{9EA13752-05D4-44E3-8650-8DB2BA0C4718}">
      <dgm:prSet/>
      <dgm:spPr/>
      <dgm:t>
        <a:bodyPr/>
        <a:lstStyle/>
        <a:p>
          <a:endParaRPr lang="en-US"/>
        </a:p>
      </dgm:t>
    </dgm:pt>
    <dgm:pt modelId="{E038ED37-4728-41E2-9155-0AC192395483}" type="sibTrans" cxnId="{9EA13752-05D4-44E3-8650-8DB2BA0C4718}">
      <dgm:prSet/>
      <dgm:spPr/>
      <dgm:t>
        <a:bodyPr/>
        <a:lstStyle/>
        <a:p>
          <a:endParaRPr lang="en-US"/>
        </a:p>
      </dgm:t>
    </dgm:pt>
    <dgm:pt modelId="{A185D9D0-29A0-4966-AB08-FE66D7668AE5}">
      <dgm:prSet phldrT="[Text]"/>
      <dgm:spPr/>
      <dgm:t>
        <a:bodyPr/>
        <a:lstStyle/>
        <a:p>
          <a:r>
            <a:rPr lang="en-US" dirty="0" smtClean="0"/>
            <a:t>Required to hire specific individuals</a:t>
          </a:r>
          <a:endParaRPr lang="en-US" dirty="0"/>
        </a:p>
      </dgm:t>
    </dgm:pt>
    <dgm:pt modelId="{4155325A-90E9-496C-9807-518789F6C26C}" type="sibTrans" cxnId="{E03A35C2-E7B7-4DDD-9440-4F92E3322001}">
      <dgm:prSet/>
      <dgm:spPr/>
      <dgm:t>
        <a:bodyPr/>
        <a:lstStyle/>
        <a:p>
          <a:endParaRPr lang="en-US"/>
        </a:p>
      </dgm:t>
    </dgm:pt>
    <dgm:pt modelId="{AC93556F-7E67-4EC1-B105-6A1B7FE8D280}" type="parTrans" cxnId="{E03A35C2-E7B7-4DDD-9440-4F92E3322001}">
      <dgm:prSet/>
      <dgm:spPr/>
      <dgm:t>
        <a:bodyPr/>
        <a:lstStyle/>
        <a:p>
          <a:endParaRPr lang="en-US"/>
        </a:p>
      </dgm:t>
    </dgm:pt>
    <dgm:pt modelId="{0DF3A7DD-9A0D-4342-9A5E-19A2187BC88E}" type="pres">
      <dgm:prSet presAssocID="{64AC3B89-2B64-4287-BB71-421D62EA886E}" presName="linear" presStyleCnt="0">
        <dgm:presLayoutVars>
          <dgm:animLvl val="lvl"/>
          <dgm:resizeHandles val="exact"/>
        </dgm:presLayoutVars>
      </dgm:prSet>
      <dgm:spPr/>
      <dgm:t>
        <a:bodyPr/>
        <a:lstStyle/>
        <a:p>
          <a:endParaRPr lang="en-US"/>
        </a:p>
      </dgm:t>
    </dgm:pt>
    <dgm:pt modelId="{45317176-001B-448C-AF3C-B51CCBE37EAC}" type="pres">
      <dgm:prSet presAssocID="{A4E94D6D-F73A-4508-8AF0-6111DF5A8469}" presName="parentText" presStyleLbl="node1" presStyleIdx="0" presStyleCnt="3">
        <dgm:presLayoutVars>
          <dgm:chMax val="0"/>
          <dgm:bulletEnabled val="1"/>
        </dgm:presLayoutVars>
      </dgm:prSet>
      <dgm:spPr/>
      <dgm:t>
        <a:bodyPr/>
        <a:lstStyle/>
        <a:p>
          <a:endParaRPr lang="en-US"/>
        </a:p>
      </dgm:t>
    </dgm:pt>
    <dgm:pt modelId="{C3602AD0-AC41-4107-B3B6-83E01734474B}" type="pres">
      <dgm:prSet presAssocID="{C26CEBA0-9873-4886-9A64-D91D19F0D4CB}" presName="spacer" presStyleCnt="0"/>
      <dgm:spPr/>
    </dgm:pt>
    <dgm:pt modelId="{1C931630-AEC2-4B3C-BF5F-24EFE12CA926}" type="pres">
      <dgm:prSet presAssocID="{A185D9D0-29A0-4966-AB08-FE66D7668AE5}" presName="parentText" presStyleLbl="node1" presStyleIdx="1" presStyleCnt="3">
        <dgm:presLayoutVars>
          <dgm:chMax val="0"/>
          <dgm:bulletEnabled val="1"/>
        </dgm:presLayoutVars>
      </dgm:prSet>
      <dgm:spPr/>
      <dgm:t>
        <a:bodyPr/>
        <a:lstStyle/>
        <a:p>
          <a:endParaRPr lang="en-US"/>
        </a:p>
      </dgm:t>
    </dgm:pt>
    <dgm:pt modelId="{FBB4B17E-C970-4AA0-81D0-C22BCA96C421}" type="pres">
      <dgm:prSet presAssocID="{4155325A-90E9-496C-9807-518789F6C26C}" presName="spacer" presStyleCnt="0"/>
      <dgm:spPr/>
    </dgm:pt>
    <dgm:pt modelId="{3B91CD69-FFE3-4BE2-8C6A-BACA42AEAD02}" type="pres">
      <dgm:prSet presAssocID="{35239B33-1388-411A-ADE2-990FD2867765}" presName="parentText" presStyleLbl="node1" presStyleIdx="2" presStyleCnt="3" custLinFactNeighborX="-464" custLinFactNeighborY="11163">
        <dgm:presLayoutVars>
          <dgm:chMax val="0"/>
          <dgm:bulletEnabled val="1"/>
        </dgm:presLayoutVars>
      </dgm:prSet>
      <dgm:spPr/>
      <dgm:t>
        <a:bodyPr/>
        <a:lstStyle/>
        <a:p>
          <a:endParaRPr lang="en-US"/>
        </a:p>
      </dgm:t>
    </dgm:pt>
  </dgm:ptLst>
  <dgm:cxnLst>
    <dgm:cxn modelId="{5798B6F0-3651-4188-8E90-D4432B87AF5E}" type="presOf" srcId="{A4E94D6D-F73A-4508-8AF0-6111DF5A8469}" destId="{45317176-001B-448C-AF3C-B51CCBE37EAC}" srcOrd="0" destOrd="0" presId="urn:microsoft.com/office/officeart/2005/8/layout/vList2"/>
    <dgm:cxn modelId="{E03A35C2-E7B7-4DDD-9440-4F92E3322001}" srcId="{64AC3B89-2B64-4287-BB71-421D62EA886E}" destId="{A185D9D0-29A0-4966-AB08-FE66D7668AE5}" srcOrd="1" destOrd="0" parTransId="{AC93556F-7E67-4EC1-B105-6A1B7FE8D280}" sibTransId="{4155325A-90E9-496C-9807-518789F6C26C}"/>
    <dgm:cxn modelId="{9CA293BD-DA22-4D07-845C-87EB4E3373DA}" srcId="{64AC3B89-2B64-4287-BB71-421D62EA886E}" destId="{A4E94D6D-F73A-4508-8AF0-6111DF5A8469}" srcOrd="0" destOrd="0" parTransId="{2CA1A84A-98AB-45FA-8D1E-13EAC2DEB5C9}" sibTransId="{C26CEBA0-9873-4886-9A64-D91D19F0D4CB}"/>
    <dgm:cxn modelId="{9EA13752-05D4-44E3-8650-8DB2BA0C4718}" srcId="{64AC3B89-2B64-4287-BB71-421D62EA886E}" destId="{35239B33-1388-411A-ADE2-990FD2867765}" srcOrd="2" destOrd="0" parTransId="{B4E82341-1043-4C70-958D-3EE9ACFA32B3}" sibTransId="{E038ED37-4728-41E2-9155-0AC192395483}"/>
    <dgm:cxn modelId="{E8D06D22-065C-4443-9256-9520A7BD982E}" type="presOf" srcId="{A185D9D0-29A0-4966-AB08-FE66D7668AE5}" destId="{1C931630-AEC2-4B3C-BF5F-24EFE12CA926}" srcOrd="0" destOrd="0" presId="urn:microsoft.com/office/officeart/2005/8/layout/vList2"/>
    <dgm:cxn modelId="{A4B78817-602F-4621-BF8B-B3E10240AE61}" type="presOf" srcId="{35239B33-1388-411A-ADE2-990FD2867765}" destId="{3B91CD69-FFE3-4BE2-8C6A-BACA42AEAD02}" srcOrd="0" destOrd="0" presId="urn:microsoft.com/office/officeart/2005/8/layout/vList2"/>
    <dgm:cxn modelId="{C23B0D3E-86C1-40BC-AC82-477C2AC57652}" type="presOf" srcId="{64AC3B89-2B64-4287-BB71-421D62EA886E}" destId="{0DF3A7DD-9A0D-4342-9A5E-19A2187BC88E}" srcOrd="0" destOrd="0" presId="urn:microsoft.com/office/officeart/2005/8/layout/vList2"/>
    <dgm:cxn modelId="{B5C7D139-C98C-416A-A1A9-F128C870AB07}" type="presParOf" srcId="{0DF3A7DD-9A0D-4342-9A5E-19A2187BC88E}" destId="{45317176-001B-448C-AF3C-B51CCBE37EAC}" srcOrd="0" destOrd="0" presId="urn:microsoft.com/office/officeart/2005/8/layout/vList2"/>
    <dgm:cxn modelId="{6A4256ED-86CF-4413-8D3E-60A742861FF4}" type="presParOf" srcId="{0DF3A7DD-9A0D-4342-9A5E-19A2187BC88E}" destId="{C3602AD0-AC41-4107-B3B6-83E01734474B}" srcOrd="1" destOrd="0" presId="urn:microsoft.com/office/officeart/2005/8/layout/vList2"/>
    <dgm:cxn modelId="{5A877F9C-7742-4D6A-919B-95AD6349FA03}" type="presParOf" srcId="{0DF3A7DD-9A0D-4342-9A5E-19A2187BC88E}" destId="{1C931630-AEC2-4B3C-BF5F-24EFE12CA926}" srcOrd="2" destOrd="0" presId="urn:microsoft.com/office/officeart/2005/8/layout/vList2"/>
    <dgm:cxn modelId="{D5CA7F73-7C5D-44C4-8DF1-38E5AA8FD8BF}" type="presParOf" srcId="{0DF3A7DD-9A0D-4342-9A5E-19A2187BC88E}" destId="{FBB4B17E-C970-4AA0-81D0-C22BCA96C421}" srcOrd="3" destOrd="0" presId="urn:microsoft.com/office/officeart/2005/8/layout/vList2"/>
    <dgm:cxn modelId="{817817BA-27F3-41E7-A105-98F1F1ABD19D}" type="presParOf" srcId="{0DF3A7DD-9A0D-4342-9A5E-19A2187BC88E}" destId="{3B91CD69-FFE3-4BE2-8C6A-BACA42AEAD02}"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AC3B89-2B64-4287-BB71-421D62EA88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E94D6D-F73A-4508-8AF0-6111DF5A8469}">
      <dgm:prSet phldrT="[Text]" custT="1"/>
      <dgm:spPr/>
      <dgm:t>
        <a:bodyPr/>
        <a:lstStyle/>
        <a:p>
          <a:r>
            <a:rPr lang="en-US" sz="1200" dirty="0" smtClean="0"/>
            <a:t>YES: Convey research findings</a:t>
          </a:r>
          <a:endParaRPr lang="en-US" sz="1200" dirty="0"/>
        </a:p>
      </dgm:t>
    </dgm:pt>
    <dgm:pt modelId="{2CA1A84A-98AB-45FA-8D1E-13EAC2DEB5C9}" type="parTrans" cxnId="{9CA293BD-DA22-4D07-845C-87EB4E3373DA}">
      <dgm:prSet/>
      <dgm:spPr/>
      <dgm:t>
        <a:bodyPr/>
        <a:lstStyle/>
        <a:p>
          <a:endParaRPr lang="en-US"/>
        </a:p>
      </dgm:t>
    </dgm:pt>
    <dgm:pt modelId="{C26CEBA0-9873-4886-9A64-D91D19F0D4CB}" type="sibTrans" cxnId="{9CA293BD-DA22-4D07-845C-87EB4E3373DA}">
      <dgm:prSet/>
      <dgm:spPr/>
      <dgm:t>
        <a:bodyPr/>
        <a:lstStyle/>
        <a:p>
          <a:endParaRPr lang="en-US"/>
        </a:p>
      </dgm:t>
    </dgm:pt>
    <dgm:pt modelId="{4ACA6938-E02F-4773-BADD-2513E577CD89}">
      <dgm:prSet phldrT="[Text]" custT="1"/>
      <dgm:spPr/>
      <dgm:t>
        <a:bodyPr/>
        <a:lstStyle/>
        <a:p>
          <a:r>
            <a:rPr lang="en-US" sz="1200" dirty="0" smtClean="0"/>
            <a:t>NO: General report on activities</a:t>
          </a:r>
          <a:endParaRPr lang="en-US" sz="1200" dirty="0"/>
        </a:p>
      </dgm:t>
    </dgm:pt>
    <dgm:pt modelId="{BF437F3C-63C7-4BA2-95AE-A01886AE2B8F}" type="parTrans" cxnId="{2BD0AA6D-86C5-41A4-B827-A9DCF6832260}">
      <dgm:prSet/>
      <dgm:spPr/>
      <dgm:t>
        <a:bodyPr/>
        <a:lstStyle/>
        <a:p>
          <a:endParaRPr lang="en-US"/>
        </a:p>
      </dgm:t>
    </dgm:pt>
    <dgm:pt modelId="{C7CD7D6D-A69C-443F-AB4C-EDE34A1B1D3F}" type="sibTrans" cxnId="{2BD0AA6D-86C5-41A4-B827-A9DCF6832260}">
      <dgm:prSet/>
      <dgm:spPr/>
      <dgm:t>
        <a:bodyPr/>
        <a:lstStyle/>
        <a:p>
          <a:endParaRPr lang="en-US"/>
        </a:p>
      </dgm:t>
    </dgm:pt>
    <dgm:pt modelId="{8A735F15-2D6B-4CE6-AACC-0E16E6CCA5DC}">
      <dgm:prSet phldrT="[Text]" custT="1"/>
      <dgm:spPr/>
      <dgm:t>
        <a:bodyPr/>
        <a:lstStyle/>
        <a:p>
          <a:r>
            <a:rPr lang="en-US" sz="1200" dirty="0" smtClean="0"/>
            <a:t>NO: Requirement for annual audit</a:t>
          </a:r>
          <a:endParaRPr lang="en-US" sz="1200" dirty="0"/>
        </a:p>
      </dgm:t>
    </dgm:pt>
    <dgm:pt modelId="{A6233125-6B78-41CE-881B-54421336C1DA}" type="parTrans" cxnId="{35C77019-EBD4-4F97-BB45-8E38D0DE6B79}">
      <dgm:prSet/>
      <dgm:spPr/>
      <dgm:t>
        <a:bodyPr/>
        <a:lstStyle/>
        <a:p>
          <a:endParaRPr lang="en-US"/>
        </a:p>
      </dgm:t>
    </dgm:pt>
    <dgm:pt modelId="{52FEEEAF-B596-43B1-A5B8-6C2DDCCD2610}" type="sibTrans" cxnId="{35C77019-EBD4-4F97-BB45-8E38D0DE6B79}">
      <dgm:prSet/>
      <dgm:spPr/>
      <dgm:t>
        <a:bodyPr/>
        <a:lstStyle/>
        <a:p>
          <a:endParaRPr lang="en-US"/>
        </a:p>
      </dgm:t>
    </dgm:pt>
    <dgm:pt modelId="{0DF3A7DD-9A0D-4342-9A5E-19A2187BC88E}" type="pres">
      <dgm:prSet presAssocID="{64AC3B89-2B64-4287-BB71-421D62EA886E}" presName="linear" presStyleCnt="0">
        <dgm:presLayoutVars>
          <dgm:animLvl val="lvl"/>
          <dgm:resizeHandles val="exact"/>
        </dgm:presLayoutVars>
      </dgm:prSet>
      <dgm:spPr/>
      <dgm:t>
        <a:bodyPr/>
        <a:lstStyle/>
        <a:p>
          <a:endParaRPr lang="en-US"/>
        </a:p>
      </dgm:t>
    </dgm:pt>
    <dgm:pt modelId="{45317176-001B-448C-AF3C-B51CCBE37EAC}" type="pres">
      <dgm:prSet presAssocID="{A4E94D6D-F73A-4508-8AF0-6111DF5A8469}" presName="parentText" presStyleLbl="node1" presStyleIdx="0" presStyleCnt="3" custLinFactNeighborX="-927" custLinFactNeighborY="35553">
        <dgm:presLayoutVars>
          <dgm:chMax val="0"/>
          <dgm:bulletEnabled val="1"/>
        </dgm:presLayoutVars>
      </dgm:prSet>
      <dgm:spPr/>
      <dgm:t>
        <a:bodyPr/>
        <a:lstStyle/>
        <a:p>
          <a:endParaRPr lang="en-US"/>
        </a:p>
      </dgm:t>
    </dgm:pt>
    <dgm:pt modelId="{D4D7BA16-0617-48F0-89AA-09081C6F98BB}" type="pres">
      <dgm:prSet presAssocID="{C26CEBA0-9873-4886-9A64-D91D19F0D4CB}" presName="spacer" presStyleCnt="0"/>
      <dgm:spPr/>
    </dgm:pt>
    <dgm:pt modelId="{6739F919-A0A9-492A-AB02-4FC5DEAF2A25}" type="pres">
      <dgm:prSet presAssocID="{4ACA6938-E02F-4773-BADD-2513E577CD89}" presName="parentText" presStyleLbl="node1" presStyleIdx="1" presStyleCnt="3" custLinFactNeighborY="-17788">
        <dgm:presLayoutVars>
          <dgm:chMax val="0"/>
          <dgm:bulletEnabled val="1"/>
        </dgm:presLayoutVars>
      </dgm:prSet>
      <dgm:spPr/>
      <dgm:t>
        <a:bodyPr/>
        <a:lstStyle/>
        <a:p>
          <a:endParaRPr lang="en-US"/>
        </a:p>
      </dgm:t>
    </dgm:pt>
    <dgm:pt modelId="{B2B06582-20CA-4F6A-A5F2-8E50C11A4100}" type="pres">
      <dgm:prSet presAssocID="{C7CD7D6D-A69C-443F-AB4C-EDE34A1B1D3F}" presName="spacer" presStyleCnt="0"/>
      <dgm:spPr/>
    </dgm:pt>
    <dgm:pt modelId="{DE1AC574-CE1E-4B49-AD11-1FA8A53F9647}" type="pres">
      <dgm:prSet presAssocID="{8A735F15-2D6B-4CE6-AACC-0E16E6CCA5DC}" presName="parentText" presStyleLbl="node1" presStyleIdx="2" presStyleCnt="3" custLinFactNeighborY="-61139">
        <dgm:presLayoutVars>
          <dgm:chMax val="0"/>
          <dgm:bulletEnabled val="1"/>
        </dgm:presLayoutVars>
      </dgm:prSet>
      <dgm:spPr/>
      <dgm:t>
        <a:bodyPr/>
        <a:lstStyle/>
        <a:p>
          <a:endParaRPr lang="en-US"/>
        </a:p>
      </dgm:t>
    </dgm:pt>
  </dgm:ptLst>
  <dgm:cxnLst>
    <dgm:cxn modelId="{A4D1B2E1-4137-4F87-86EA-C17A446176F0}" type="presOf" srcId="{8A735F15-2D6B-4CE6-AACC-0E16E6CCA5DC}" destId="{DE1AC574-CE1E-4B49-AD11-1FA8A53F9647}" srcOrd="0" destOrd="0" presId="urn:microsoft.com/office/officeart/2005/8/layout/vList2"/>
    <dgm:cxn modelId="{35C77019-EBD4-4F97-BB45-8E38D0DE6B79}" srcId="{64AC3B89-2B64-4287-BB71-421D62EA886E}" destId="{8A735F15-2D6B-4CE6-AACC-0E16E6CCA5DC}" srcOrd="2" destOrd="0" parTransId="{A6233125-6B78-41CE-881B-54421336C1DA}" sibTransId="{52FEEEAF-B596-43B1-A5B8-6C2DDCCD2610}"/>
    <dgm:cxn modelId="{5798B6F0-3651-4188-8E90-D4432B87AF5E}" type="presOf" srcId="{A4E94D6D-F73A-4508-8AF0-6111DF5A8469}" destId="{45317176-001B-448C-AF3C-B51CCBE37EAC}" srcOrd="0" destOrd="0" presId="urn:microsoft.com/office/officeart/2005/8/layout/vList2"/>
    <dgm:cxn modelId="{2BD0AA6D-86C5-41A4-B827-A9DCF6832260}" srcId="{64AC3B89-2B64-4287-BB71-421D62EA886E}" destId="{4ACA6938-E02F-4773-BADD-2513E577CD89}" srcOrd="1" destOrd="0" parTransId="{BF437F3C-63C7-4BA2-95AE-A01886AE2B8F}" sibTransId="{C7CD7D6D-A69C-443F-AB4C-EDE34A1B1D3F}"/>
    <dgm:cxn modelId="{9BF88630-EE5B-450C-8B04-CFA04C755ED7}" type="presOf" srcId="{4ACA6938-E02F-4773-BADD-2513E577CD89}" destId="{6739F919-A0A9-492A-AB02-4FC5DEAF2A25}" srcOrd="0" destOrd="0" presId="urn:microsoft.com/office/officeart/2005/8/layout/vList2"/>
    <dgm:cxn modelId="{9CA293BD-DA22-4D07-845C-87EB4E3373DA}" srcId="{64AC3B89-2B64-4287-BB71-421D62EA886E}" destId="{A4E94D6D-F73A-4508-8AF0-6111DF5A8469}" srcOrd="0" destOrd="0" parTransId="{2CA1A84A-98AB-45FA-8D1E-13EAC2DEB5C9}" sibTransId="{C26CEBA0-9873-4886-9A64-D91D19F0D4CB}"/>
    <dgm:cxn modelId="{C23B0D3E-86C1-40BC-AC82-477C2AC57652}" type="presOf" srcId="{64AC3B89-2B64-4287-BB71-421D62EA886E}" destId="{0DF3A7DD-9A0D-4342-9A5E-19A2187BC88E}" srcOrd="0" destOrd="0" presId="urn:microsoft.com/office/officeart/2005/8/layout/vList2"/>
    <dgm:cxn modelId="{B5C7D139-C98C-416A-A1A9-F128C870AB07}" type="presParOf" srcId="{0DF3A7DD-9A0D-4342-9A5E-19A2187BC88E}" destId="{45317176-001B-448C-AF3C-B51CCBE37EAC}" srcOrd="0" destOrd="0" presId="urn:microsoft.com/office/officeart/2005/8/layout/vList2"/>
    <dgm:cxn modelId="{C08E5BFF-AA20-4BDA-813A-89D71945AB48}" type="presParOf" srcId="{0DF3A7DD-9A0D-4342-9A5E-19A2187BC88E}" destId="{D4D7BA16-0617-48F0-89AA-09081C6F98BB}" srcOrd="1" destOrd="0" presId="urn:microsoft.com/office/officeart/2005/8/layout/vList2"/>
    <dgm:cxn modelId="{DF66CB6F-93D6-4B2B-A75F-B42B99161612}" type="presParOf" srcId="{0DF3A7DD-9A0D-4342-9A5E-19A2187BC88E}" destId="{6739F919-A0A9-492A-AB02-4FC5DEAF2A25}" srcOrd="2" destOrd="0" presId="urn:microsoft.com/office/officeart/2005/8/layout/vList2"/>
    <dgm:cxn modelId="{142D6C3F-CF90-4CE4-9391-7403A87AD18C}" type="presParOf" srcId="{0DF3A7DD-9A0D-4342-9A5E-19A2187BC88E}" destId="{B2B06582-20CA-4F6A-A5F2-8E50C11A4100}" srcOrd="3" destOrd="0" presId="urn:microsoft.com/office/officeart/2005/8/layout/vList2"/>
    <dgm:cxn modelId="{07D9F05F-A461-40CF-A54F-1F6A308F5BBE}" type="presParOf" srcId="{0DF3A7DD-9A0D-4342-9A5E-19A2187BC88E}" destId="{DE1AC574-CE1E-4B49-AD11-1FA8A53F9647}"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12/3/2019</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dirty="0"/>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12/3/2019</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dirty="0"/>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a:t>
            </a:fld>
            <a:endParaRPr lang="en-US" dirty="0"/>
          </a:p>
        </p:txBody>
      </p:sp>
    </p:spTree>
    <p:extLst>
      <p:ext uri="{BB962C8B-B14F-4D97-AF65-F5344CB8AC3E}">
        <p14:creationId xmlns:p14="http://schemas.microsoft.com/office/powerpoint/2010/main" val="377568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10</a:t>
            </a:fld>
            <a:endParaRPr lang="en-US" dirty="0"/>
          </a:p>
        </p:txBody>
      </p:sp>
    </p:spTree>
    <p:extLst>
      <p:ext uri="{BB962C8B-B14F-4D97-AF65-F5344CB8AC3E}">
        <p14:creationId xmlns:p14="http://schemas.microsoft.com/office/powerpoint/2010/main" val="352059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11</a:t>
            </a:fld>
            <a:endParaRPr lang="en-US" dirty="0"/>
          </a:p>
        </p:txBody>
      </p:sp>
    </p:spTree>
    <p:extLst>
      <p:ext uri="{BB962C8B-B14F-4D97-AF65-F5344CB8AC3E}">
        <p14:creationId xmlns:p14="http://schemas.microsoft.com/office/powerpoint/2010/main" val="12733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12</a:t>
            </a:fld>
            <a:endParaRPr lang="en-US" dirty="0"/>
          </a:p>
        </p:txBody>
      </p:sp>
    </p:spTree>
    <p:extLst>
      <p:ext uri="{BB962C8B-B14F-4D97-AF65-F5344CB8AC3E}">
        <p14:creationId xmlns:p14="http://schemas.microsoft.com/office/powerpoint/2010/main" val="348346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13</a:t>
            </a:fld>
            <a:endParaRPr lang="en-US" dirty="0"/>
          </a:p>
        </p:txBody>
      </p:sp>
    </p:spTree>
    <p:extLst>
      <p:ext uri="{BB962C8B-B14F-4D97-AF65-F5344CB8AC3E}">
        <p14:creationId xmlns:p14="http://schemas.microsoft.com/office/powerpoint/2010/main" val="330051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14</a:t>
            </a:fld>
            <a:endParaRPr lang="en-US" dirty="0"/>
          </a:p>
        </p:txBody>
      </p:sp>
    </p:spTree>
    <p:extLst>
      <p:ext uri="{BB962C8B-B14F-4D97-AF65-F5344CB8AC3E}">
        <p14:creationId xmlns:p14="http://schemas.microsoft.com/office/powerpoint/2010/main" val="382748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15</a:t>
            </a:fld>
            <a:endParaRPr lang="en-US" dirty="0"/>
          </a:p>
        </p:txBody>
      </p:sp>
    </p:spTree>
    <p:extLst>
      <p:ext uri="{BB962C8B-B14F-4D97-AF65-F5344CB8AC3E}">
        <p14:creationId xmlns:p14="http://schemas.microsoft.com/office/powerpoint/2010/main" val="139714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16</a:t>
            </a:fld>
            <a:endParaRPr lang="en-US" dirty="0"/>
          </a:p>
        </p:txBody>
      </p:sp>
    </p:spTree>
    <p:extLst>
      <p:ext uri="{BB962C8B-B14F-4D97-AF65-F5344CB8AC3E}">
        <p14:creationId xmlns:p14="http://schemas.microsoft.com/office/powerpoint/2010/main" val="3062204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17</a:t>
            </a:fld>
            <a:endParaRPr lang="en-US" dirty="0"/>
          </a:p>
        </p:txBody>
      </p:sp>
    </p:spTree>
    <p:extLst>
      <p:ext uri="{BB962C8B-B14F-4D97-AF65-F5344CB8AC3E}">
        <p14:creationId xmlns:p14="http://schemas.microsoft.com/office/powerpoint/2010/main" val="38746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18</a:t>
            </a:fld>
            <a:endParaRPr lang="en-US" dirty="0"/>
          </a:p>
        </p:txBody>
      </p:sp>
    </p:spTree>
    <p:extLst>
      <p:ext uri="{BB962C8B-B14F-4D97-AF65-F5344CB8AC3E}">
        <p14:creationId xmlns:p14="http://schemas.microsoft.com/office/powerpoint/2010/main" val="4193892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19</a:t>
            </a:fld>
            <a:endParaRPr lang="en-US" dirty="0"/>
          </a:p>
        </p:txBody>
      </p:sp>
    </p:spTree>
    <p:extLst>
      <p:ext uri="{BB962C8B-B14F-4D97-AF65-F5344CB8AC3E}">
        <p14:creationId xmlns:p14="http://schemas.microsoft.com/office/powerpoint/2010/main" val="13478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2</a:t>
            </a:fld>
            <a:endParaRPr lang="en-US" dirty="0"/>
          </a:p>
        </p:txBody>
      </p:sp>
    </p:spTree>
    <p:extLst>
      <p:ext uri="{BB962C8B-B14F-4D97-AF65-F5344CB8AC3E}">
        <p14:creationId xmlns:p14="http://schemas.microsoft.com/office/powerpoint/2010/main" val="565252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20</a:t>
            </a:fld>
            <a:endParaRPr lang="en-US" dirty="0"/>
          </a:p>
        </p:txBody>
      </p:sp>
    </p:spTree>
    <p:extLst>
      <p:ext uri="{BB962C8B-B14F-4D97-AF65-F5344CB8AC3E}">
        <p14:creationId xmlns:p14="http://schemas.microsoft.com/office/powerpoint/2010/main" val="1116801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21</a:t>
            </a:fld>
            <a:endParaRPr lang="en-US" dirty="0"/>
          </a:p>
        </p:txBody>
      </p:sp>
    </p:spTree>
    <p:extLst>
      <p:ext uri="{BB962C8B-B14F-4D97-AF65-F5344CB8AC3E}">
        <p14:creationId xmlns:p14="http://schemas.microsoft.com/office/powerpoint/2010/main" val="3013707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22</a:t>
            </a:fld>
            <a:endParaRPr lang="en-US" dirty="0"/>
          </a:p>
        </p:txBody>
      </p:sp>
    </p:spTree>
    <p:extLst>
      <p:ext uri="{BB962C8B-B14F-4D97-AF65-F5344CB8AC3E}">
        <p14:creationId xmlns:p14="http://schemas.microsoft.com/office/powerpoint/2010/main" val="84320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23</a:t>
            </a:fld>
            <a:endParaRPr lang="en-US" dirty="0"/>
          </a:p>
        </p:txBody>
      </p:sp>
    </p:spTree>
    <p:extLst>
      <p:ext uri="{BB962C8B-B14F-4D97-AF65-F5344CB8AC3E}">
        <p14:creationId xmlns:p14="http://schemas.microsoft.com/office/powerpoint/2010/main" val="199838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24</a:t>
            </a:fld>
            <a:endParaRPr lang="en-US" dirty="0"/>
          </a:p>
        </p:txBody>
      </p:sp>
    </p:spTree>
    <p:extLst>
      <p:ext uri="{BB962C8B-B14F-4D97-AF65-F5344CB8AC3E}">
        <p14:creationId xmlns:p14="http://schemas.microsoft.com/office/powerpoint/2010/main" val="1174092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25</a:t>
            </a:fld>
            <a:endParaRPr lang="en-US" dirty="0"/>
          </a:p>
        </p:txBody>
      </p:sp>
    </p:spTree>
    <p:extLst>
      <p:ext uri="{BB962C8B-B14F-4D97-AF65-F5344CB8AC3E}">
        <p14:creationId xmlns:p14="http://schemas.microsoft.com/office/powerpoint/2010/main" val="1537094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26</a:t>
            </a:fld>
            <a:endParaRPr lang="en-US" dirty="0"/>
          </a:p>
        </p:txBody>
      </p:sp>
    </p:spTree>
    <p:extLst>
      <p:ext uri="{BB962C8B-B14F-4D97-AF65-F5344CB8AC3E}">
        <p14:creationId xmlns:p14="http://schemas.microsoft.com/office/powerpoint/2010/main" val="3809525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27</a:t>
            </a:fld>
            <a:endParaRPr lang="en-US" dirty="0"/>
          </a:p>
        </p:txBody>
      </p:sp>
    </p:spTree>
    <p:extLst>
      <p:ext uri="{BB962C8B-B14F-4D97-AF65-F5344CB8AC3E}">
        <p14:creationId xmlns:p14="http://schemas.microsoft.com/office/powerpoint/2010/main" val="43141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28</a:t>
            </a:fld>
            <a:endParaRPr lang="en-US" dirty="0"/>
          </a:p>
        </p:txBody>
      </p:sp>
    </p:spTree>
    <p:extLst>
      <p:ext uri="{BB962C8B-B14F-4D97-AF65-F5344CB8AC3E}">
        <p14:creationId xmlns:p14="http://schemas.microsoft.com/office/powerpoint/2010/main" val="4909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29</a:t>
            </a:fld>
            <a:endParaRPr lang="en-US" dirty="0"/>
          </a:p>
        </p:txBody>
      </p:sp>
    </p:spTree>
    <p:extLst>
      <p:ext uri="{BB962C8B-B14F-4D97-AF65-F5344CB8AC3E}">
        <p14:creationId xmlns:p14="http://schemas.microsoft.com/office/powerpoint/2010/main" val="17641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a:t>
            </a:fld>
            <a:endParaRPr lang="en-US" dirty="0"/>
          </a:p>
        </p:txBody>
      </p:sp>
    </p:spTree>
    <p:extLst>
      <p:ext uri="{BB962C8B-B14F-4D97-AF65-F5344CB8AC3E}">
        <p14:creationId xmlns:p14="http://schemas.microsoft.com/office/powerpoint/2010/main" val="414488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30</a:t>
            </a:fld>
            <a:endParaRPr lang="en-US" dirty="0"/>
          </a:p>
        </p:txBody>
      </p:sp>
    </p:spTree>
    <p:extLst>
      <p:ext uri="{BB962C8B-B14F-4D97-AF65-F5344CB8AC3E}">
        <p14:creationId xmlns:p14="http://schemas.microsoft.com/office/powerpoint/2010/main" val="887169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31</a:t>
            </a:fld>
            <a:endParaRPr lang="en-US" dirty="0"/>
          </a:p>
        </p:txBody>
      </p:sp>
    </p:spTree>
    <p:extLst>
      <p:ext uri="{BB962C8B-B14F-4D97-AF65-F5344CB8AC3E}">
        <p14:creationId xmlns:p14="http://schemas.microsoft.com/office/powerpoint/2010/main" val="59136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32</a:t>
            </a:fld>
            <a:endParaRPr lang="en-US" dirty="0"/>
          </a:p>
        </p:txBody>
      </p:sp>
    </p:spTree>
    <p:extLst>
      <p:ext uri="{BB962C8B-B14F-4D97-AF65-F5344CB8AC3E}">
        <p14:creationId xmlns:p14="http://schemas.microsoft.com/office/powerpoint/2010/main" val="2084053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33</a:t>
            </a:fld>
            <a:endParaRPr lang="en-US" dirty="0"/>
          </a:p>
        </p:txBody>
      </p:sp>
    </p:spTree>
    <p:extLst>
      <p:ext uri="{BB962C8B-B14F-4D97-AF65-F5344CB8AC3E}">
        <p14:creationId xmlns:p14="http://schemas.microsoft.com/office/powerpoint/2010/main" val="3157324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34</a:t>
            </a:fld>
            <a:endParaRPr lang="en-US" dirty="0"/>
          </a:p>
        </p:txBody>
      </p:sp>
    </p:spTree>
    <p:extLst>
      <p:ext uri="{BB962C8B-B14F-4D97-AF65-F5344CB8AC3E}">
        <p14:creationId xmlns:p14="http://schemas.microsoft.com/office/powerpoint/2010/main" val="3658345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35</a:t>
            </a:fld>
            <a:endParaRPr lang="en-US" dirty="0"/>
          </a:p>
        </p:txBody>
      </p:sp>
    </p:spTree>
    <p:extLst>
      <p:ext uri="{BB962C8B-B14F-4D97-AF65-F5344CB8AC3E}">
        <p14:creationId xmlns:p14="http://schemas.microsoft.com/office/powerpoint/2010/main" val="3747367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36</a:t>
            </a:fld>
            <a:endParaRPr lang="en-US" dirty="0"/>
          </a:p>
        </p:txBody>
      </p:sp>
    </p:spTree>
    <p:extLst>
      <p:ext uri="{BB962C8B-B14F-4D97-AF65-F5344CB8AC3E}">
        <p14:creationId xmlns:p14="http://schemas.microsoft.com/office/powerpoint/2010/main" val="266506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37</a:t>
            </a:fld>
            <a:endParaRPr lang="en-US" dirty="0"/>
          </a:p>
        </p:txBody>
      </p:sp>
    </p:spTree>
    <p:extLst>
      <p:ext uri="{BB962C8B-B14F-4D97-AF65-F5344CB8AC3E}">
        <p14:creationId xmlns:p14="http://schemas.microsoft.com/office/powerpoint/2010/main" val="2056361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38</a:t>
            </a:fld>
            <a:endParaRPr lang="en-US" dirty="0"/>
          </a:p>
        </p:txBody>
      </p:sp>
    </p:spTree>
    <p:extLst>
      <p:ext uri="{BB962C8B-B14F-4D97-AF65-F5344CB8AC3E}">
        <p14:creationId xmlns:p14="http://schemas.microsoft.com/office/powerpoint/2010/main" val="2948759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39</a:t>
            </a:fld>
            <a:endParaRPr lang="en-US" dirty="0"/>
          </a:p>
        </p:txBody>
      </p:sp>
    </p:spTree>
    <p:extLst>
      <p:ext uri="{BB962C8B-B14F-4D97-AF65-F5344CB8AC3E}">
        <p14:creationId xmlns:p14="http://schemas.microsoft.com/office/powerpoint/2010/main" val="216921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4</a:t>
            </a:fld>
            <a:endParaRPr lang="en-US" dirty="0"/>
          </a:p>
        </p:txBody>
      </p:sp>
    </p:spTree>
    <p:extLst>
      <p:ext uri="{BB962C8B-B14F-4D97-AF65-F5344CB8AC3E}">
        <p14:creationId xmlns:p14="http://schemas.microsoft.com/office/powerpoint/2010/main" val="2275564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pPr>
              <a:defRPr/>
            </a:pPr>
            <a:fld id="{615BF2D7-2B86-48CA-A6D2-4CFC6AB9F0FE}" type="slidenum">
              <a:rPr lang="en-US" smtClean="0"/>
              <a:pPr>
                <a:defRPr/>
              </a:pPr>
              <a:t>40</a:t>
            </a:fld>
            <a:endParaRPr lang="en-US" dirty="0"/>
          </a:p>
        </p:txBody>
      </p:sp>
    </p:spTree>
    <p:extLst>
      <p:ext uri="{BB962C8B-B14F-4D97-AF65-F5344CB8AC3E}">
        <p14:creationId xmlns:p14="http://schemas.microsoft.com/office/powerpoint/2010/main" val="1810539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41</a:t>
            </a:fld>
            <a:endParaRPr lang="en-US" dirty="0"/>
          </a:p>
        </p:txBody>
      </p:sp>
    </p:spTree>
    <p:extLst>
      <p:ext uri="{BB962C8B-B14F-4D97-AF65-F5344CB8AC3E}">
        <p14:creationId xmlns:p14="http://schemas.microsoft.com/office/powerpoint/2010/main" val="1748069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42</a:t>
            </a:fld>
            <a:endParaRPr lang="en-US" dirty="0"/>
          </a:p>
        </p:txBody>
      </p:sp>
    </p:spTree>
    <p:extLst>
      <p:ext uri="{BB962C8B-B14F-4D97-AF65-F5344CB8AC3E}">
        <p14:creationId xmlns:p14="http://schemas.microsoft.com/office/powerpoint/2010/main" val="3883947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43</a:t>
            </a:fld>
            <a:endParaRPr lang="en-US" dirty="0"/>
          </a:p>
        </p:txBody>
      </p:sp>
    </p:spTree>
    <p:extLst>
      <p:ext uri="{BB962C8B-B14F-4D97-AF65-F5344CB8AC3E}">
        <p14:creationId xmlns:p14="http://schemas.microsoft.com/office/powerpoint/2010/main" val="405507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5</a:t>
            </a:fld>
            <a:endParaRPr lang="en-US" dirty="0"/>
          </a:p>
        </p:txBody>
      </p:sp>
    </p:spTree>
    <p:extLst>
      <p:ext uri="{BB962C8B-B14F-4D97-AF65-F5344CB8AC3E}">
        <p14:creationId xmlns:p14="http://schemas.microsoft.com/office/powerpoint/2010/main" val="255857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6</a:t>
            </a:fld>
            <a:endParaRPr lang="en-US" dirty="0"/>
          </a:p>
        </p:txBody>
      </p:sp>
    </p:spTree>
    <p:extLst>
      <p:ext uri="{BB962C8B-B14F-4D97-AF65-F5344CB8AC3E}">
        <p14:creationId xmlns:p14="http://schemas.microsoft.com/office/powerpoint/2010/main" val="2581783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7</a:t>
            </a:fld>
            <a:endParaRPr lang="en-US" dirty="0"/>
          </a:p>
        </p:txBody>
      </p:sp>
    </p:spTree>
    <p:extLst>
      <p:ext uri="{BB962C8B-B14F-4D97-AF65-F5344CB8AC3E}">
        <p14:creationId xmlns:p14="http://schemas.microsoft.com/office/powerpoint/2010/main" val="65318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45937">
              <a:spcBef>
                <a:spcPct val="0"/>
              </a:spcBef>
              <a:defRPr/>
            </a:pPr>
            <a:r>
              <a:rPr lang="en-US" b="1" i="0" u="none" baseline="0" dirty="0" smtClean="0"/>
              <a:t>Melissa/Danielle</a:t>
            </a:r>
            <a:endParaRPr lang="en-US" b="1" i="0" u="none" baseline="0" dirty="0"/>
          </a:p>
          <a:p>
            <a:endParaRPr lang="en-US" b="1" dirty="0" smtClean="0"/>
          </a:p>
          <a:p>
            <a:r>
              <a:rPr lang="en-US" b="1" dirty="0" smtClean="0"/>
              <a:t>Step </a:t>
            </a:r>
            <a:r>
              <a:rPr lang="en-US" b="1" dirty="0"/>
              <a:t>1: Identify the contract</a:t>
            </a:r>
          </a:p>
          <a:p>
            <a:r>
              <a:rPr lang="en-US" b="0" dirty="0"/>
              <a:t>Existence: Must</a:t>
            </a:r>
            <a:r>
              <a:rPr lang="en-US" b="0" baseline="0" dirty="0"/>
              <a:t> meet specified criteria to apply the model, including a </a:t>
            </a:r>
            <a:r>
              <a:rPr lang="en-US" b="0" u="sng" baseline="0" dirty="0"/>
              <a:t>collectability threshold</a:t>
            </a:r>
            <a:r>
              <a:rPr lang="en-US" b="0" u="none" baseline="0" dirty="0"/>
              <a:t> (</a:t>
            </a:r>
            <a:r>
              <a:rPr lang="en-US" b="1" u="none" baseline="0" dirty="0"/>
              <a:t>probable</a:t>
            </a:r>
            <a:r>
              <a:rPr lang="en-US" b="0" u="none" baseline="0" dirty="0"/>
              <a:t> of collecting consideration in which it will be </a:t>
            </a:r>
            <a:r>
              <a:rPr lang="en-US" b="0" u="sng" baseline="0" dirty="0"/>
              <a:t>entitled</a:t>
            </a:r>
            <a:r>
              <a:rPr lang="en-US" b="0" u="none" baseline="0" dirty="0"/>
              <a:t> to)</a:t>
            </a:r>
          </a:p>
          <a:p>
            <a:r>
              <a:rPr lang="en-US" b="0" u="none" baseline="0" dirty="0"/>
              <a:t>Combining Contracts: Can use portfolio method if contracts (1) negotiated as a package (2) amount of consideration depends on price/performance of other contract (3) goods or services form a single performance obligation</a:t>
            </a:r>
            <a:endParaRPr lang="en-US" b="0" u="sng" dirty="0"/>
          </a:p>
          <a:p>
            <a:r>
              <a:rPr lang="en-US" b="1" dirty="0"/>
              <a:t>Step 2: Identify the performance</a:t>
            </a:r>
            <a:r>
              <a:rPr lang="en-US" b="1" baseline="0" dirty="0"/>
              <a:t> obligations (promise to transfer distinct good or service)</a:t>
            </a:r>
          </a:p>
          <a:p>
            <a:pPr marL="236056" indent="-236056">
              <a:buAutoNum type="arabicParenBoth"/>
            </a:pPr>
            <a:r>
              <a:rPr lang="en-US" b="0" baseline="0" dirty="0"/>
              <a:t>Capable of being distinct (customer can benefit from good service on its own or from readily available sources) AND </a:t>
            </a:r>
          </a:p>
          <a:p>
            <a:pPr marL="236056" indent="-236056">
              <a:buAutoNum type="arabicParenBoth"/>
            </a:pPr>
            <a:r>
              <a:rPr lang="en-US" b="0" baseline="0" dirty="0"/>
              <a:t>Distinct within the context of the contract (separately identifiable – 3 criteria)</a:t>
            </a:r>
          </a:p>
          <a:p>
            <a:r>
              <a:rPr lang="en-US" b="1" baseline="0" dirty="0"/>
              <a:t>Step 3: Determine the transaction price</a:t>
            </a:r>
          </a:p>
          <a:p>
            <a:r>
              <a:rPr lang="en-US" b="0" baseline="0" dirty="0"/>
              <a:t>Variable consideration constraint: Include in transaction price variable amounts only to an extent that it is </a:t>
            </a:r>
            <a:r>
              <a:rPr lang="en-US" b="1" baseline="0" dirty="0"/>
              <a:t>probable</a:t>
            </a:r>
            <a:r>
              <a:rPr lang="en-US" b="0" baseline="0" dirty="0"/>
              <a:t> that a significant reversal in the amount of cumulative revenue recognized will not occur when the uncertainty is resolved (for licenses of IP, include sales or usage-based royalties in transaction price when the sales or usage occurs)</a:t>
            </a:r>
          </a:p>
          <a:p>
            <a:r>
              <a:rPr lang="en-US" b="0" baseline="0" dirty="0"/>
              <a:t>Significant financing component: Adjust consideration if timing of payment provides customer or entity with significant benefit of financing</a:t>
            </a:r>
          </a:p>
          <a:p>
            <a:r>
              <a:rPr lang="en-US" b="1" baseline="0" dirty="0"/>
              <a:t>Step 4: Allocate the transaction price to the performance obligations</a:t>
            </a:r>
          </a:p>
          <a:p>
            <a:r>
              <a:rPr lang="en-US" b="0" baseline="0" dirty="0"/>
              <a:t>Allocate on relative standalone selling price basis (estimate if not observable)</a:t>
            </a:r>
          </a:p>
          <a:p>
            <a:r>
              <a:rPr lang="en-US" b="0" baseline="0" dirty="0"/>
              <a:t>Discounts and contingent amounts allocated entirely to specific POs if specified criteria are met</a:t>
            </a:r>
          </a:p>
          <a:p>
            <a:r>
              <a:rPr lang="en-US" b="1" baseline="0" dirty="0"/>
              <a:t>Step 5: Recognize revenue when or as the entity satisfies a performance obligation</a:t>
            </a:r>
          </a:p>
          <a:p>
            <a:r>
              <a:rPr lang="en-US" b="0" baseline="0" dirty="0"/>
              <a:t>Recognize revenue </a:t>
            </a:r>
            <a:r>
              <a:rPr lang="en-US" b="0" u="sng" baseline="0" dirty="0"/>
              <a:t>over time</a:t>
            </a:r>
            <a:r>
              <a:rPr lang="en-US" b="0" i="0" u="none" baseline="0" dirty="0"/>
              <a:t> if specified criteria met:</a:t>
            </a:r>
          </a:p>
          <a:p>
            <a:pPr marL="236056" indent="-236056">
              <a:buAutoNum type="arabicParenBoth"/>
            </a:pPr>
            <a:r>
              <a:rPr lang="en-US" b="0" i="0" u="none" baseline="0" dirty="0"/>
              <a:t>Customer receives and consumes benefits as entity performs (ex: cleaning service)</a:t>
            </a:r>
          </a:p>
          <a:p>
            <a:pPr marL="236056" indent="-236056">
              <a:buAutoNum type="arabicParenBoth"/>
            </a:pPr>
            <a:r>
              <a:rPr lang="en-US" b="0" i="0" u="none" baseline="0" dirty="0"/>
              <a:t>Entity’s performance creates or enhances asset that customer controls (ex: home addition)</a:t>
            </a:r>
          </a:p>
          <a:p>
            <a:pPr marL="236056" indent="-236056">
              <a:buAutoNum type="arabicParenBoth"/>
            </a:pPr>
            <a:r>
              <a:rPr lang="en-US" b="0" i="0" u="none" baseline="0" dirty="0"/>
              <a:t>Entity’s performance does not create an asset with an alternative use and entity has right to payment for performance completed to date</a:t>
            </a:r>
          </a:p>
          <a:p>
            <a:r>
              <a:rPr lang="en-US" b="0" i="0" u="none" baseline="0" dirty="0"/>
              <a:t>Recognize revenue at a </a:t>
            </a:r>
            <a:r>
              <a:rPr lang="en-US" b="0" i="0" u="sng" baseline="0" dirty="0"/>
              <a:t>point in time </a:t>
            </a:r>
            <a:r>
              <a:rPr lang="en-US" b="0" i="0" u="none" baseline="0" dirty="0"/>
              <a:t>if criteria not yet. (when customer obtains </a:t>
            </a:r>
            <a:r>
              <a:rPr lang="en-US" b="0" i="0" u="sng" baseline="0" dirty="0"/>
              <a:t>control</a:t>
            </a:r>
            <a:r>
              <a:rPr lang="en-US" b="0" i="0" u="none" baseline="0" dirty="0"/>
              <a:t> </a:t>
            </a:r>
            <a:r>
              <a:rPr lang="en-US" b="0" i="0" u="none" baseline="0" dirty="0">
                <a:sym typeface="Wingdings" panose="05000000000000000000" pitchFamily="2" charset="2"/>
              </a:rPr>
              <a:t> indicators: present right to payment, legal title, physical possession, risks and rewards of ownership, customer acceptance)</a:t>
            </a:r>
            <a:endParaRPr lang="en-US" b="0" i="0" u="none" baseline="0" dirty="0"/>
          </a:p>
          <a:p>
            <a:pPr defTabSz="945937">
              <a:spcBef>
                <a:spcPct val="0"/>
              </a:spcBef>
              <a:defRPr/>
            </a:pPr>
            <a:endParaRPr lang="en-US" b="0" i="0" u="none" baseline="0" dirty="0"/>
          </a:p>
        </p:txBody>
      </p:sp>
      <p:sp>
        <p:nvSpPr>
          <p:cNvPr id="5" name="Slide Number Placeholder 4"/>
          <p:cNvSpPr>
            <a:spLocks noGrp="1"/>
          </p:cNvSpPr>
          <p:nvPr>
            <p:ph type="sldNum" sz="quarter" idx="10"/>
          </p:nvPr>
        </p:nvSpPr>
        <p:spPr/>
        <p:txBody>
          <a:bodyPr/>
          <a:lstStyle/>
          <a:p>
            <a:fld id="{A3F9647A-3E31-3A41-A4E9-ABE8D6F99CD0}" type="slidenum">
              <a:rPr lang="en-US" smtClean="0"/>
              <a:t>8</a:t>
            </a:fld>
            <a:endParaRPr lang="en-US" dirty="0"/>
          </a:p>
        </p:txBody>
      </p:sp>
    </p:spTree>
    <p:extLst>
      <p:ext uri="{BB962C8B-B14F-4D97-AF65-F5344CB8AC3E}">
        <p14:creationId xmlns:p14="http://schemas.microsoft.com/office/powerpoint/2010/main" val="341665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9</a:t>
            </a:fld>
            <a:endParaRPr lang="en-US" dirty="0"/>
          </a:p>
        </p:txBody>
      </p:sp>
    </p:spTree>
    <p:extLst>
      <p:ext uri="{BB962C8B-B14F-4D97-AF65-F5344CB8AC3E}">
        <p14:creationId xmlns:p14="http://schemas.microsoft.com/office/powerpoint/2010/main" val="76316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47"/>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0" name="TextBox 29"/>
          <p:cNvSpPr txBox="1"/>
          <p:nvPr/>
        </p:nvSpPr>
        <p:spPr>
          <a:xfrm>
            <a:off x="497903" y="3532040"/>
            <a:ext cx="5029200" cy="253916"/>
          </a:xfrm>
          <a:prstGeom prst="rect">
            <a:avLst/>
          </a:prstGeom>
          <a:noFill/>
        </p:spPr>
        <p:txBody>
          <a:bodyPr wrap="square" rtlCol="0">
            <a:spAutoFit/>
          </a:bodyPr>
          <a:lstStyle/>
          <a:p>
            <a:r>
              <a:rPr lang="en-US" sz="1050" kern="2000" spc="20" baseline="0" dirty="0" smtClean="0">
                <a:solidFill>
                  <a:schemeClr val="bg1"/>
                </a:solidFill>
              </a:rPr>
              <a:t>WEALTH ADVISORY  |  OUTSOURCING  |  AUDIT, TAX, AND CONSULTING</a:t>
            </a:r>
            <a:endParaRPr lang="en-US" sz="1050" kern="2000" spc="20" baseline="0" dirty="0">
              <a:solidFill>
                <a:schemeClr val="bg1"/>
              </a:solidFill>
            </a:endParaRPr>
          </a:p>
        </p:txBody>
      </p:sp>
      <p:sp>
        <p:nvSpPr>
          <p:cNvPr id="6" name="Rectangle 5"/>
          <p:cNvSpPr/>
          <p:nvPr/>
        </p:nvSpPr>
        <p:spPr>
          <a:xfrm>
            <a:off x="505503" y="3761384"/>
            <a:ext cx="4572000" cy="192360"/>
          </a:xfrm>
          <a:prstGeom prst="rect">
            <a:avLst/>
          </a:prstGeom>
        </p:spPr>
        <p:txBody>
          <a:bodyPr>
            <a:spAutoFit/>
          </a:bodyPr>
          <a:lstStyle/>
          <a:p>
            <a:pPr>
              <a:buNone/>
            </a:pPr>
            <a:r>
              <a:rPr lang="en-US" sz="650" dirty="0" smtClean="0">
                <a:solidFill>
                  <a:schemeClr val="bg1"/>
                </a:solidFill>
              </a:rPr>
              <a:t>Investment advisory services are offered through CliftonLarsonAllen Wealth Advisors, LLC, an SEC-registered investment advisor</a:t>
            </a:r>
            <a:endParaRPr lang="en-US" sz="650" dirty="0">
              <a:solidFill>
                <a:schemeClr val="bg1"/>
              </a:solidFill>
            </a:endParaRPr>
          </a:p>
        </p:txBody>
      </p:sp>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2"/>
                </a:solidFill>
              </a:rPr>
              <a:t>©2019 CliftonLarsonAllen LLP</a:t>
            </a:r>
            <a:endParaRPr lang="en-US" dirty="0">
              <a:solidFill>
                <a:schemeClr val="bg2"/>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10" cy="595802"/>
          </a:xfrm>
          <a:prstGeom prst="rect">
            <a:avLst/>
          </a:prstGeom>
        </p:spPr>
      </p:pic>
      <p:sp>
        <p:nvSpPr>
          <p:cNvPr id="15" name="Rectangle 14"/>
          <p:cNvSpPr/>
          <p:nvPr/>
        </p:nvSpPr>
        <p:spPr bwMode="auto">
          <a:xfrm>
            <a:off x="9691577"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smtClean="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smtClean="0"/>
              <a:t>Go to </a:t>
            </a:r>
            <a:r>
              <a:rPr lang="en-US" sz="1600" b="1" baseline="0" dirty="0" smtClean="0"/>
              <a:t>View</a:t>
            </a:r>
            <a:r>
              <a:rPr lang="en-US" sz="1600" baseline="0" dirty="0" smtClean="0"/>
              <a:t> / </a:t>
            </a:r>
            <a:r>
              <a:rPr lang="en-US" sz="1600" b="1" baseline="0" dirty="0" smtClean="0"/>
              <a:t>Slide Master </a:t>
            </a:r>
            <a:endParaRPr lang="en-US" sz="1600" kern="1200" dirty="0" smtClean="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smtClean="0">
                <a:solidFill>
                  <a:schemeClr val="tx1"/>
                </a:solidFill>
                <a:latin typeface="+mn-lt"/>
                <a:ea typeface="ヒラギノ角ゴ Pro W3" pitchFamily="1" charset="-128"/>
                <a:cs typeface="+mn-cs"/>
              </a:rPr>
              <a:t>Right click on current image and select </a:t>
            </a:r>
            <a:r>
              <a:rPr lang="en-US" sz="1600" b="1" kern="1200" dirty="0" smtClean="0">
                <a:solidFill>
                  <a:schemeClr val="tx1"/>
                </a:solidFill>
                <a:latin typeface="+mn-lt"/>
                <a:ea typeface="ヒラギノ角ゴ Pro W3" pitchFamily="1" charset="-128"/>
                <a:cs typeface="+mn-cs"/>
              </a:rPr>
              <a:t>Change</a:t>
            </a:r>
            <a:r>
              <a:rPr lang="en-US" sz="1600" kern="1200" dirty="0" smtClean="0">
                <a:solidFill>
                  <a:schemeClr val="tx1"/>
                </a:solidFill>
                <a:latin typeface="+mn-lt"/>
                <a:ea typeface="ヒラギノ角ゴ Pro W3" pitchFamily="1" charset="-128"/>
                <a:cs typeface="+mn-cs"/>
              </a:rPr>
              <a:t> </a:t>
            </a:r>
            <a:r>
              <a:rPr lang="en-US" sz="1600" b="1" kern="1200" dirty="0" smtClean="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smtClean="0">
                <a:solidFill>
                  <a:schemeClr val="tx1"/>
                </a:solidFill>
                <a:latin typeface="+mn-lt"/>
                <a:ea typeface="ヒラギノ角ゴ Pro W3" pitchFamily="1" charset="-128"/>
                <a:cs typeface="+mn-cs"/>
              </a:rPr>
              <a:t>Browse to </a:t>
            </a:r>
            <a:r>
              <a:rPr lang="en-US" sz="1600" b="1" dirty="0" smtClean="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smtClean="0">
                <a:solidFill>
                  <a:schemeClr val="tx1"/>
                </a:solidFill>
                <a:latin typeface="Arial" charset="0"/>
                <a:ea typeface="ヒラギノ角ゴ Pro W3" pitchFamily="1" charset="-128"/>
              </a:rPr>
              <a:t>Select an image</a:t>
            </a:r>
            <a:endParaRPr kumimoji="0" lang="en-US" sz="1600" b="0" i="0" u="none" strike="noStrike" cap="none" normalizeH="0" baseline="0" dirty="0" smtClean="0">
              <a:ln>
                <a:noFill/>
              </a:ln>
              <a:solidFill>
                <a:schemeClr val="tx1"/>
              </a:solidFill>
              <a:effectLst/>
              <a:latin typeface="Arial" charset="0"/>
              <a:ea typeface="ヒラギノ角ゴ Pro W3" pitchFamily="1" charset="-128"/>
            </a:endParaRPr>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4" y="4483652"/>
            <a:ext cx="3539189" cy="390963"/>
          </a:xfrm>
          <a:prstGeom prst="rect">
            <a:avLst/>
          </a:prstGeom>
        </p:spPr>
      </p:pic>
      <p:sp>
        <p:nvSpPr>
          <p:cNvPr id="16" name="Rectangle 4"/>
          <p:cNvSpPr>
            <a:spLocks noGrp="1" noChangeArrowheads="1"/>
          </p:cNvSpPr>
          <p:nvPr>
            <p:ph type="subTitle" idx="1" hasCustomPrompt="1"/>
          </p:nvPr>
        </p:nvSpPr>
        <p:spPr>
          <a:xfrm>
            <a:off x="391960" y="1696116"/>
            <a:ext cx="5322835" cy="367202"/>
          </a:xfrm>
          <a:noFill/>
        </p:spPr>
        <p:txBody>
          <a:bodyPr/>
          <a:lstStyle>
            <a:lvl1pPr marL="0" indent="0" algn="l">
              <a:buFontTx/>
              <a:buNone/>
              <a:defRPr sz="1600" b="0">
                <a:solidFill>
                  <a:schemeClr val="bg1"/>
                </a:solidFill>
              </a:defRPr>
            </a:lvl1pPr>
          </a:lstStyle>
          <a:p>
            <a:r>
              <a:rPr lang="en-US" dirty="0" smtClean="0"/>
              <a:t>Click To Edit Master Subtitle Style</a:t>
            </a:r>
            <a:endParaRPr lang="en-US" dirty="0"/>
          </a:p>
        </p:txBody>
      </p:sp>
      <p:sp>
        <p:nvSpPr>
          <p:cNvPr id="17" name="Title 1"/>
          <p:cNvSpPr>
            <a:spLocks noGrp="1"/>
          </p:cNvSpPr>
          <p:nvPr>
            <p:ph type="title" hasCustomPrompt="1"/>
          </p:nvPr>
        </p:nvSpPr>
        <p:spPr>
          <a:xfrm>
            <a:off x="391960" y="190250"/>
            <a:ext cx="5322835" cy="1394460"/>
          </a:xfrm>
          <a:noFill/>
        </p:spPr>
        <p:txBody>
          <a:bodyPr anchor="b"/>
          <a:lstStyle>
            <a:lvl1pPr>
              <a:defRPr sz="280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42900"/>
            <a:ext cx="3200399" cy="733425"/>
          </a:xfrm>
        </p:spPr>
        <p:txBody>
          <a:bodyPr anchor="b"/>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114801" y="514350"/>
            <a:ext cx="4572001" cy="40802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326"/>
            <a:ext cx="3200399" cy="351829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1">
                <a:solidFill>
                  <a:srgbClr val="C8712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2"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54556"/>
          </a:xfrm>
          <a:prstGeom prst="rect">
            <a:avLst/>
          </a:prstGeom>
        </p:spPr>
      </p:pic>
      <p:sp>
        <p:nvSpPr>
          <p:cNvPr id="28"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tx1">
                    <a:lumMod val="20000"/>
                    <a:lumOff val="80000"/>
                  </a:schemeClr>
                </a:solidFill>
              </a:rPr>
              <a:t>©2019 CliftonLarsonAllen LLP</a:t>
            </a:r>
            <a:endParaRPr lang="en-US" dirty="0">
              <a:solidFill>
                <a:schemeClr val="tx1">
                  <a:lumMod val="20000"/>
                  <a:lumOff val="80000"/>
                </a:schemeClr>
              </a:solidFill>
            </a:endParaRPr>
          </a:p>
        </p:txBody>
      </p:sp>
      <p:cxnSp>
        <p:nvCxnSpPr>
          <p:cNvPr id="9" name="Straight Connector 8"/>
          <p:cNvCxnSpPr/>
          <p:nvPr/>
        </p:nvCxnSpPr>
        <p:spPr bwMode="auto">
          <a:xfrm>
            <a:off x="533400" y="3867150"/>
            <a:ext cx="0" cy="99060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solidFill>
              </a:defRPr>
            </a:lvl1pPr>
          </a:lstStyle>
          <a:p>
            <a:fld id="{F8E24598-D429-A34B-B4A6-5808099B37D3}"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19257"/>
            <a:ext cx="698839" cy="704864"/>
          </a:xfrm>
          <a:prstGeom prst="rect">
            <a:avLst/>
          </a:prstGeom>
        </p:spPr>
      </p:pic>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20683"/>
          <a:stretch/>
        </p:blipFill>
        <p:spPr>
          <a:xfrm>
            <a:off x="457200" y="1573329"/>
            <a:ext cx="4432176" cy="89941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156" y="3925322"/>
            <a:ext cx="2131517" cy="874255"/>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14"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smtClean="0">
                <a:solidFill>
                  <a:schemeClr val="tx2"/>
                </a:solidFill>
              </a:rPr>
              <a:t>©2019 CliftonLarsonAllen</a:t>
            </a:r>
            <a:r>
              <a:rPr lang="en-US" sz="800" baseline="0" dirty="0" smtClean="0">
                <a:solidFill>
                  <a:schemeClr val="tx2"/>
                </a:solidFill>
              </a:rPr>
              <a:t> LLP</a:t>
            </a:r>
            <a:endParaRPr lang="en-US" sz="800" dirty="0">
              <a:solidFill>
                <a:schemeClr val="tx2"/>
              </a:solidFill>
            </a:endParaRPr>
          </a:p>
        </p:txBody>
      </p:sp>
      <p:sp>
        <p:nvSpPr>
          <p:cNvPr id="3" name="TextBox 2"/>
          <p:cNvSpPr txBox="1"/>
          <p:nvPr/>
        </p:nvSpPr>
        <p:spPr>
          <a:xfrm>
            <a:off x="7287825" y="209550"/>
            <a:ext cx="1464450" cy="307777"/>
          </a:xfrm>
          <a:prstGeom prst="rect">
            <a:avLst/>
          </a:prstGeom>
          <a:noFill/>
        </p:spPr>
        <p:txBody>
          <a:bodyPr wrap="square" rtlCol="0">
            <a:spAutoFit/>
          </a:bodyPr>
          <a:lstStyle/>
          <a:p>
            <a:pPr algn="r"/>
            <a:r>
              <a:rPr lang="en-US" sz="1400" b="1" dirty="0" smtClean="0">
                <a:solidFill>
                  <a:schemeClr val="accent1"/>
                </a:solidFill>
              </a:rPr>
              <a:t>CLAconnect.com</a:t>
            </a:r>
            <a:endParaRPr lang="en-US" sz="1400" b="1" dirty="0">
              <a:solidFill>
                <a:schemeClr val="accent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1152"/>
            <a:ext cx="533400" cy="53799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020" y="4607399"/>
            <a:ext cx="250050" cy="2500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456" y="4622711"/>
            <a:ext cx="249087" cy="24908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615296"/>
            <a:ext cx="242153" cy="24215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7638" y="4629150"/>
            <a:ext cx="280419" cy="197898"/>
          </a:xfrm>
          <a:prstGeom prst="rect">
            <a:avLst/>
          </a:prstGeom>
        </p:spPr>
      </p:pic>
      <p:sp>
        <p:nvSpPr>
          <p:cNvPr id="18" name="Content Placeholder 3"/>
          <p:cNvSpPr>
            <a:spLocks noGrp="1"/>
          </p:cNvSpPr>
          <p:nvPr>
            <p:ph sz="half" idx="2" hasCustomPrompt="1"/>
          </p:nvPr>
        </p:nvSpPr>
        <p:spPr>
          <a:xfrm>
            <a:off x="457201" y="1504950"/>
            <a:ext cx="3276600" cy="2590800"/>
          </a:xfrm>
          <a:noFill/>
        </p:spPr>
        <p:txBody>
          <a:bodyPr anchor="ctr" anchorCtr="0"/>
          <a:lstStyle>
            <a:lvl1pPr marL="0" indent="3175">
              <a:spcBef>
                <a:spcPts val="0"/>
              </a:spcBef>
              <a:buNone/>
              <a:defRPr sz="1800" b="0">
                <a:solidFill>
                  <a:schemeClr val="bg1"/>
                </a:solidFill>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73" y="0"/>
            <a:ext cx="9166757" cy="4485600"/>
          </a:xfrm>
          <a:prstGeom prst="rect">
            <a:avLst/>
          </a:prstGeom>
        </p:spPr>
      </p:pic>
      <p:sp>
        <p:nvSpPr>
          <p:cNvPr id="12"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©2019 CliftonLarsonAllen LLP</a:t>
            </a:r>
            <a:endParaRPr lang="en-US" dirty="0"/>
          </a:p>
        </p:txBody>
      </p:sp>
      <p:sp>
        <p:nvSpPr>
          <p:cNvPr id="13" name="Rectangle 12"/>
          <p:cNvSpPr/>
          <p:nvPr/>
        </p:nvSpPr>
        <p:spPr bwMode="auto">
          <a:xfrm>
            <a:off x="-12572" y="4248149"/>
            <a:ext cx="9156571" cy="920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TextBox 19"/>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38" y="4419600"/>
            <a:ext cx="590550" cy="590550"/>
          </a:xfrm>
          <a:prstGeom prst="rect">
            <a:avLst/>
          </a:prstGeom>
        </p:spPr>
      </p:pic>
      <p:sp>
        <p:nvSpPr>
          <p:cNvPr id="10" name="Rectangle 4"/>
          <p:cNvSpPr>
            <a:spLocks noGrp="1" noChangeArrowheads="1"/>
          </p:cNvSpPr>
          <p:nvPr>
            <p:ph type="subTitle" idx="1" hasCustomPrompt="1"/>
          </p:nvPr>
        </p:nvSpPr>
        <p:spPr>
          <a:xfrm>
            <a:off x="381000" y="1628398"/>
            <a:ext cx="5105400" cy="367202"/>
          </a:xfrm>
          <a:noFill/>
        </p:spPr>
        <p:txBody>
          <a:bodyPr/>
          <a:lstStyle>
            <a:lvl1pPr marL="0" indent="0" algn="l">
              <a:buFontTx/>
              <a:buNone/>
              <a:defRPr sz="2100" b="0">
                <a:solidFill>
                  <a:schemeClr val="bg1"/>
                </a:solidFill>
              </a:defRPr>
            </a:lvl1pPr>
          </a:lstStyle>
          <a:p>
            <a:r>
              <a:rPr lang="en-US" dirty="0" smtClean="0"/>
              <a:t>Click To Edit Master Subtitle Style</a:t>
            </a:r>
            <a:endParaRPr lang="en-US" dirty="0"/>
          </a:p>
        </p:txBody>
      </p:sp>
      <p:sp>
        <p:nvSpPr>
          <p:cNvPr id="11" name="Title 1"/>
          <p:cNvSpPr>
            <a:spLocks noGrp="1"/>
          </p:cNvSpPr>
          <p:nvPr>
            <p:ph type="title" hasCustomPrompt="1"/>
          </p:nvPr>
        </p:nvSpPr>
        <p:spPr>
          <a:xfrm>
            <a:off x="381000" y="395401"/>
            <a:ext cx="5105400" cy="1210318"/>
          </a:xfrm>
          <a:noFill/>
        </p:spPr>
        <p:txBody>
          <a:bodyPr anchor="b" anchorCtr="0"/>
          <a:lstStyle>
            <a:lvl1pPr>
              <a:defRPr>
                <a:solidFill>
                  <a:schemeClr val="bg1"/>
                </a:solidFill>
              </a:defRPr>
            </a:lvl1pPr>
          </a:lstStyle>
          <a:p>
            <a:r>
              <a:rPr lang="en-US" dirty="0" smtClean="0"/>
              <a:t>Click To Edit Master Title Style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818" y="4508105"/>
            <a:ext cx="1828800" cy="457200"/>
          </a:xfrm>
          <a:prstGeom prst="rect">
            <a:avLst/>
          </a:prstGeom>
        </p:spPr>
      </p:pic>
    </p:spTree>
    <p:extLst>
      <p:ext uri="{BB962C8B-B14F-4D97-AF65-F5344CB8AC3E}">
        <p14:creationId xmlns:p14="http://schemas.microsoft.com/office/powerpoint/2010/main" val="3025740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12911" r="125"/>
          <a:stretch/>
        </p:blipFill>
        <p:spPr>
          <a:xfrm>
            <a:off x="13157" y="0"/>
            <a:ext cx="9141027" cy="5143500"/>
          </a:xfrm>
          <a:prstGeom prst="rect">
            <a:avLst/>
          </a:prstGeom>
        </p:spPr>
      </p:pic>
      <p:sp>
        <p:nvSpPr>
          <p:cNvPr id="2" name="Rectangle 1"/>
          <p:cNvSpPr/>
          <p:nvPr userDrawn="1"/>
        </p:nvSpPr>
        <p:spPr bwMode="auto">
          <a:xfrm>
            <a:off x="1" y="0"/>
            <a:ext cx="3855720" cy="5143500"/>
          </a:xfrm>
          <a:prstGeom prst="rect">
            <a:avLst/>
          </a:prstGeom>
          <a:solidFill>
            <a:srgbClr val="FFFFFF">
              <a:alpha val="8705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tx1"/>
                </a:solidFill>
              </a:rPr>
              <a:t>©2019 CliftonLarsonAllen LLP</a:t>
            </a:r>
            <a:endParaRPr lang="en-US" dirty="0">
              <a:solidFill>
                <a:schemeClr val="tx1"/>
              </a:solidFill>
            </a:endParaRP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304800" y="4274441"/>
            <a:ext cx="3284221" cy="718139"/>
          </a:xfrm>
          <a:noFill/>
        </p:spPr>
        <p:txBody>
          <a:bodyPr/>
          <a:lstStyle>
            <a:lvl1pPr marL="0" indent="0" algn="l">
              <a:buFontTx/>
              <a:buNone/>
              <a:defRPr sz="1400" b="0">
                <a:solidFill>
                  <a:srgbClr val="819F3D"/>
                </a:solidFill>
              </a:defRPr>
            </a:lvl1pPr>
          </a:lstStyle>
          <a:p>
            <a:r>
              <a:rPr lang="en-US" dirty="0" smtClean="0"/>
              <a:t>Click To Edit Master Subtitle Style</a:t>
            </a:r>
            <a:endParaRPr lang="en-US" dirty="0"/>
          </a:p>
        </p:txBody>
      </p:sp>
      <p:sp>
        <p:nvSpPr>
          <p:cNvPr id="15" name="Rectangle 3"/>
          <p:cNvSpPr>
            <a:spLocks noGrp="1" noChangeArrowheads="1"/>
          </p:cNvSpPr>
          <p:nvPr>
            <p:ph type="ctrTitle" hasCustomPrompt="1"/>
          </p:nvPr>
        </p:nvSpPr>
        <p:spPr>
          <a:xfrm>
            <a:off x="304801" y="3050501"/>
            <a:ext cx="3284220" cy="1167503"/>
          </a:xfrm>
          <a:noFill/>
        </p:spPr>
        <p:txBody>
          <a:bodyPr anchor="b" anchorCtr="0"/>
          <a:lstStyle>
            <a:lvl1pPr algn="l">
              <a:defRPr sz="1800">
                <a:solidFill>
                  <a:srgbClr val="819F3D"/>
                </a:solidFill>
              </a:defRPr>
            </a:lvl1pPr>
          </a:lstStyle>
          <a:p>
            <a:r>
              <a:rPr lang="en-US" dirty="0" smtClean="0"/>
              <a:t>Section Header Layout for </a:t>
            </a:r>
            <a:br>
              <a:rPr lang="en-US" dirty="0" smtClean="0"/>
            </a:br>
            <a:r>
              <a:rPr lang="en-US" dirty="0" smtClean="0"/>
              <a:t>Co-Sponsored Events </a:t>
            </a:r>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24" y="912871"/>
            <a:ext cx="590550" cy="59055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276" y="1001376"/>
            <a:ext cx="1828800" cy="457200"/>
          </a:xfrm>
          <a:prstGeom prst="rect">
            <a:avLst/>
          </a:prstGeom>
        </p:spPr>
      </p:pic>
      <p:sp>
        <p:nvSpPr>
          <p:cNvPr id="24" name="TextBox 23"/>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spTree>
    <p:extLst>
      <p:ext uri="{BB962C8B-B14F-4D97-AF65-F5344CB8AC3E}">
        <p14:creationId xmlns:p14="http://schemas.microsoft.com/office/powerpoint/2010/main" val="2754114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EF4142"/>
              </a:buClr>
              <a:buFont typeface="Wingdings" charset="2"/>
              <a:buChar char="§"/>
              <a:defRPr>
                <a:solidFill>
                  <a:schemeClr val="tx1"/>
                </a:solidFill>
                <a:latin typeface="Arial" pitchFamily="34" charset="0"/>
                <a:cs typeface="Arial" pitchFamily="34" charset="0"/>
              </a:defRPr>
            </a:lvl1pPr>
            <a:lvl2pPr>
              <a:buClr>
                <a:srgbClr val="EF4142"/>
              </a:buClr>
              <a:defRPr>
                <a:solidFill>
                  <a:srgbClr val="595959"/>
                </a:solidFill>
                <a:latin typeface="Arial" pitchFamily="34" charset="0"/>
                <a:cs typeface="Arial" pitchFamily="34" charset="0"/>
              </a:defRPr>
            </a:lvl2pPr>
            <a:lvl3pPr marL="645293" indent="-214304">
              <a:buClr>
                <a:srgbClr val="EF4142"/>
              </a:buClr>
              <a:buFont typeface="Arial" pitchFamily="34" charset="0"/>
              <a:buChar char="•"/>
              <a:defRPr sz="1500">
                <a:solidFill>
                  <a:srgbClr val="595959"/>
                </a:solidFill>
                <a:latin typeface="Arial" pitchFamily="34" charset="0"/>
                <a:cs typeface="Arial" pitchFamily="34" charset="0"/>
              </a:defRPr>
            </a:lvl3pPr>
            <a:lvl4pPr marL="900077" indent="-215495">
              <a:buClr>
                <a:srgbClr val="EF4142"/>
              </a:buClr>
              <a:buSzPct val="93000"/>
              <a:buFont typeface="Courier New" pitchFamily="49" charset="0"/>
              <a:buChar char="o"/>
              <a:defRPr sz="1350">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bwMode="auto">
          <a:xfrm>
            <a:off x="236078" y="402993"/>
            <a:ext cx="8907921" cy="672939"/>
          </a:xfrm>
          <a:prstGeom prst="rect">
            <a:avLst/>
          </a:prstGeom>
          <a:noFill/>
          <a:ln w="9525">
            <a:noFill/>
            <a:miter lim="800000"/>
            <a:headEnd/>
            <a:tailEnd/>
          </a:ln>
        </p:spPr>
        <p:txBody>
          <a:body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E62A3572-4079-43A9-BCE0-477ECCB5662A}" type="slidenum">
              <a:rPr lang="en-US"/>
              <a:pPr>
                <a:defRPr/>
              </a:pPr>
              <a:t>‹#›</a:t>
            </a:fld>
            <a:endParaRPr lang="en-US" dirty="0"/>
          </a:p>
        </p:txBody>
      </p:sp>
    </p:spTree>
    <p:extLst>
      <p:ext uri="{BB962C8B-B14F-4D97-AF65-F5344CB8AC3E}">
        <p14:creationId xmlns:p14="http://schemas.microsoft.com/office/powerpoint/2010/main" val="41464658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8" y="145830"/>
            <a:ext cx="8228271" cy="589837"/>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458528" y="832702"/>
            <a:ext cx="8228271" cy="3349625"/>
          </a:xfrm>
        </p:spPr>
        <p:txBody>
          <a:bodyPr lIns="0" tIns="0" rIns="0" bIns="0" numCol="2" spcCol="374904">
            <a:noAutofit/>
          </a:bodyPr>
          <a:lstStyle>
            <a:lvl1pPr marL="192020" indent="-192020">
              <a:lnSpc>
                <a:spcPts val="2000"/>
              </a:lnSpc>
              <a:spcBef>
                <a:spcPts val="0"/>
              </a:spcBef>
              <a:spcAft>
                <a:spcPts val="900"/>
              </a:spcAft>
              <a:buClrTx/>
              <a:defRPr sz="1400">
                <a:solidFill>
                  <a:schemeClr val="bg2"/>
                </a:solidFill>
              </a:defRPr>
            </a:lvl1pPr>
            <a:lvl2pPr marL="411470" indent="-192020">
              <a:lnSpc>
                <a:spcPts val="2000"/>
              </a:lnSpc>
              <a:spcBef>
                <a:spcPts val="0"/>
              </a:spcBef>
              <a:spcAft>
                <a:spcPts val="900"/>
              </a:spcAft>
              <a:buFont typeface="Lucida Grande"/>
              <a:buChar char="–"/>
              <a:defRPr sz="1400">
                <a:solidFill>
                  <a:schemeClr val="bg2"/>
                </a:solidFill>
              </a:defRPr>
            </a:lvl2pPr>
            <a:lvl3pPr marL="640064" indent="-192020">
              <a:lnSpc>
                <a:spcPts val="2000"/>
              </a:lnSpc>
              <a:spcBef>
                <a:spcPts val="0"/>
              </a:spcBef>
              <a:spcAft>
                <a:spcPts val="900"/>
              </a:spcAft>
              <a:buFont typeface="Lucida Grande"/>
              <a:buChar char="–"/>
              <a:defRPr sz="1400">
                <a:solidFill>
                  <a:schemeClr val="bg2"/>
                </a:solidFill>
              </a:defRPr>
            </a:lvl3pPr>
            <a:lvl4pPr marL="868658" indent="-192020">
              <a:lnSpc>
                <a:spcPts val="2000"/>
              </a:lnSpc>
              <a:spcBef>
                <a:spcPts val="0"/>
              </a:spcBef>
              <a:spcAft>
                <a:spcPts val="900"/>
              </a:spcAft>
              <a:buFont typeface="Lucida Grande"/>
              <a:buChar char="–"/>
              <a:defRPr sz="1400">
                <a:solidFill>
                  <a:schemeClr val="bg2"/>
                </a:solidFill>
              </a:defRPr>
            </a:lvl4pPr>
            <a:lvl5pPr marL="1097252" indent="-192020">
              <a:lnSpc>
                <a:spcPts val="2000"/>
              </a:lnSpc>
              <a:spcBef>
                <a:spcPts val="0"/>
              </a:spcBef>
              <a:spcAft>
                <a:spcPts val="9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43161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5"/>
            <a:ext cx="9144000" cy="5157117"/>
          </a:xfrm>
          <a:prstGeom prst="rect">
            <a:avLst/>
          </a:prstGeom>
        </p:spPr>
      </p:pic>
      <p:sp>
        <p:nvSpPr>
          <p:cNvPr id="14" name="Freeform 13"/>
          <p:cNvSpPr/>
          <p:nvPr userDrawn="1"/>
        </p:nvSpPr>
        <p:spPr bwMode="auto">
          <a:xfrm>
            <a:off x="1" y="1"/>
            <a:ext cx="5442155" cy="5148211"/>
          </a:xfrm>
          <a:custGeom>
            <a:avLst/>
            <a:gdLst>
              <a:gd name="connsiteX0" fmla="*/ 7374 w 5442155"/>
              <a:gd name="connsiteY0" fmla="*/ 0 h 5154561"/>
              <a:gd name="connsiteX1" fmla="*/ 3340510 w 5442155"/>
              <a:gd name="connsiteY1" fmla="*/ 0 h 5154561"/>
              <a:gd name="connsiteX2" fmla="*/ 5442155 w 5442155"/>
              <a:gd name="connsiteY2" fmla="*/ 3834580 h 5154561"/>
              <a:gd name="connsiteX3" fmla="*/ 4815348 w 5442155"/>
              <a:gd name="connsiteY3" fmla="*/ 5154561 h 5154561"/>
              <a:gd name="connsiteX4" fmla="*/ 0 w 5442155"/>
              <a:gd name="connsiteY4" fmla="*/ 5154561 h 5154561"/>
              <a:gd name="connsiteX5" fmla="*/ 7374 w 5442155"/>
              <a:gd name="connsiteY5" fmla="*/ 0 h 515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155" h="5154561">
                <a:moveTo>
                  <a:pt x="7374" y="0"/>
                </a:moveTo>
                <a:lnTo>
                  <a:pt x="3340510" y="0"/>
                </a:lnTo>
                <a:lnTo>
                  <a:pt x="5442155" y="3834580"/>
                </a:lnTo>
                <a:lnTo>
                  <a:pt x="4815348" y="5154561"/>
                </a:lnTo>
                <a:lnTo>
                  <a:pt x="0" y="5154561"/>
                </a:lnTo>
                <a:lnTo>
                  <a:pt x="7374" y="0"/>
                </a:lnTo>
                <a:close/>
              </a:path>
            </a:pathLst>
          </a:custGeom>
          <a:solidFill>
            <a:schemeClr val="accent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1"/>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smtClean="0">
                <a:solidFill>
                  <a:schemeClr val="bg1"/>
                </a:solidFill>
              </a:rPr>
              <a:t>©2018 CliftonLarsonAllen LLP</a:t>
            </a:r>
            <a:endParaRPr lang="en-US" sz="800" dirty="0">
              <a:solidFill>
                <a:schemeClr val="bg1"/>
              </a:solidFill>
            </a:endParaRP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5" name="Rectangle 14"/>
          <p:cNvSpPr/>
          <p:nvPr userDrawn="1"/>
        </p:nvSpPr>
        <p:spPr bwMode="auto">
          <a:xfrm>
            <a:off x="9691577" y="952487"/>
            <a:ext cx="2590800" cy="419101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r>
              <a:rPr lang="en-US" sz="1600" kern="1200" dirty="0" smtClean="0">
                <a:solidFill>
                  <a:schemeClr val="tx1"/>
                </a:solidFill>
                <a:latin typeface="+mn-lt"/>
                <a:ea typeface="ヒラギノ角ゴ Pro W3" pitchFamily="1" charset="-128"/>
                <a:cs typeface="+mn-cs"/>
              </a:rPr>
              <a:t>To change the picture:</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smtClean="0"/>
              <a:t>Go to </a:t>
            </a:r>
            <a:r>
              <a:rPr lang="en-US" sz="1600" b="1" baseline="0" dirty="0" smtClean="0"/>
              <a:t>View</a:t>
            </a:r>
            <a:r>
              <a:rPr lang="en-US" sz="1600" baseline="0" dirty="0" smtClean="0"/>
              <a:t> / </a:t>
            </a:r>
            <a:r>
              <a:rPr lang="en-US" sz="1600" b="1" baseline="0" dirty="0" smtClean="0"/>
              <a:t>Slide Master </a:t>
            </a:r>
            <a:endParaRPr lang="en-US" sz="1600" kern="1200" dirty="0" smtClean="0">
              <a:solidFill>
                <a:schemeClr val="tx1"/>
              </a:solidFill>
              <a:latin typeface="+mn-lt"/>
              <a:ea typeface="ヒラギノ角ゴ Pro W3" pitchFamily="1" charset="-128"/>
              <a:cs typeface="+mn-cs"/>
            </a:endParaRPr>
          </a:p>
          <a:p>
            <a:pPr marL="285743" marR="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smtClean="0">
                <a:solidFill>
                  <a:schemeClr val="tx1"/>
                </a:solidFill>
                <a:latin typeface="+mn-lt"/>
                <a:ea typeface="ヒラギノ角ゴ Pro W3" pitchFamily="1" charset="-128"/>
                <a:cs typeface="+mn-cs"/>
              </a:rPr>
              <a:t>Right click on current image and select </a:t>
            </a:r>
            <a:r>
              <a:rPr lang="en-US" sz="1600" b="1" kern="1200" dirty="0" smtClean="0">
                <a:solidFill>
                  <a:schemeClr val="tx1"/>
                </a:solidFill>
                <a:latin typeface="+mn-lt"/>
                <a:ea typeface="ヒラギノ角ゴ Pro W3" pitchFamily="1" charset="-128"/>
                <a:cs typeface="+mn-cs"/>
              </a:rPr>
              <a:t>Change</a:t>
            </a:r>
            <a:r>
              <a:rPr lang="en-US" sz="1600" kern="1200" dirty="0" smtClean="0">
                <a:solidFill>
                  <a:schemeClr val="tx1"/>
                </a:solidFill>
                <a:latin typeface="+mn-lt"/>
                <a:ea typeface="ヒラギノ角ゴ Pro W3" pitchFamily="1" charset="-128"/>
                <a:cs typeface="+mn-cs"/>
              </a:rPr>
              <a:t> </a:t>
            </a:r>
            <a:r>
              <a:rPr lang="en-US" sz="1600" b="1" kern="1200" dirty="0" smtClean="0">
                <a:solidFill>
                  <a:schemeClr val="tx1"/>
                </a:solidFill>
                <a:latin typeface="+mn-lt"/>
                <a:ea typeface="ヒラギノ角ゴ Pro W3" pitchFamily="1" charset="-128"/>
                <a:cs typeface="+mn-cs"/>
              </a:rPr>
              <a:t>Picture…</a:t>
            </a:r>
          </a:p>
          <a:p>
            <a:pPr marL="285743" indent="-285743" eaLnBrk="0" fontAlgn="base" hangingPunct="0">
              <a:spcBef>
                <a:spcPct val="0"/>
              </a:spcBef>
              <a:spcAft>
                <a:spcPct val="0"/>
              </a:spcAft>
              <a:buFont typeface="Arial" panose="020B0604020202020204" pitchFamily="34" charset="0"/>
              <a:buChar char="•"/>
            </a:pPr>
            <a:r>
              <a:rPr lang="en-US" sz="1600" kern="1200" dirty="0" smtClean="0">
                <a:solidFill>
                  <a:schemeClr val="tx1"/>
                </a:solidFill>
                <a:latin typeface="+mn-lt"/>
                <a:ea typeface="ヒラギノ角ゴ Pro W3" pitchFamily="1" charset="-128"/>
                <a:cs typeface="+mn-cs"/>
              </a:rPr>
              <a:t>Browse to </a:t>
            </a:r>
            <a:r>
              <a:rPr lang="en-US" sz="1600" b="1" dirty="0" smtClean="0"/>
              <a:t>Y:\CLA Common\Administrative\Market Solutions\Share\~Image Library\_PowerPoint title slides\CLA Promise PPT\HD Version Images\Section Header Slide</a:t>
            </a:r>
          </a:p>
          <a:p>
            <a:pPr marL="285743" indent="-285743" eaLnBrk="0" fontAlgn="base" hangingPunct="0">
              <a:spcBef>
                <a:spcPct val="0"/>
              </a:spcBef>
              <a:spcAft>
                <a:spcPct val="0"/>
              </a:spcAft>
              <a:buFont typeface="Arial" panose="020B0604020202020204" pitchFamily="34" charset="0"/>
              <a:buChar char="•"/>
            </a:pPr>
            <a:r>
              <a:rPr lang="en-US" sz="1600" dirty="0" smtClean="0">
                <a:solidFill>
                  <a:schemeClr val="tx1"/>
                </a:solidFill>
                <a:latin typeface="Arial" charset="0"/>
                <a:ea typeface="ヒラギノ角ゴ Pro W3" pitchFamily="1" charset="-128"/>
              </a:rPr>
              <a:t>Select an image</a:t>
            </a:r>
            <a:endParaRPr kumimoji="0" lang="en-US" sz="16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6" name="Rectangle 4"/>
          <p:cNvSpPr>
            <a:spLocks noGrp="1" noChangeArrowheads="1"/>
          </p:cNvSpPr>
          <p:nvPr>
            <p:ph type="subTitle" idx="1" hasCustomPrompt="1"/>
          </p:nvPr>
        </p:nvSpPr>
        <p:spPr>
          <a:xfrm>
            <a:off x="304800" y="4161793"/>
            <a:ext cx="4572000"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21" name="Rectangle 3"/>
          <p:cNvSpPr>
            <a:spLocks noGrp="1" noChangeArrowheads="1"/>
          </p:cNvSpPr>
          <p:nvPr>
            <p:ph type="ctrTitle" hasCustomPrompt="1"/>
          </p:nvPr>
        </p:nvSpPr>
        <p:spPr>
          <a:xfrm>
            <a:off x="304800" y="2521126"/>
            <a:ext cx="4572000" cy="1584230"/>
          </a:xfrm>
          <a:noFill/>
        </p:spPr>
        <p:txBody>
          <a:bodyPr anchor="b" anchorCtr="0"/>
          <a:lstStyle>
            <a:lvl1pPr algn="l">
              <a:defRPr sz="2400">
                <a:solidFill>
                  <a:schemeClr val="bg1"/>
                </a:solidFill>
              </a:defRPr>
            </a:lvl1pPr>
          </a:lstStyle>
          <a:p>
            <a:r>
              <a:rPr lang="en-US" dirty="0" smtClean="0"/>
              <a:t>Click To Edit Master Title Style</a:t>
            </a:r>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382" y="499098"/>
            <a:ext cx="698839" cy="704864"/>
          </a:xfrm>
          <a:prstGeom prst="rect">
            <a:avLst/>
          </a:prstGeom>
        </p:spPr>
      </p:pic>
    </p:spTree>
    <p:extLst>
      <p:ext uri="{BB962C8B-B14F-4D97-AF65-F5344CB8AC3E}">
        <p14:creationId xmlns:p14="http://schemas.microsoft.com/office/powerpoint/2010/main" val="42758753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5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380"/>
            <a:ext cx="9144000" cy="5138928"/>
          </a:xfrm>
          <a:prstGeom prst="rect">
            <a:avLst/>
          </a:prstGeom>
        </p:spPr>
      </p:pic>
      <p:sp>
        <p:nvSpPr>
          <p:cNvPr id="14" name="Freeform 13"/>
          <p:cNvSpPr/>
          <p:nvPr userDrawn="1"/>
        </p:nvSpPr>
        <p:spPr bwMode="auto">
          <a:xfrm>
            <a:off x="1" y="1"/>
            <a:ext cx="5442155" cy="5148211"/>
          </a:xfrm>
          <a:custGeom>
            <a:avLst/>
            <a:gdLst>
              <a:gd name="connsiteX0" fmla="*/ 7374 w 5442155"/>
              <a:gd name="connsiteY0" fmla="*/ 0 h 5154561"/>
              <a:gd name="connsiteX1" fmla="*/ 3340510 w 5442155"/>
              <a:gd name="connsiteY1" fmla="*/ 0 h 5154561"/>
              <a:gd name="connsiteX2" fmla="*/ 5442155 w 5442155"/>
              <a:gd name="connsiteY2" fmla="*/ 3834580 h 5154561"/>
              <a:gd name="connsiteX3" fmla="*/ 4815348 w 5442155"/>
              <a:gd name="connsiteY3" fmla="*/ 5154561 h 5154561"/>
              <a:gd name="connsiteX4" fmla="*/ 0 w 5442155"/>
              <a:gd name="connsiteY4" fmla="*/ 5154561 h 5154561"/>
              <a:gd name="connsiteX5" fmla="*/ 7374 w 5442155"/>
              <a:gd name="connsiteY5" fmla="*/ 0 h 515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155" h="5154561">
                <a:moveTo>
                  <a:pt x="7374" y="0"/>
                </a:moveTo>
                <a:lnTo>
                  <a:pt x="3340510" y="0"/>
                </a:lnTo>
                <a:lnTo>
                  <a:pt x="5442155" y="3834580"/>
                </a:lnTo>
                <a:lnTo>
                  <a:pt x="4815348" y="5154561"/>
                </a:lnTo>
                <a:lnTo>
                  <a:pt x="0" y="5154561"/>
                </a:lnTo>
                <a:lnTo>
                  <a:pt x="7374" y="0"/>
                </a:lnTo>
                <a:close/>
              </a:path>
            </a:pathLst>
          </a:custGeom>
          <a:solidFill>
            <a:schemeClr val="accent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1"/>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smtClean="0">
                <a:solidFill>
                  <a:schemeClr val="bg1"/>
                </a:solidFill>
              </a:rPr>
              <a:t>©2018 CliftonLarsonAllen LLP</a:t>
            </a:r>
            <a:endParaRPr lang="en-US" sz="800" dirty="0">
              <a:solidFill>
                <a:schemeClr val="bg1"/>
              </a:solidFill>
            </a:endParaRP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5" name="Rectangle 14"/>
          <p:cNvSpPr/>
          <p:nvPr userDrawn="1"/>
        </p:nvSpPr>
        <p:spPr bwMode="auto">
          <a:xfrm>
            <a:off x="9691577" y="952487"/>
            <a:ext cx="2590800" cy="419101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r>
              <a:rPr lang="en-US" sz="1600" kern="1200" dirty="0" smtClean="0">
                <a:solidFill>
                  <a:schemeClr val="tx1"/>
                </a:solidFill>
                <a:latin typeface="+mn-lt"/>
                <a:ea typeface="ヒラギノ角ゴ Pro W3" pitchFamily="1" charset="-128"/>
                <a:cs typeface="+mn-cs"/>
              </a:rPr>
              <a:t>To change the picture:</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smtClean="0"/>
              <a:t>Go to </a:t>
            </a:r>
            <a:r>
              <a:rPr lang="en-US" sz="1600" b="1" baseline="0" dirty="0" smtClean="0"/>
              <a:t>View</a:t>
            </a:r>
            <a:r>
              <a:rPr lang="en-US" sz="1600" baseline="0" dirty="0" smtClean="0"/>
              <a:t> / </a:t>
            </a:r>
            <a:r>
              <a:rPr lang="en-US" sz="1600" b="1" baseline="0" dirty="0" smtClean="0"/>
              <a:t>Slide Master </a:t>
            </a:r>
            <a:endParaRPr lang="en-US" sz="1600" kern="1200" dirty="0" smtClean="0">
              <a:solidFill>
                <a:schemeClr val="tx1"/>
              </a:solidFill>
              <a:latin typeface="+mn-lt"/>
              <a:ea typeface="ヒラギノ角ゴ Pro W3" pitchFamily="1" charset="-128"/>
              <a:cs typeface="+mn-cs"/>
            </a:endParaRPr>
          </a:p>
          <a:p>
            <a:pPr marL="285743" marR="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smtClean="0">
                <a:solidFill>
                  <a:schemeClr val="tx1"/>
                </a:solidFill>
                <a:latin typeface="+mn-lt"/>
                <a:ea typeface="ヒラギノ角ゴ Pro W3" pitchFamily="1" charset="-128"/>
                <a:cs typeface="+mn-cs"/>
              </a:rPr>
              <a:t>Right click on current image and select </a:t>
            </a:r>
            <a:r>
              <a:rPr lang="en-US" sz="1600" b="1" kern="1200" dirty="0" smtClean="0">
                <a:solidFill>
                  <a:schemeClr val="tx1"/>
                </a:solidFill>
                <a:latin typeface="+mn-lt"/>
                <a:ea typeface="ヒラギノ角ゴ Pro W3" pitchFamily="1" charset="-128"/>
                <a:cs typeface="+mn-cs"/>
              </a:rPr>
              <a:t>Change</a:t>
            </a:r>
            <a:r>
              <a:rPr lang="en-US" sz="1600" kern="1200" dirty="0" smtClean="0">
                <a:solidFill>
                  <a:schemeClr val="tx1"/>
                </a:solidFill>
                <a:latin typeface="+mn-lt"/>
                <a:ea typeface="ヒラギノ角ゴ Pro W3" pitchFamily="1" charset="-128"/>
                <a:cs typeface="+mn-cs"/>
              </a:rPr>
              <a:t> </a:t>
            </a:r>
            <a:r>
              <a:rPr lang="en-US" sz="1600" b="1" kern="1200" dirty="0" smtClean="0">
                <a:solidFill>
                  <a:schemeClr val="tx1"/>
                </a:solidFill>
                <a:latin typeface="+mn-lt"/>
                <a:ea typeface="ヒラギノ角ゴ Pro W3" pitchFamily="1" charset="-128"/>
                <a:cs typeface="+mn-cs"/>
              </a:rPr>
              <a:t>Picture…</a:t>
            </a:r>
          </a:p>
          <a:p>
            <a:pPr marL="285743" indent="-285743" eaLnBrk="0" fontAlgn="base" hangingPunct="0">
              <a:spcBef>
                <a:spcPct val="0"/>
              </a:spcBef>
              <a:spcAft>
                <a:spcPct val="0"/>
              </a:spcAft>
              <a:buFont typeface="Arial" panose="020B0604020202020204" pitchFamily="34" charset="0"/>
              <a:buChar char="•"/>
            </a:pPr>
            <a:r>
              <a:rPr lang="en-US" sz="1600" kern="1200" dirty="0" smtClean="0">
                <a:solidFill>
                  <a:schemeClr val="tx1"/>
                </a:solidFill>
                <a:latin typeface="+mn-lt"/>
                <a:ea typeface="ヒラギノ角ゴ Pro W3" pitchFamily="1" charset="-128"/>
                <a:cs typeface="+mn-cs"/>
              </a:rPr>
              <a:t>Browse to </a:t>
            </a:r>
            <a:r>
              <a:rPr lang="en-US" sz="1600" b="1" dirty="0" smtClean="0"/>
              <a:t>Y:\CLA Common\Administrative\Market Solutions\Share\~Image Library\_PowerPoint title slides\CLA Promise PPT\HD Version Images\Section Header Slide</a:t>
            </a:r>
          </a:p>
          <a:p>
            <a:pPr marL="285743" indent="-285743" eaLnBrk="0" fontAlgn="base" hangingPunct="0">
              <a:spcBef>
                <a:spcPct val="0"/>
              </a:spcBef>
              <a:spcAft>
                <a:spcPct val="0"/>
              </a:spcAft>
              <a:buFont typeface="Arial" panose="020B0604020202020204" pitchFamily="34" charset="0"/>
              <a:buChar char="•"/>
            </a:pPr>
            <a:r>
              <a:rPr lang="en-US" sz="1600" dirty="0" smtClean="0">
                <a:solidFill>
                  <a:schemeClr val="tx1"/>
                </a:solidFill>
                <a:latin typeface="Arial" charset="0"/>
                <a:ea typeface="ヒラギノ角ゴ Pro W3" pitchFamily="1" charset="-128"/>
              </a:rPr>
              <a:t>Select an image</a:t>
            </a:r>
            <a:endParaRPr kumimoji="0" lang="en-US" sz="16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6" name="Rectangle 4"/>
          <p:cNvSpPr>
            <a:spLocks noGrp="1" noChangeArrowheads="1"/>
          </p:cNvSpPr>
          <p:nvPr>
            <p:ph type="subTitle" idx="1" hasCustomPrompt="1"/>
          </p:nvPr>
        </p:nvSpPr>
        <p:spPr>
          <a:xfrm>
            <a:off x="304800" y="4161793"/>
            <a:ext cx="4572000"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21" name="Rectangle 3"/>
          <p:cNvSpPr>
            <a:spLocks noGrp="1" noChangeArrowheads="1"/>
          </p:cNvSpPr>
          <p:nvPr>
            <p:ph type="ctrTitle" hasCustomPrompt="1"/>
          </p:nvPr>
        </p:nvSpPr>
        <p:spPr>
          <a:xfrm>
            <a:off x="304800" y="2521126"/>
            <a:ext cx="4572000" cy="1584230"/>
          </a:xfrm>
          <a:noFill/>
        </p:spPr>
        <p:txBody>
          <a:bodyPr anchor="b" anchorCtr="0"/>
          <a:lstStyle>
            <a:lvl1pPr algn="l">
              <a:defRPr sz="2400">
                <a:solidFill>
                  <a:schemeClr val="bg1"/>
                </a:solidFill>
              </a:defRPr>
            </a:lvl1pPr>
          </a:lstStyle>
          <a:p>
            <a:r>
              <a:rPr lang="en-US" dirty="0" smtClean="0"/>
              <a:t>Click To Edit Master Title Style</a:t>
            </a:r>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382" y="499098"/>
            <a:ext cx="698839" cy="704864"/>
          </a:xfrm>
          <a:prstGeom prst="rect">
            <a:avLst/>
          </a:prstGeom>
        </p:spPr>
      </p:pic>
    </p:spTree>
    <p:extLst>
      <p:ext uri="{BB962C8B-B14F-4D97-AF65-F5344CB8AC3E}">
        <p14:creationId xmlns:p14="http://schemas.microsoft.com/office/powerpoint/2010/main" val="3261510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47"/>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0" name="TextBox 29"/>
          <p:cNvSpPr txBox="1"/>
          <p:nvPr/>
        </p:nvSpPr>
        <p:spPr>
          <a:xfrm>
            <a:off x="410995" y="3580808"/>
            <a:ext cx="5029200" cy="253916"/>
          </a:xfrm>
          <a:prstGeom prst="rect">
            <a:avLst/>
          </a:prstGeom>
          <a:noFill/>
        </p:spPr>
        <p:txBody>
          <a:bodyPr wrap="square" rtlCol="0">
            <a:spAutoFit/>
          </a:bodyPr>
          <a:lstStyle/>
          <a:p>
            <a:r>
              <a:rPr lang="en-US" sz="1050" kern="2000" spc="20" baseline="0" dirty="0" smtClean="0">
                <a:solidFill>
                  <a:schemeClr val="bg1"/>
                </a:solidFill>
              </a:rPr>
              <a:t>WEALTH ADVISORY  |  OUTSOURCING  |  AUDIT, TAX, AND CONSULTING</a:t>
            </a:r>
            <a:endParaRPr lang="en-US" sz="1050" kern="2000" spc="20" baseline="0" dirty="0">
              <a:solidFill>
                <a:schemeClr val="bg1"/>
              </a:solidFill>
            </a:endParaRPr>
          </a:p>
        </p:txBody>
      </p:sp>
      <p:sp>
        <p:nvSpPr>
          <p:cNvPr id="6" name="Rectangle 5"/>
          <p:cNvSpPr/>
          <p:nvPr/>
        </p:nvSpPr>
        <p:spPr>
          <a:xfrm>
            <a:off x="418595" y="3810152"/>
            <a:ext cx="4572000" cy="192360"/>
          </a:xfrm>
          <a:prstGeom prst="rect">
            <a:avLst/>
          </a:prstGeom>
        </p:spPr>
        <p:txBody>
          <a:bodyPr>
            <a:spAutoFit/>
          </a:bodyPr>
          <a:lstStyle/>
          <a:p>
            <a:pPr>
              <a:buNone/>
            </a:pPr>
            <a:r>
              <a:rPr lang="en-US" sz="650" dirty="0" smtClean="0">
                <a:solidFill>
                  <a:schemeClr val="bg1"/>
                </a:solidFill>
              </a:rPr>
              <a:t>Investment advisory services are offered through CliftonLarsonAllen Wealth Advisors, LLC, an SEC-registered investment advisor</a:t>
            </a:r>
            <a:endParaRPr lang="en-US" sz="650" dirty="0">
              <a:solidFill>
                <a:schemeClr val="bg1"/>
              </a:solidFill>
            </a:endParaRPr>
          </a:p>
        </p:txBody>
      </p:sp>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tx2"/>
                </a:solidFill>
              </a:rPr>
              <a:t>©2019 CliftonLarsonAllen LLP</a:t>
            </a:r>
            <a:endParaRPr lang="en-US" dirty="0">
              <a:solidFill>
                <a:schemeClr val="tx2"/>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10" cy="595802"/>
          </a:xfrm>
          <a:prstGeom prst="rect">
            <a:avLst/>
          </a:prstGeom>
        </p:spPr>
      </p:pic>
      <p:sp>
        <p:nvSpPr>
          <p:cNvPr id="17" name="Rectangle 4"/>
          <p:cNvSpPr>
            <a:spLocks noGrp="1" noChangeArrowheads="1"/>
          </p:cNvSpPr>
          <p:nvPr>
            <p:ph type="subTitle" idx="1" hasCustomPrompt="1"/>
          </p:nvPr>
        </p:nvSpPr>
        <p:spPr>
          <a:xfrm>
            <a:off x="391960" y="1696116"/>
            <a:ext cx="5322835" cy="367202"/>
          </a:xfrm>
          <a:noFill/>
        </p:spPr>
        <p:txBody>
          <a:bodyPr/>
          <a:lstStyle>
            <a:lvl1pPr marL="0" indent="0" algn="l">
              <a:buFontTx/>
              <a:buNone/>
              <a:defRPr sz="1600" b="0">
                <a:solidFill>
                  <a:schemeClr val="bg1"/>
                </a:solidFill>
              </a:defRPr>
            </a:lvl1pPr>
          </a:lstStyle>
          <a:p>
            <a:r>
              <a:rPr lang="en-US" dirty="0" smtClean="0"/>
              <a:t>Click To Edit Master Subtitle Style</a:t>
            </a:r>
            <a:endParaRPr lang="en-US" dirty="0"/>
          </a:p>
        </p:txBody>
      </p:sp>
      <p:sp>
        <p:nvSpPr>
          <p:cNvPr id="11" name="Title 1"/>
          <p:cNvSpPr>
            <a:spLocks noGrp="1"/>
          </p:cNvSpPr>
          <p:nvPr>
            <p:ph type="title" hasCustomPrompt="1"/>
          </p:nvPr>
        </p:nvSpPr>
        <p:spPr>
          <a:xfrm>
            <a:off x="391960" y="190250"/>
            <a:ext cx="5322835" cy="1394460"/>
          </a:xfrm>
          <a:noFill/>
        </p:spPr>
        <p:txBody>
          <a:bodyPr anchor="b"/>
          <a:lstStyle>
            <a:lvl1pPr>
              <a:defRPr sz="2800">
                <a:solidFill>
                  <a:schemeClr val="bg1"/>
                </a:solidFill>
              </a:defRPr>
            </a:lvl1pPr>
          </a:lstStyle>
          <a:p>
            <a:r>
              <a:rPr lang="en-US" dirty="0" smtClean="0"/>
              <a:t>Click To Edit Master Title Style</a:t>
            </a:r>
            <a:endParaRPr lang="en-US" dirty="0"/>
          </a:p>
        </p:txBody>
      </p:sp>
      <p:sp>
        <p:nvSpPr>
          <p:cNvPr id="15" name="Rectangle 14"/>
          <p:cNvSpPr/>
          <p:nvPr/>
        </p:nvSpPr>
        <p:spPr bwMode="auto">
          <a:xfrm>
            <a:off x="9691577"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smtClean="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smtClean="0"/>
              <a:t>Go to </a:t>
            </a:r>
            <a:r>
              <a:rPr lang="en-US" sz="1600" b="1" baseline="0" dirty="0" smtClean="0"/>
              <a:t>View</a:t>
            </a:r>
            <a:r>
              <a:rPr lang="en-US" sz="1600" baseline="0" dirty="0" smtClean="0"/>
              <a:t> / </a:t>
            </a:r>
            <a:r>
              <a:rPr lang="en-US" sz="1600" b="1" baseline="0" dirty="0" smtClean="0"/>
              <a:t>Slide Master </a:t>
            </a:r>
            <a:endParaRPr lang="en-US" sz="1600" kern="1200" dirty="0" smtClean="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smtClean="0">
                <a:solidFill>
                  <a:schemeClr val="tx1"/>
                </a:solidFill>
                <a:latin typeface="+mn-lt"/>
                <a:ea typeface="ヒラギノ角ゴ Pro W3" pitchFamily="1" charset="-128"/>
                <a:cs typeface="+mn-cs"/>
              </a:rPr>
              <a:t>Right click on current image and select </a:t>
            </a:r>
            <a:r>
              <a:rPr lang="en-US" sz="1600" b="1" kern="1200" dirty="0" smtClean="0">
                <a:solidFill>
                  <a:schemeClr val="tx1"/>
                </a:solidFill>
                <a:latin typeface="+mn-lt"/>
                <a:ea typeface="ヒラギノ角ゴ Pro W3" pitchFamily="1" charset="-128"/>
                <a:cs typeface="+mn-cs"/>
              </a:rPr>
              <a:t>Change</a:t>
            </a:r>
            <a:r>
              <a:rPr lang="en-US" sz="1600" kern="1200" dirty="0" smtClean="0">
                <a:solidFill>
                  <a:schemeClr val="tx1"/>
                </a:solidFill>
                <a:latin typeface="+mn-lt"/>
                <a:ea typeface="ヒラギノ角ゴ Pro W3" pitchFamily="1" charset="-128"/>
                <a:cs typeface="+mn-cs"/>
              </a:rPr>
              <a:t> </a:t>
            </a:r>
            <a:r>
              <a:rPr lang="en-US" sz="1600" b="1" kern="1200" dirty="0" smtClean="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smtClean="0">
                <a:solidFill>
                  <a:schemeClr val="tx1"/>
                </a:solidFill>
                <a:latin typeface="+mn-lt"/>
                <a:ea typeface="ヒラギノ角ゴ Pro W3" pitchFamily="1" charset="-128"/>
                <a:cs typeface="+mn-cs"/>
              </a:rPr>
              <a:t>Browse to </a:t>
            </a:r>
            <a:r>
              <a:rPr lang="en-US" sz="1600" b="1" dirty="0" smtClean="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smtClean="0">
                <a:solidFill>
                  <a:schemeClr val="tx1"/>
                </a:solidFill>
                <a:latin typeface="Arial" charset="0"/>
                <a:ea typeface="ヒラギノ角ゴ Pro W3" pitchFamily="1" charset="-128"/>
              </a:rPr>
              <a:t>Select an image</a:t>
            </a:r>
            <a:endParaRPr kumimoji="0" lang="en-US" sz="1600" b="0" i="0" u="none" strike="noStrike" cap="none" normalizeH="0" baseline="0" dirty="0" smtClean="0">
              <a:ln>
                <a:noFill/>
              </a:ln>
              <a:solidFill>
                <a:schemeClr val="tx1"/>
              </a:solidFill>
              <a:effectLst/>
              <a:latin typeface="Arial" charset="0"/>
              <a:ea typeface="ヒラギノ角ゴ Pro W3" pitchFamily="1" charset="-128"/>
            </a:endParaRPr>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4" y="4483652"/>
            <a:ext cx="3539189" cy="390963"/>
          </a:xfrm>
          <a:prstGeom prst="rect">
            <a:avLst/>
          </a:prstGeom>
        </p:spPr>
      </p:pic>
    </p:spTree>
    <p:extLst>
      <p:ext uri="{BB962C8B-B14F-4D97-AF65-F5344CB8AC3E}">
        <p14:creationId xmlns:p14="http://schemas.microsoft.com/office/powerpoint/2010/main" val="30076911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4841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9"/>
            <a:ext cx="777107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58531" y="832886"/>
            <a:ext cx="7771071" cy="3349625"/>
          </a:xfrm>
        </p:spPr>
        <p:txBody>
          <a:bodyPr lIns="0" tIns="0" rIns="0" bIns="0">
            <a:noAutofit/>
          </a:bodyPr>
          <a:lstStyle>
            <a:lvl1pPr marL="144014" indent="-144014">
              <a:lnSpc>
                <a:spcPts val="1650"/>
              </a:lnSpc>
              <a:spcBef>
                <a:spcPts val="0"/>
              </a:spcBef>
              <a:spcAft>
                <a:spcPts val="900"/>
              </a:spcAft>
              <a:buClr>
                <a:schemeClr val="tx2"/>
              </a:buClr>
              <a:defRPr sz="1200">
                <a:solidFill>
                  <a:schemeClr val="bg2"/>
                </a:solidFill>
              </a:defRPr>
            </a:lvl1pPr>
            <a:lvl2pPr marL="308603" indent="-144014">
              <a:lnSpc>
                <a:spcPts val="1650"/>
              </a:lnSpc>
              <a:spcBef>
                <a:spcPts val="0"/>
              </a:spcBef>
              <a:spcAft>
                <a:spcPts val="900"/>
              </a:spcAft>
              <a:defRPr sz="1200">
                <a:solidFill>
                  <a:schemeClr val="bg2"/>
                </a:solidFill>
              </a:defRPr>
            </a:lvl2pPr>
            <a:lvl3pPr marL="480048" indent="-144014">
              <a:lnSpc>
                <a:spcPts val="1650"/>
              </a:lnSpc>
              <a:spcBef>
                <a:spcPts val="0"/>
              </a:spcBef>
              <a:spcAft>
                <a:spcPts val="900"/>
              </a:spcAft>
              <a:defRPr sz="1200">
                <a:solidFill>
                  <a:schemeClr val="bg2"/>
                </a:solidFill>
              </a:defRPr>
            </a:lvl3pPr>
            <a:lvl4pPr marL="651494" indent="-144014">
              <a:lnSpc>
                <a:spcPts val="1650"/>
              </a:lnSpc>
              <a:spcBef>
                <a:spcPts val="0"/>
              </a:spcBef>
              <a:spcAft>
                <a:spcPts val="900"/>
              </a:spcAft>
              <a:defRPr sz="1200">
                <a:solidFill>
                  <a:schemeClr val="bg2"/>
                </a:solidFill>
              </a:defRPr>
            </a:lvl4pPr>
            <a:lvl5pPr marL="822940" indent="-144014">
              <a:lnSpc>
                <a:spcPts val="1650"/>
              </a:lnSpc>
              <a:spcBef>
                <a:spcPts val="0"/>
              </a:spcBef>
              <a:spcAft>
                <a:spcPts val="900"/>
              </a:spcAft>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96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85850"/>
            <a:ext cx="8229600" cy="3429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4"/>
          </p:nvPr>
        </p:nvSpPr>
        <p:spPr>
          <a:xfrm>
            <a:off x="8686800" y="481965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939393"/>
                </a:solidFill>
              </a:rPr>
              <a:t>©2019 CliftonLarsonAllen LLP</a:t>
            </a:r>
            <a:endParaRPr lang="en-US" dirty="0">
              <a:solidFill>
                <a:srgbClr val="939393"/>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1" y="499097"/>
            <a:ext cx="698839" cy="704864"/>
          </a:xfrm>
          <a:prstGeom prst="rect">
            <a:avLst/>
          </a:prstGeom>
        </p:spPr>
      </p:pic>
      <p:sp>
        <p:nvSpPr>
          <p:cNvPr id="20" name="Rectangle 4"/>
          <p:cNvSpPr>
            <a:spLocks noGrp="1" noChangeArrowheads="1"/>
          </p:cNvSpPr>
          <p:nvPr>
            <p:ph type="subTitle" idx="1" hasCustomPrompt="1"/>
          </p:nvPr>
        </p:nvSpPr>
        <p:spPr>
          <a:xfrm>
            <a:off x="304800" y="3302262"/>
            <a:ext cx="4891668"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22" name="Rectangle 3"/>
          <p:cNvSpPr>
            <a:spLocks noGrp="1" noChangeArrowheads="1"/>
          </p:cNvSpPr>
          <p:nvPr>
            <p:ph type="ctrTitle" hasCustomPrompt="1"/>
          </p:nvPr>
        </p:nvSpPr>
        <p:spPr>
          <a:xfrm>
            <a:off x="304800" y="2236904"/>
            <a:ext cx="4891668" cy="1008920"/>
          </a:xfrm>
          <a:noFill/>
        </p:spPr>
        <p:txBody>
          <a:bodyPr anchor="b" anchorCtr="0"/>
          <a:lstStyle>
            <a:lvl1pPr algn="l">
              <a:defRPr sz="2400">
                <a:solidFill>
                  <a:schemeClr val="bg1"/>
                </a:solidFill>
              </a:defRPr>
            </a:lvl1pPr>
          </a:lstStyle>
          <a:p>
            <a:r>
              <a:rPr lang="en-US" dirty="0" smtClean="0"/>
              <a:t>Click To Edit Master Title Style</a:t>
            </a:r>
            <a:endParaRPr lang="en-US" dirty="0"/>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4500416"/>
            <a:ext cx="5029200" cy="253916"/>
          </a:xfrm>
          <a:prstGeom prst="rect">
            <a:avLst/>
          </a:prstGeom>
          <a:noFill/>
        </p:spPr>
        <p:txBody>
          <a:bodyPr wrap="square" rtlCol="0">
            <a:spAutoFit/>
          </a:bodyPr>
          <a:lstStyle/>
          <a:p>
            <a:r>
              <a:rPr lang="en-US" sz="1050" kern="2000" spc="20" baseline="0" dirty="0" smtClean="0">
                <a:solidFill>
                  <a:schemeClr val="accent1">
                    <a:lumMod val="40000"/>
                    <a:lumOff val="60000"/>
                  </a:schemeClr>
                </a:solidFill>
              </a:rPr>
              <a:t>WEALTH ADVISORY  |  OUTSOURCING  |  AUDIT, TAX, AND CONSULTING</a:t>
            </a:r>
            <a:endParaRPr lang="en-US" sz="1050" kern="2000" spc="20" baseline="0" dirty="0">
              <a:solidFill>
                <a:schemeClr val="accent1">
                  <a:lumMod val="40000"/>
                  <a:lumOff val="60000"/>
                </a:schemeClr>
              </a:solidFill>
            </a:endParaRPr>
          </a:p>
        </p:txBody>
      </p:sp>
      <p:sp>
        <p:nvSpPr>
          <p:cNvPr id="21" name="Rectangle 20"/>
          <p:cNvSpPr/>
          <p:nvPr userDrawn="1"/>
        </p:nvSpPr>
        <p:spPr>
          <a:xfrm>
            <a:off x="318978" y="4729760"/>
            <a:ext cx="4572000" cy="192360"/>
          </a:xfrm>
          <a:prstGeom prst="rect">
            <a:avLst/>
          </a:prstGeom>
        </p:spPr>
        <p:txBody>
          <a:bodyPr>
            <a:spAutoFit/>
          </a:bodyPr>
          <a:lstStyle/>
          <a:p>
            <a:pPr>
              <a:buNone/>
            </a:pPr>
            <a:r>
              <a:rPr lang="en-US" sz="650" dirty="0" smtClean="0">
                <a:solidFill>
                  <a:schemeClr val="accent1">
                    <a:lumMod val="40000"/>
                    <a:lumOff val="60000"/>
                  </a:schemeClr>
                </a:solidFill>
              </a:rPr>
              <a:t>Investment advisory services are offered through CliftonLarsonAllen Wealth Advisors, LLC, an SEC-registered investment advisor</a:t>
            </a:r>
            <a:endParaRPr lang="en-US" sz="650" dirty="0">
              <a:solidFill>
                <a:schemeClr val="accent1">
                  <a:lumMod val="40000"/>
                  <a:lumOff val="60000"/>
                </a:schemeClr>
              </a:solidFill>
            </a:endParaRPr>
          </a:p>
        </p:txBody>
      </p:sp>
    </p:spTree>
    <p:extLst>
      <p:ext uri="{BB962C8B-B14F-4D97-AF65-F5344CB8AC3E}">
        <p14:creationId xmlns:p14="http://schemas.microsoft.com/office/powerpoint/2010/main" val="2543342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939393"/>
                </a:solidFill>
              </a:rPr>
              <a:t>©2019 CliftonLarsonAllen LLP</a:t>
            </a:r>
            <a:endParaRPr lang="en-US" dirty="0">
              <a:solidFill>
                <a:srgbClr val="939393"/>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1" y="499097"/>
            <a:ext cx="698839" cy="704864"/>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4500416"/>
            <a:ext cx="5029200" cy="253916"/>
          </a:xfrm>
          <a:prstGeom prst="rect">
            <a:avLst/>
          </a:prstGeom>
          <a:noFill/>
        </p:spPr>
        <p:txBody>
          <a:bodyPr wrap="square" rtlCol="0">
            <a:spAutoFit/>
          </a:bodyPr>
          <a:lstStyle/>
          <a:p>
            <a:r>
              <a:rPr lang="en-US" sz="1050" kern="2000" spc="20" baseline="0" dirty="0" smtClean="0">
                <a:solidFill>
                  <a:schemeClr val="accent2">
                    <a:lumMod val="40000"/>
                    <a:lumOff val="60000"/>
                  </a:schemeClr>
                </a:solidFill>
              </a:rPr>
              <a:t>WEALTH ADVISORY  |  OUTSOURCING  |  AUDIT, TAX, AND CONSULTING</a:t>
            </a:r>
            <a:endParaRPr lang="en-US" sz="1050" kern="2000" spc="20" baseline="0" dirty="0">
              <a:solidFill>
                <a:schemeClr val="accent2">
                  <a:lumMod val="40000"/>
                  <a:lumOff val="60000"/>
                </a:schemeClr>
              </a:solidFill>
            </a:endParaRPr>
          </a:p>
        </p:txBody>
      </p:sp>
      <p:sp>
        <p:nvSpPr>
          <p:cNvPr id="21" name="Rectangle 20"/>
          <p:cNvSpPr/>
          <p:nvPr userDrawn="1"/>
        </p:nvSpPr>
        <p:spPr>
          <a:xfrm>
            <a:off x="318978" y="4729760"/>
            <a:ext cx="4572000" cy="192360"/>
          </a:xfrm>
          <a:prstGeom prst="rect">
            <a:avLst/>
          </a:prstGeom>
        </p:spPr>
        <p:txBody>
          <a:bodyPr>
            <a:spAutoFit/>
          </a:bodyPr>
          <a:lstStyle/>
          <a:p>
            <a:pPr>
              <a:buNone/>
            </a:pPr>
            <a:r>
              <a:rPr lang="en-US" sz="650" dirty="0" smtClean="0">
                <a:solidFill>
                  <a:schemeClr val="accent2">
                    <a:lumMod val="40000"/>
                    <a:lumOff val="60000"/>
                  </a:schemeClr>
                </a:solidFill>
              </a:rPr>
              <a:t>Investment advisory services are offered through CliftonLarsonAllen Wealth Advisors, LLC, an SEC-registered investment advisor</a:t>
            </a:r>
            <a:endParaRPr lang="en-US" sz="650" dirty="0">
              <a:solidFill>
                <a:schemeClr val="accent2">
                  <a:lumMod val="40000"/>
                  <a:lumOff val="60000"/>
                </a:schemeClr>
              </a:solidFill>
            </a:endParaRPr>
          </a:p>
        </p:txBody>
      </p:sp>
      <p:sp>
        <p:nvSpPr>
          <p:cNvPr id="14" name="Rectangle 4"/>
          <p:cNvSpPr>
            <a:spLocks noGrp="1" noChangeArrowheads="1"/>
          </p:cNvSpPr>
          <p:nvPr>
            <p:ph type="subTitle" idx="1" hasCustomPrompt="1"/>
          </p:nvPr>
        </p:nvSpPr>
        <p:spPr>
          <a:xfrm>
            <a:off x="304800" y="3302262"/>
            <a:ext cx="4891668"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15" name="Rectangle 3"/>
          <p:cNvSpPr>
            <a:spLocks noGrp="1" noChangeArrowheads="1"/>
          </p:cNvSpPr>
          <p:nvPr>
            <p:ph type="ctrTitle" hasCustomPrompt="1"/>
          </p:nvPr>
        </p:nvSpPr>
        <p:spPr>
          <a:xfrm>
            <a:off x="304800" y="2236904"/>
            <a:ext cx="4891668" cy="1008920"/>
          </a:xfrm>
          <a:noFill/>
        </p:spPr>
        <p:txBody>
          <a:bodyPr anchor="b" anchorCtr="0"/>
          <a:lstStyle>
            <a:lvl1pPr algn="l">
              <a:defRPr sz="240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071562"/>
            <a:ext cx="4040188"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155138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071562"/>
            <a:ext cx="4041775"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155138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t="75185" b="17071"/>
          <a:stretch/>
        </p:blipFill>
        <p:spPr>
          <a:xfrm>
            <a:off x="-259" y="4766733"/>
            <a:ext cx="9137820" cy="397934"/>
          </a:xfrm>
          <a:prstGeom prst="rect">
            <a:avLst/>
          </a:prstGeom>
        </p:spPr>
      </p:pic>
      <p:sp>
        <p:nvSpPr>
          <p:cNvPr id="14" name="Slide Number Placeholder 5"/>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457200" y="3429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74085" name="Rectangle 5"/>
          <p:cNvSpPr>
            <a:spLocks noGrp="1" noChangeArrowheads="1"/>
          </p:cNvSpPr>
          <p:nvPr>
            <p:ph type="body" idx="1"/>
          </p:nvPr>
        </p:nvSpPr>
        <p:spPr bwMode="auto">
          <a:xfrm>
            <a:off x="457200" y="1028700"/>
            <a:ext cx="82296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4087" name="Rectangle 7"/>
          <p:cNvSpPr>
            <a:spLocks noGrp="1" noChangeArrowheads="1"/>
          </p:cNvSpPr>
          <p:nvPr>
            <p:ph type="ftr" sz="quarter" idx="3"/>
          </p:nvPr>
        </p:nvSpPr>
        <p:spPr bwMode="auto">
          <a:xfrm>
            <a:off x="457200" y="4324350"/>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6"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©2019 CliftonLarsonAllen LLP</a:t>
            </a:r>
            <a:endParaRPr lang="en-US" dirty="0"/>
          </a:p>
        </p:txBody>
      </p:sp>
      <p:pic>
        <p:nvPicPr>
          <p:cNvPr id="10" name="Picture 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4800" y="4800600"/>
            <a:ext cx="305891" cy="308528"/>
          </a:xfrm>
          <a:prstGeom prst="rect">
            <a:avLst/>
          </a:prstGeom>
        </p:spPr>
      </p:pic>
      <p:sp>
        <p:nvSpPr>
          <p:cNvPr id="2" name="TextBox 1"/>
          <p:cNvSpPr txBox="1"/>
          <p:nvPr userDrawn="1"/>
        </p:nvSpPr>
        <p:spPr>
          <a:xfrm>
            <a:off x="794650" y="4825690"/>
            <a:ext cx="41057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mn-lt"/>
                <a:ea typeface="+mn-ea"/>
                <a:cs typeface="+mn-cs"/>
              </a:rPr>
              <a:t>Create Opportunities</a:t>
            </a:r>
            <a:endParaRPr lang="en-US" sz="1100" b="0" kern="1200" dirty="0" smtClean="0">
              <a:solidFill>
                <a:schemeClr val="bg1"/>
              </a:solidFill>
              <a:effectLst/>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77"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 id="2147483670" r:id="rId13"/>
    <p:sldLayoutId id="2147483675" r:id="rId14"/>
    <p:sldLayoutId id="2147483676" r:id="rId15"/>
    <p:sldLayoutId id="2147483680" r:id="rId16"/>
    <p:sldLayoutId id="2147483681" r:id="rId17"/>
    <p:sldLayoutId id="2147483682" r:id="rId18"/>
    <p:sldLayoutId id="2147483685" r:id="rId19"/>
    <p:sldLayoutId id="2147483686" r:id="rId20"/>
    <p:sldLayoutId id="2147483687" r:id="rId21"/>
  </p:sldLayoutIdLst>
  <p:timing>
    <p:tnLst>
      <p:par>
        <p:cTn id="1" dur="indefinite" restart="never" nodeType="tmRoot"/>
      </p:par>
    </p:tnLst>
  </p:timing>
  <p:hf hdr="0" ftr="0" dt="0"/>
  <p:txStyles>
    <p:titleStyle>
      <a:lvl1pPr algn="l" rtl="0" eaLnBrk="1" fontAlgn="base" hangingPunct="1">
        <a:spcBef>
          <a:spcPct val="0"/>
        </a:spcBef>
        <a:spcAft>
          <a:spcPct val="0"/>
        </a:spcAft>
        <a:defRPr sz="3000"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8.xml"/><Relationship Id="rId16" Type="http://schemas.openxmlformats.org/officeDocument/2006/relationships/diagramColors" Target="../diagrams/colors6.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claconnect.com/resources/articles/2018/fasb-clarifies-revenue-accounting-for-nonprofit-grants-and-contracts" TargetMode="External"/><Relationship Id="rId7" Type="http://schemas.openxmlformats.org/officeDocument/2006/relationships/hyperlink" Target="https://www.thecaq.org/preparing-new-revenue-recognition-standard-tool-audit-committee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www.claconnect.com/events/2016/impact-of-proposed-revenue-recognition-standards-12-08-2016" TargetMode="External"/><Relationship Id="rId5" Type="http://schemas.openxmlformats.org/officeDocument/2006/relationships/hyperlink" Target="https://www.claconnect.com/resources/videos/2018/cla-talks-video-revenue-recognition" TargetMode="External"/><Relationship Id="rId4" Type="http://schemas.openxmlformats.org/officeDocument/2006/relationships/hyperlink" Target="https://www.claconnect.com/resources/articles/2019/shaping-your-ask-how-nonprofits-can-learn-to-love-restricted-revenu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762" y="533459"/>
            <a:ext cx="6056548" cy="948606"/>
          </a:xfrm>
        </p:spPr>
        <p:txBody>
          <a:bodyPr/>
          <a:lstStyle/>
          <a:p>
            <a:r>
              <a:rPr lang="en-US" dirty="0" smtClean="0"/>
              <a:t>Learning to Love (or at Least Live with)</a:t>
            </a:r>
            <a:br>
              <a:rPr lang="en-US" dirty="0" smtClean="0"/>
            </a:br>
            <a:r>
              <a:rPr lang="en-US" dirty="0" smtClean="0"/>
              <a:t>Restricted Revenue:</a:t>
            </a:r>
            <a:r>
              <a:rPr lang="en-US" dirty="0"/>
              <a:t/>
            </a:r>
            <a:br>
              <a:rPr lang="en-US" dirty="0"/>
            </a:br>
            <a:r>
              <a:rPr lang="en-US" sz="2000" dirty="0" smtClean="0"/>
              <a:t>Creative Use of New Nonprofit Accounting Standards</a:t>
            </a:r>
            <a:endParaRPr lang="en-US" sz="2000" dirty="0"/>
          </a:p>
        </p:txBody>
      </p:sp>
      <p:sp>
        <p:nvSpPr>
          <p:cNvPr id="2" name="TextBox 1"/>
          <p:cNvSpPr txBox="1"/>
          <p:nvPr/>
        </p:nvSpPr>
        <p:spPr>
          <a:xfrm>
            <a:off x="97762" y="1822059"/>
            <a:ext cx="2959465" cy="646331"/>
          </a:xfrm>
          <a:prstGeom prst="rect">
            <a:avLst/>
          </a:prstGeom>
          <a:noFill/>
        </p:spPr>
        <p:txBody>
          <a:bodyPr wrap="none" rtlCol="0">
            <a:spAutoFit/>
          </a:bodyPr>
          <a:lstStyle/>
          <a:p>
            <a:r>
              <a:rPr lang="en-US" dirty="0" smtClean="0">
                <a:solidFill>
                  <a:schemeClr val="bg1"/>
                </a:solidFill>
              </a:rPr>
              <a:t>Nonprofit Financial Managers</a:t>
            </a:r>
          </a:p>
          <a:p>
            <a:r>
              <a:rPr lang="en-US" dirty="0" smtClean="0">
                <a:solidFill>
                  <a:schemeClr val="bg1"/>
                </a:solidFill>
              </a:rPr>
              <a:t>December 5, 2019</a:t>
            </a:r>
            <a:endParaRPr lang="en-US" dirty="0">
              <a:solidFill>
                <a:schemeClr val="bg1"/>
              </a:solidFill>
            </a:endParaRPr>
          </a:p>
        </p:txBody>
      </p:sp>
    </p:spTree>
    <p:extLst>
      <p:ext uri="{BB962C8B-B14F-4D97-AF65-F5344CB8AC3E}">
        <p14:creationId xmlns:p14="http://schemas.microsoft.com/office/powerpoint/2010/main" val="247079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43194" y="2877031"/>
            <a:ext cx="1944793" cy="1542422"/>
          </a:xfrm>
          <a:prstGeom prst="rect">
            <a:avLst/>
          </a:prstGeom>
        </p:spPr>
      </p:pic>
      <p:sp>
        <p:nvSpPr>
          <p:cNvPr id="10" name="AutoShape 23"/>
          <p:cNvSpPr>
            <a:spLocks noChangeArrowheads="1"/>
          </p:cNvSpPr>
          <p:nvPr/>
        </p:nvSpPr>
        <p:spPr bwMode="auto">
          <a:xfrm>
            <a:off x="454363" y="1102015"/>
            <a:ext cx="1924613" cy="1532441"/>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b="1" dirty="0"/>
          </a:p>
        </p:txBody>
      </p:sp>
      <p:sp>
        <p:nvSpPr>
          <p:cNvPr id="6" name="Slide Number Placeholder 3">
            <a:extLst>
              <a:ext uri="{FF2B5EF4-FFF2-40B4-BE49-F238E27FC236}">
                <a16:creationId xmlns:a16="http://schemas.microsoft.com/office/drawing/2014/main" xmlns="" id="{B9E4AACB-1A44-4E79-9ECC-0F4EAD6B964D}"/>
              </a:ext>
            </a:extLst>
          </p:cNvPr>
          <p:cNvSpPr txBox="1">
            <a:spLocks/>
          </p:cNvSpPr>
          <p:nvPr/>
        </p:nvSpPr>
        <p:spPr>
          <a:xfrm>
            <a:off x="8748219" y="4807744"/>
            <a:ext cx="395782" cy="342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z="900" b="1">
                <a:solidFill>
                  <a:schemeClr val="bg1">
                    <a:lumMod val="65000"/>
                  </a:schemeClr>
                </a:solidFill>
              </a:rPr>
              <a:pPr/>
              <a:t>10</a:t>
            </a:fld>
            <a:endParaRPr lang="en-US" sz="900" b="1" dirty="0">
              <a:solidFill>
                <a:schemeClr val="bg1">
                  <a:lumMod val="65000"/>
                </a:schemeClr>
              </a:solidFill>
            </a:endParaRPr>
          </a:p>
        </p:txBody>
      </p:sp>
      <p:sp>
        <p:nvSpPr>
          <p:cNvPr id="5" name="Rectangle 4"/>
          <p:cNvSpPr/>
          <p:nvPr/>
        </p:nvSpPr>
        <p:spPr>
          <a:xfrm>
            <a:off x="1964069" y="1033998"/>
            <a:ext cx="6784150" cy="1994072"/>
          </a:xfrm>
          <a:prstGeom prst="rect">
            <a:avLst/>
          </a:prstGeom>
        </p:spPr>
        <p:txBody>
          <a:bodyPr wrap="square" lIns="0" rIns="0">
            <a:spAutoFit/>
          </a:bodyPr>
          <a:lstStyle/>
          <a:p>
            <a:pPr marL="457189">
              <a:lnSpc>
                <a:spcPct val="107000"/>
              </a:lnSpc>
              <a:spcAft>
                <a:spcPts val="800"/>
              </a:spcAft>
            </a:pPr>
            <a:r>
              <a:rPr lang="en-US" sz="1650" dirty="0">
                <a:latin typeface="Calibri" panose="020F0502020204030204" pitchFamily="34" charset="0"/>
                <a:ea typeface="Calibri" panose="020F0502020204030204" pitchFamily="34" charset="0"/>
                <a:cs typeface="Times New Roman" panose="02020603050405020304" pitchFamily="18" charset="0"/>
              </a:rPr>
              <a:t>A performance obligation is </a:t>
            </a:r>
            <a:r>
              <a:rPr lang="en-US" sz="1650" dirty="0">
                <a:solidFill>
                  <a:srgbClr val="00B0F0"/>
                </a:solidFill>
                <a:latin typeface="Calibri" panose="020F0502020204030204" pitchFamily="34" charset="0"/>
                <a:ea typeface="Calibri" panose="020F0502020204030204" pitchFamily="34" charset="0"/>
                <a:cs typeface="Times New Roman" panose="02020603050405020304" pitchFamily="18" charset="0"/>
              </a:rPr>
              <a:t>a promise in a contract with a customer to transfer a good or service to the customer</a:t>
            </a:r>
            <a:r>
              <a:rPr lang="en-US" sz="1650" dirty="0">
                <a:latin typeface="Calibri" panose="020F0502020204030204" pitchFamily="34" charset="0"/>
                <a:ea typeface="Calibri" panose="020F0502020204030204" pitchFamily="34" charset="0"/>
                <a:cs typeface="Times New Roman" panose="02020603050405020304" pitchFamily="18" charset="0"/>
              </a:rPr>
              <a:t>. If an entity promises in a contract to transfer more than one good or service to the customer, the entity should account for each promised good or service as a performance obligation only if it is (1) distinct or (2) a series of distinct goods or services that are substantially the same and have the same pattern of transfer.</a:t>
            </a:r>
          </a:p>
        </p:txBody>
      </p:sp>
      <p:sp>
        <p:nvSpPr>
          <p:cNvPr id="11" name="TextBox 10"/>
          <p:cNvSpPr txBox="1"/>
          <p:nvPr/>
        </p:nvSpPr>
        <p:spPr>
          <a:xfrm>
            <a:off x="333214" y="411271"/>
            <a:ext cx="8298722" cy="507831"/>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Applying Revenue Recognition to Exchange Transactions</a:t>
            </a:r>
          </a:p>
        </p:txBody>
      </p:sp>
      <p:sp>
        <p:nvSpPr>
          <p:cNvPr id="16" name="Text Box 24"/>
          <p:cNvSpPr txBox="1">
            <a:spLocks noChangeArrowheads="1"/>
          </p:cNvSpPr>
          <p:nvPr/>
        </p:nvSpPr>
        <p:spPr bwMode="auto">
          <a:xfrm>
            <a:off x="500370" y="1116637"/>
            <a:ext cx="16190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Step 2 –</a:t>
            </a:r>
            <a:br>
              <a:rPr lang="en-GB" b="1" dirty="0">
                <a:solidFill>
                  <a:schemeClr val="bg1"/>
                </a:solidFill>
                <a:latin typeface="+mn-lt"/>
              </a:rPr>
            </a:br>
            <a:r>
              <a:rPr lang="en-GB" b="1" dirty="0">
                <a:solidFill>
                  <a:schemeClr val="bg1"/>
                </a:solidFill>
                <a:latin typeface="+mn-lt"/>
              </a:rPr>
              <a:t>Identify   performance obligations</a:t>
            </a:r>
            <a:endParaRPr lang="en-US" b="1" dirty="0">
              <a:solidFill>
                <a:schemeClr val="bg1"/>
              </a:solidFill>
              <a:latin typeface="+mn-lt"/>
            </a:endParaRPr>
          </a:p>
        </p:txBody>
      </p:sp>
      <p:sp>
        <p:nvSpPr>
          <p:cNvPr id="12" name="Rectangle 11"/>
          <p:cNvSpPr/>
          <p:nvPr/>
        </p:nvSpPr>
        <p:spPr>
          <a:xfrm>
            <a:off x="1911818" y="3076209"/>
            <a:ext cx="6662274" cy="1179041"/>
          </a:xfrm>
          <a:prstGeom prst="rect">
            <a:avLst/>
          </a:prstGeom>
        </p:spPr>
        <p:txBody>
          <a:bodyPr wrap="square">
            <a:spAutoFit/>
          </a:bodyPr>
          <a:lstStyle/>
          <a:p>
            <a:pPr marL="457189">
              <a:lnSpc>
                <a:spcPct val="107000"/>
              </a:lnSpc>
              <a:spcAft>
                <a:spcPts val="800"/>
              </a:spcAft>
            </a:pPr>
            <a:r>
              <a:rPr lang="en-US" sz="1650" dirty="0">
                <a:latin typeface="Calibri" panose="020F0502020204030204" pitchFamily="34" charset="0"/>
                <a:ea typeface="Calibri" panose="020F0502020204030204" pitchFamily="34" charset="0"/>
                <a:cs typeface="Times New Roman" panose="02020603050405020304" pitchFamily="18" charset="0"/>
              </a:rPr>
              <a:t>The transaction price is </a:t>
            </a:r>
            <a:r>
              <a:rPr lang="en-US" sz="165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the amount of consideration (for example, payment) to which an entity expects to be entitled</a:t>
            </a:r>
            <a:r>
              <a:rPr lang="en-US" sz="1650" dirty="0">
                <a:latin typeface="Calibri" panose="020F0502020204030204" pitchFamily="34" charset="0"/>
                <a:ea typeface="Calibri" panose="020F0502020204030204" pitchFamily="34" charset="0"/>
                <a:cs typeface="Times New Roman" panose="02020603050405020304" pitchFamily="18" charset="0"/>
              </a:rPr>
              <a:t> in exchange for transferring promised goods or services to a customer, excluding amounts collected on behalf of third parties. </a:t>
            </a:r>
          </a:p>
        </p:txBody>
      </p:sp>
      <p:sp>
        <p:nvSpPr>
          <p:cNvPr id="13" name="Text Box 26"/>
          <p:cNvSpPr txBox="1">
            <a:spLocks noChangeArrowheads="1"/>
          </p:cNvSpPr>
          <p:nvPr/>
        </p:nvSpPr>
        <p:spPr bwMode="auto">
          <a:xfrm>
            <a:off x="408354" y="2884988"/>
            <a:ext cx="17110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Step 3 –  Determine  transaction price</a:t>
            </a:r>
            <a:endParaRPr lang="en-US" b="1" dirty="0">
              <a:solidFill>
                <a:schemeClr val="bg1"/>
              </a:solidFill>
              <a:latin typeface="+mn-lt"/>
            </a:endParaRPr>
          </a:p>
        </p:txBody>
      </p:sp>
    </p:spTree>
    <p:extLst>
      <p:ext uri="{BB962C8B-B14F-4D97-AF65-F5344CB8AC3E}">
        <p14:creationId xmlns:p14="http://schemas.microsoft.com/office/powerpoint/2010/main" val="2156414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43194" y="2877031"/>
            <a:ext cx="2236001" cy="1773381"/>
          </a:xfrm>
          <a:prstGeom prst="rect">
            <a:avLst/>
          </a:prstGeom>
        </p:spPr>
      </p:pic>
      <p:sp>
        <p:nvSpPr>
          <p:cNvPr id="10" name="AutoShape 23"/>
          <p:cNvSpPr>
            <a:spLocks noChangeArrowheads="1"/>
          </p:cNvSpPr>
          <p:nvPr/>
        </p:nvSpPr>
        <p:spPr bwMode="auto">
          <a:xfrm>
            <a:off x="454363" y="1102015"/>
            <a:ext cx="1924613" cy="1532441"/>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b="1" dirty="0"/>
          </a:p>
        </p:txBody>
      </p:sp>
      <p:sp>
        <p:nvSpPr>
          <p:cNvPr id="6" name="Slide Number Placeholder 3">
            <a:extLst>
              <a:ext uri="{FF2B5EF4-FFF2-40B4-BE49-F238E27FC236}">
                <a16:creationId xmlns:a16="http://schemas.microsoft.com/office/drawing/2014/main" xmlns="" id="{B9E4AACB-1A44-4E79-9ECC-0F4EAD6B964D}"/>
              </a:ext>
            </a:extLst>
          </p:cNvPr>
          <p:cNvSpPr txBox="1">
            <a:spLocks/>
          </p:cNvSpPr>
          <p:nvPr/>
        </p:nvSpPr>
        <p:spPr>
          <a:xfrm>
            <a:off x="8748219" y="4807744"/>
            <a:ext cx="395782" cy="342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z="900" b="1">
                <a:solidFill>
                  <a:schemeClr val="bg1">
                    <a:lumMod val="65000"/>
                  </a:schemeClr>
                </a:solidFill>
              </a:rPr>
              <a:pPr/>
              <a:t>11</a:t>
            </a:fld>
            <a:endParaRPr lang="en-US" sz="900" b="1" dirty="0">
              <a:solidFill>
                <a:schemeClr val="bg1">
                  <a:lumMod val="65000"/>
                </a:schemeClr>
              </a:solidFill>
            </a:endParaRPr>
          </a:p>
        </p:txBody>
      </p:sp>
      <p:sp>
        <p:nvSpPr>
          <p:cNvPr id="11" name="TextBox 10"/>
          <p:cNvSpPr txBox="1"/>
          <p:nvPr/>
        </p:nvSpPr>
        <p:spPr>
          <a:xfrm>
            <a:off x="333214" y="411271"/>
            <a:ext cx="8298722" cy="507831"/>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Applying Revenue Recognition to Exchange Transactions</a:t>
            </a:r>
          </a:p>
        </p:txBody>
      </p:sp>
      <p:sp>
        <p:nvSpPr>
          <p:cNvPr id="14" name="Text Box 28"/>
          <p:cNvSpPr txBox="1">
            <a:spLocks noChangeArrowheads="1"/>
          </p:cNvSpPr>
          <p:nvPr/>
        </p:nvSpPr>
        <p:spPr bwMode="auto">
          <a:xfrm>
            <a:off x="467426" y="1116600"/>
            <a:ext cx="15341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Step 4 –  Allocate </a:t>
            </a:r>
            <a:br>
              <a:rPr lang="en-GB" b="1" dirty="0">
                <a:solidFill>
                  <a:schemeClr val="bg1"/>
                </a:solidFill>
                <a:latin typeface="+mn-lt"/>
              </a:rPr>
            </a:br>
            <a:r>
              <a:rPr lang="en-GB" b="1" dirty="0">
                <a:solidFill>
                  <a:schemeClr val="bg1"/>
                </a:solidFill>
                <a:latin typeface="+mn-lt"/>
              </a:rPr>
              <a:t>transaction price</a:t>
            </a:r>
            <a:endParaRPr lang="en-US" b="1" dirty="0">
              <a:solidFill>
                <a:schemeClr val="bg1"/>
              </a:solidFill>
              <a:latin typeface="+mn-lt"/>
            </a:endParaRPr>
          </a:p>
        </p:txBody>
      </p:sp>
      <p:sp>
        <p:nvSpPr>
          <p:cNvPr id="15" name="Text Box 18"/>
          <p:cNvSpPr txBox="1">
            <a:spLocks noChangeArrowheads="1"/>
          </p:cNvSpPr>
          <p:nvPr/>
        </p:nvSpPr>
        <p:spPr bwMode="auto">
          <a:xfrm>
            <a:off x="420681" y="2886559"/>
            <a:ext cx="19919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Step 5 – </a:t>
            </a:r>
            <a:br>
              <a:rPr lang="en-GB" b="1" dirty="0">
                <a:solidFill>
                  <a:schemeClr val="bg1"/>
                </a:solidFill>
                <a:latin typeface="+mn-lt"/>
              </a:rPr>
            </a:br>
            <a:r>
              <a:rPr lang="en-GB" b="1" dirty="0">
                <a:solidFill>
                  <a:schemeClr val="bg1"/>
                </a:solidFill>
                <a:latin typeface="+mn-lt"/>
              </a:rPr>
              <a:t>Recognize revenue when (or as) a performance obligation is satisfied</a:t>
            </a:r>
            <a:endParaRPr lang="en-US" b="1" dirty="0">
              <a:solidFill>
                <a:schemeClr val="bg1"/>
              </a:solidFill>
              <a:latin typeface="+mn-lt"/>
            </a:endParaRPr>
          </a:p>
        </p:txBody>
      </p:sp>
      <p:sp>
        <p:nvSpPr>
          <p:cNvPr id="3" name="Rectangle 2"/>
          <p:cNvSpPr/>
          <p:nvPr/>
        </p:nvSpPr>
        <p:spPr>
          <a:xfrm>
            <a:off x="2378976" y="1053790"/>
            <a:ext cx="5952740" cy="1361911"/>
          </a:xfrm>
          <a:prstGeom prst="rect">
            <a:avLst/>
          </a:prstGeom>
        </p:spPr>
        <p:txBody>
          <a:bodyPr wrap="square">
            <a:spAutoFit/>
          </a:bodyPr>
          <a:lstStyle/>
          <a:p>
            <a:r>
              <a:rPr lang="en-US" sz="1650" dirty="0"/>
              <a:t>For a contract that has more than one performance obligation, an entity should </a:t>
            </a:r>
            <a:r>
              <a:rPr lang="en-US" sz="1650" dirty="0">
                <a:solidFill>
                  <a:srgbClr val="00B0F0"/>
                </a:solidFill>
              </a:rPr>
              <a:t>allocate the transaction price to each performance obligation</a:t>
            </a:r>
            <a:r>
              <a:rPr lang="en-US" sz="1650" dirty="0"/>
              <a:t> in an amount that depicts the amount of consideration to which the entity expects to be entitled in  exchange for satisfying each performance obligation.</a:t>
            </a:r>
          </a:p>
        </p:txBody>
      </p:sp>
      <p:sp>
        <p:nvSpPr>
          <p:cNvPr id="4" name="Rectangle 3"/>
          <p:cNvSpPr/>
          <p:nvPr/>
        </p:nvSpPr>
        <p:spPr>
          <a:xfrm>
            <a:off x="2679195" y="3221265"/>
            <a:ext cx="5614528" cy="1107996"/>
          </a:xfrm>
          <a:prstGeom prst="rect">
            <a:avLst/>
          </a:prstGeom>
        </p:spPr>
        <p:txBody>
          <a:bodyPr wrap="square">
            <a:spAutoFit/>
          </a:bodyPr>
          <a:lstStyle/>
          <a:p>
            <a:r>
              <a:rPr lang="en-US" sz="1650" dirty="0"/>
              <a:t>An entity should </a:t>
            </a:r>
            <a:r>
              <a:rPr lang="en-US" sz="1650" dirty="0">
                <a:solidFill>
                  <a:srgbClr val="00B0F0"/>
                </a:solidFill>
              </a:rPr>
              <a:t>recognize revenue when (or as) it satisfies a performance obligation</a:t>
            </a:r>
            <a:r>
              <a:rPr lang="en-US" sz="1650" dirty="0"/>
              <a:t> by transferring a promised good or service to a customer. A good or service is transferred when (or as) the customer obtains control of that good or service. </a:t>
            </a:r>
          </a:p>
        </p:txBody>
      </p:sp>
    </p:spTree>
    <p:extLst>
      <p:ext uri="{BB962C8B-B14F-4D97-AF65-F5344CB8AC3E}">
        <p14:creationId xmlns:p14="http://schemas.microsoft.com/office/powerpoint/2010/main" val="2753170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12</a:t>
            </a:fld>
            <a:endParaRPr lang="en-US" dirty="0"/>
          </a:p>
        </p:txBody>
      </p:sp>
      <p:sp>
        <p:nvSpPr>
          <p:cNvPr id="4" name="Title 3"/>
          <p:cNvSpPr>
            <a:spLocks noGrp="1"/>
          </p:cNvSpPr>
          <p:nvPr>
            <p:ph type="ctrTitle"/>
          </p:nvPr>
        </p:nvSpPr>
        <p:spPr>
          <a:xfrm>
            <a:off x="147637" y="2650332"/>
            <a:ext cx="8217695" cy="1359875"/>
          </a:xfrm>
        </p:spPr>
        <p:txBody>
          <a:bodyPr/>
          <a:lstStyle/>
          <a:p>
            <a:r>
              <a:rPr lang="en-US" dirty="0" smtClean="0"/>
              <a:t>Clarify the difference between:</a:t>
            </a:r>
            <a:br>
              <a:rPr lang="en-US" dirty="0" smtClean="0"/>
            </a:br>
            <a:r>
              <a:rPr lang="en-US" sz="2100" dirty="0"/>
              <a:t>- reciprocal/exchange (contract-like) transactions</a:t>
            </a:r>
            <a:br>
              <a:rPr lang="en-US" sz="2100" dirty="0"/>
            </a:br>
            <a:r>
              <a:rPr lang="en-US" sz="2100" dirty="0"/>
              <a:t>- nonreciprocal/nonexchange (contribution-like) transactions </a:t>
            </a:r>
          </a:p>
        </p:txBody>
      </p:sp>
    </p:spTree>
    <p:extLst>
      <p:ext uri="{BB962C8B-B14F-4D97-AF65-F5344CB8AC3E}">
        <p14:creationId xmlns:p14="http://schemas.microsoft.com/office/powerpoint/2010/main" val="1756814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339345" y="392281"/>
            <a:ext cx="8198300" cy="510209"/>
          </a:xfrm>
        </p:spPr>
        <p:txBody>
          <a:bodyPr/>
          <a:lstStyle/>
          <a:p>
            <a:r>
              <a:rPr lang="en-GB" sz="2700" dirty="0">
                <a:solidFill>
                  <a:srgbClr val="819F3D"/>
                </a:solidFill>
              </a:rPr>
              <a:t>Accounting Standards Update No. 2018-08</a:t>
            </a:r>
          </a:p>
        </p:txBody>
      </p:sp>
      <p:sp>
        <p:nvSpPr>
          <p:cNvPr id="4" name="Slide Number Placeholder 3"/>
          <p:cNvSpPr>
            <a:spLocks noGrp="1"/>
          </p:cNvSpPr>
          <p:nvPr>
            <p:ph type="sldNum" sz="quarter" idx="4294967295"/>
          </p:nvPr>
        </p:nvSpPr>
        <p:spPr>
          <a:xfrm>
            <a:off x="8810555" y="4871100"/>
            <a:ext cx="213868" cy="272400"/>
          </a:xfrm>
        </p:spPr>
        <p:txBody>
          <a:bodyPr/>
          <a:lstStyle/>
          <a:p>
            <a:fld id="{80FBB8BA-9C6A-4A48-A369-70FBD2FA98DA}" type="slidenum">
              <a:rPr lang="en-US" smtClean="0"/>
              <a:pPr/>
              <a:t>13</a:t>
            </a:fld>
            <a:endParaRPr lang="en-US" dirty="0"/>
          </a:p>
        </p:txBody>
      </p:sp>
      <p:pic>
        <p:nvPicPr>
          <p:cNvPr id="6" name="Picture 5"/>
          <p:cNvPicPr>
            <a:picLocks noChangeAspect="1"/>
          </p:cNvPicPr>
          <p:nvPr/>
        </p:nvPicPr>
        <p:blipFill rotWithShape="1">
          <a:blip r:embed="rId3"/>
          <a:srcRect t="55082" r="2551" b="165"/>
          <a:stretch/>
        </p:blipFill>
        <p:spPr>
          <a:xfrm>
            <a:off x="135" y="1983435"/>
            <a:ext cx="9143866" cy="2649418"/>
          </a:xfrm>
          <a:prstGeom prst="rect">
            <a:avLst/>
          </a:prstGeom>
        </p:spPr>
      </p:pic>
      <p:sp>
        <p:nvSpPr>
          <p:cNvPr id="2" name="Rectangle 1"/>
          <p:cNvSpPr/>
          <p:nvPr/>
        </p:nvSpPr>
        <p:spPr>
          <a:xfrm>
            <a:off x="457336" y="1003435"/>
            <a:ext cx="8080309" cy="830997"/>
          </a:xfrm>
          <a:prstGeom prst="rect">
            <a:avLst/>
          </a:prstGeom>
        </p:spPr>
        <p:txBody>
          <a:bodyPr wrap="square">
            <a:spAutoFit/>
          </a:bodyPr>
          <a:lstStyle/>
          <a:p>
            <a:pPr lvl="0"/>
            <a:r>
              <a:rPr lang="en-US" sz="2400" b="1" kern="0" dirty="0">
                <a:solidFill>
                  <a:srgbClr val="413000"/>
                </a:solidFill>
              </a:rPr>
              <a:t>Clarifying the Scope and the Accounting Guidance for Contributions Received and Contributions Made</a:t>
            </a:r>
          </a:p>
        </p:txBody>
      </p:sp>
      <p:sp>
        <p:nvSpPr>
          <p:cNvPr id="3" name="Oval 2"/>
          <p:cNvSpPr/>
          <p:nvPr/>
        </p:nvSpPr>
        <p:spPr bwMode="auto">
          <a:xfrm>
            <a:off x="1482635" y="3958045"/>
            <a:ext cx="404948" cy="293915"/>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sp>
        <p:nvSpPr>
          <p:cNvPr id="8" name="Oval 7"/>
          <p:cNvSpPr/>
          <p:nvPr/>
        </p:nvSpPr>
        <p:spPr bwMode="auto">
          <a:xfrm>
            <a:off x="6841672" y="3958044"/>
            <a:ext cx="404948" cy="293915"/>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spTree>
    <p:extLst>
      <p:ext uri="{BB962C8B-B14F-4D97-AF65-F5344CB8AC3E}">
        <p14:creationId xmlns:p14="http://schemas.microsoft.com/office/powerpoint/2010/main" val="1509434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2A14A-D5CE-4C6A-AB55-31E00F43A4CE}"/>
              </a:ext>
            </a:extLst>
          </p:cNvPr>
          <p:cNvSpPr>
            <a:spLocks noGrp="1"/>
          </p:cNvSpPr>
          <p:nvPr>
            <p:ph type="title"/>
          </p:nvPr>
        </p:nvSpPr>
        <p:spPr>
          <a:xfrm>
            <a:off x="457200" y="274406"/>
            <a:ext cx="8229600" cy="685800"/>
          </a:xfrm>
        </p:spPr>
        <p:txBody>
          <a:bodyPr/>
          <a:lstStyle/>
          <a:p>
            <a:r>
              <a:rPr lang="en-US" sz="2800" dirty="0"/>
              <a:t>Reciprocal vs. Nonreciprocal Transactions: </a:t>
            </a:r>
            <a:br>
              <a:rPr lang="en-US" sz="2800" dirty="0"/>
            </a:br>
            <a:r>
              <a:rPr lang="en-US" sz="2800" dirty="0"/>
              <a:t>Key Clarifications to the Scope of Subtopic 958-605</a:t>
            </a:r>
          </a:p>
        </p:txBody>
      </p:sp>
      <p:sp>
        <p:nvSpPr>
          <p:cNvPr id="4" name="Slide Number Placeholder 3"/>
          <p:cNvSpPr>
            <a:spLocks noGrp="1"/>
          </p:cNvSpPr>
          <p:nvPr>
            <p:ph type="sldNum" sz="quarter" idx="4"/>
          </p:nvPr>
        </p:nvSpPr>
        <p:spPr/>
        <p:txBody>
          <a:bodyPr/>
          <a:lstStyle/>
          <a:p>
            <a:fld id="{F8E24598-D429-A34B-B4A6-5808099B37D3}" type="slidenum">
              <a:rPr lang="en-US" smtClean="0"/>
              <a:pPr/>
              <a:t>14</a:t>
            </a:fld>
            <a:endParaRPr lang="en-US" dirty="0"/>
          </a:p>
        </p:txBody>
      </p:sp>
      <p:graphicFrame>
        <p:nvGraphicFramePr>
          <p:cNvPr id="6" name="Diagram 5">
            <a:extLst>
              <a:ext uri="{FF2B5EF4-FFF2-40B4-BE49-F238E27FC236}">
                <a16:creationId xmlns:a16="http://schemas.microsoft.com/office/drawing/2014/main" xmlns="" id="{AF010A00-AC42-4187-BC73-BB9B0DE30C34}"/>
              </a:ext>
            </a:extLst>
          </p:cNvPr>
          <p:cNvGraphicFramePr/>
          <p:nvPr>
            <p:extLst>
              <p:ext uri="{D42A27DB-BD31-4B8C-83A1-F6EECF244321}">
                <p14:modId xmlns:p14="http://schemas.microsoft.com/office/powerpoint/2010/main" val="1334757273"/>
              </p:ext>
            </p:extLst>
          </p:nvPr>
        </p:nvGraphicFramePr>
        <p:xfrm>
          <a:off x="571500" y="1175373"/>
          <a:ext cx="8373718" cy="333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902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126FB-1218-4B3B-9A9D-6BE3E23E6A4F}"/>
              </a:ext>
            </a:extLst>
          </p:cNvPr>
          <p:cNvSpPr>
            <a:spLocks noGrp="1"/>
          </p:cNvSpPr>
          <p:nvPr>
            <p:ph type="title"/>
          </p:nvPr>
        </p:nvSpPr>
        <p:spPr/>
        <p:txBody>
          <a:bodyPr/>
          <a:lstStyle/>
          <a:p>
            <a:r>
              <a:rPr lang="en-US" sz="2800" dirty="0"/>
              <a:t>Questions about Terminology – What’s in a Name?</a:t>
            </a:r>
          </a:p>
        </p:txBody>
      </p:sp>
      <p:sp>
        <p:nvSpPr>
          <p:cNvPr id="4" name="Slide Number Placeholder 3"/>
          <p:cNvSpPr>
            <a:spLocks noGrp="1"/>
          </p:cNvSpPr>
          <p:nvPr>
            <p:ph type="sldNum" sz="quarter" idx="4"/>
          </p:nvPr>
        </p:nvSpPr>
        <p:spPr/>
        <p:txBody>
          <a:bodyPr/>
          <a:lstStyle/>
          <a:p>
            <a:fld id="{F8E24598-D429-A34B-B4A6-5808099B37D3}" type="slidenum">
              <a:rPr lang="en-US" smtClean="0"/>
              <a:pPr/>
              <a:t>15</a:t>
            </a:fld>
            <a:endParaRPr lang="en-US" dirty="0"/>
          </a:p>
        </p:txBody>
      </p:sp>
      <p:graphicFrame>
        <p:nvGraphicFramePr>
          <p:cNvPr id="6" name="Diagram 5">
            <a:extLst>
              <a:ext uri="{FF2B5EF4-FFF2-40B4-BE49-F238E27FC236}">
                <a16:creationId xmlns:a16="http://schemas.microsoft.com/office/drawing/2014/main" xmlns="" id="{4B4959AD-2C89-410E-A998-F59F47E1D43F}"/>
              </a:ext>
            </a:extLst>
          </p:cNvPr>
          <p:cNvGraphicFramePr/>
          <p:nvPr>
            <p:extLst>
              <p:ext uri="{D42A27DB-BD31-4B8C-83A1-F6EECF244321}">
                <p14:modId xmlns:p14="http://schemas.microsoft.com/office/powerpoint/2010/main" val="832284580"/>
              </p:ext>
            </p:extLst>
          </p:nvPr>
        </p:nvGraphicFramePr>
        <p:xfrm>
          <a:off x="63114" y="1023730"/>
          <a:ext cx="9080887" cy="358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7806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147637" y="2650332"/>
            <a:ext cx="8217695" cy="1359875"/>
          </a:xfrm>
        </p:spPr>
        <p:txBody>
          <a:bodyPr/>
          <a:lstStyle/>
          <a:p>
            <a:r>
              <a:rPr lang="en-US" dirty="0" smtClean="0"/>
              <a:t>Contributions and Grants</a:t>
            </a:r>
            <a:br>
              <a:rPr lang="en-US" dirty="0" smtClean="0"/>
            </a:br>
            <a:r>
              <a:rPr lang="en-US" sz="2100" dirty="0"/>
              <a:t>- Conditional vs. Unconditional Contributions</a:t>
            </a:r>
            <a:br>
              <a:rPr lang="en-US" sz="2100" dirty="0"/>
            </a:br>
            <a:r>
              <a:rPr lang="en-US" sz="2100" dirty="0"/>
              <a:t>- Disclosure Requirements</a:t>
            </a:r>
          </a:p>
        </p:txBody>
      </p:sp>
    </p:spTree>
    <p:extLst>
      <p:ext uri="{BB962C8B-B14F-4D97-AF65-F5344CB8AC3E}">
        <p14:creationId xmlns:p14="http://schemas.microsoft.com/office/powerpoint/2010/main" val="3256491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0AFBD-34E6-414B-8132-7ECFF8E3835C}"/>
              </a:ext>
            </a:extLst>
          </p:cNvPr>
          <p:cNvSpPr>
            <a:spLocks noGrp="1"/>
          </p:cNvSpPr>
          <p:nvPr>
            <p:ph type="title"/>
          </p:nvPr>
        </p:nvSpPr>
        <p:spPr>
          <a:xfrm>
            <a:off x="420461" y="526597"/>
            <a:ext cx="8229600" cy="685800"/>
          </a:xfrm>
        </p:spPr>
        <p:txBody>
          <a:bodyPr>
            <a:noAutofit/>
          </a:bodyPr>
          <a:lstStyle/>
          <a:p>
            <a:r>
              <a:rPr lang="en-US" sz="2700" dirty="0"/>
              <a:t>Conditional vs. Unconditional Contributions</a:t>
            </a:r>
            <a:br>
              <a:rPr lang="en-US" sz="2700" dirty="0"/>
            </a:br>
            <a:r>
              <a:rPr lang="en-US" sz="2700" dirty="0"/>
              <a:t>For a Donor-Imposed </a:t>
            </a:r>
            <a:r>
              <a:rPr lang="en-US" sz="2700" i="1" dirty="0"/>
              <a:t>Condition</a:t>
            </a:r>
            <a:r>
              <a:rPr lang="en-US" sz="2700" dirty="0"/>
              <a:t> to Exist:</a:t>
            </a:r>
          </a:p>
        </p:txBody>
      </p:sp>
      <p:sp>
        <p:nvSpPr>
          <p:cNvPr id="6" name="TextBox 5">
            <a:extLst>
              <a:ext uri="{FF2B5EF4-FFF2-40B4-BE49-F238E27FC236}">
                <a16:creationId xmlns:a16="http://schemas.microsoft.com/office/drawing/2014/main" xmlns="" id="{DC1304D4-043F-45BB-82BB-98E847738514}"/>
              </a:ext>
            </a:extLst>
          </p:cNvPr>
          <p:cNvSpPr txBox="1"/>
          <p:nvPr/>
        </p:nvSpPr>
        <p:spPr>
          <a:xfrm>
            <a:off x="2612571" y="1934778"/>
            <a:ext cx="5327782" cy="1200329"/>
          </a:xfrm>
          <a:prstGeom prst="rect">
            <a:avLst/>
          </a:prstGeom>
          <a:solidFill>
            <a:schemeClr val="accent5">
              <a:lumMod val="20000"/>
              <a:lumOff val="80000"/>
            </a:schemeClr>
          </a:solidFill>
          <a:ln>
            <a:solidFill>
              <a:schemeClr val="accent5"/>
            </a:solidFill>
          </a:ln>
        </p:spPr>
        <p:txBody>
          <a:bodyPr wrap="square" rtlCol="0">
            <a:spAutoFit/>
          </a:bodyPr>
          <a:lstStyle/>
          <a:p>
            <a:pPr algn="ctr"/>
            <a:r>
              <a:rPr lang="en-US" sz="2400" dirty="0"/>
              <a:t>A </a:t>
            </a:r>
            <a:r>
              <a:rPr lang="en-US" sz="2400" dirty="0">
                <a:solidFill>
                  <a:srgbClr val="00B0F0"/>
                </a:solidFill>
              </a:rPr>
              <a:t>right of return </a:t>
            </a:r>
            <a:r>
              <a:rPr lang="en-US" sz="2400" dirty="0"/>
              <a:t>or release must exist</a:t>
            </a:r>
          </a:p>
          <a:p>
            <a:pPr algn="ctr"/>
            <a:r>
              <a:rPr lang="en-US" sz="2400" dirty="0"/>
              <a:t>AND</a:t>
            </a:r>
          </a:p>
          <a:p>
            <a:pPr algn="ctr"/>
            <a:r>
              <a:rPr lang="en-US" sz="2400" dirty="0"/>
              <a:t>The agreement must include a </a:t>
            </a:r>
            <a:r>
              <a:rPr lang="en-US" sz="2400" dirty="0">
                <a:solidFill>
                  <a:srgbClr val="00B0F0"/>
                </a:solidFill>
              </a:rPr>
              <a:t>barrier</a:t>
            </a:r>
          </a:p>
        </p:txBody>
      </p:sp>
      <p:sp>
        <p:nvSpPr>
          <p:cNvPr id="8" name="Oval 7">
            <a:extLst>
              <a:ext uri="{FF2B5EF4-FFF2-40B4-BE49-F238E27FC236}">
                <a16:creationId xmlns:a16="http://schemas.microsoft.com/office/drawing/2014/main" xmlns="" id="{8DB20D69-FD6A-48A2-95C8-9BAF26EA6B1A}"/>
              </a:ext>
            </a:extLst>
          </p:cNvPr>
          <p:cNvSpPr/>
          <p:nvPr/>
        </p:nvSpPr>
        <p:spPr>
          <a:xfrm>
            <a:off x="811768" y="1727686"/>
            <a:ext cx="1614453" cy="1614517"/>
          </a:xfrm>
          <a:prstGeom prst="ellipse">
            <a:avLst/>
          </a:prstGeom>
          <a:solidFill>
            <a:schemeClr val="accent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Final ASU</a:t>
            </a:r>
          </a:p>
        </p:txBody>
      </p:sp>
      <p:sp>
        <p:nvSpPr>
          <p:cNvPr id="3" name="TextBox 2"/>
          <p:cNvSpPr txBox="1"/>
          <p:nvPr/>
        </p:nvSpPr>
        <p:spPr>
          <a:xfrm>
            <a:off x="1954193" y="3891459"/>
            <a:ext cx="5218032" cy="369332"/>
          </a:xfrm>
          <a:prstGeom prst="rect">
            <a:avLst/>
          </a:prstGeom>
          <a:noFill/>
        </p:spPr>
        <p:txBody>
          <a:bodyPr wrap="none" rtlCol="0">
            <a:spAutoFit/>
          </a:bodyPr>
          <a:lstStyle/>
          <a:p>
            <a:r>
              <a:rPr lang="en-US" dirty="0"/>
              <a:t>Remember: Conditions are different from Restrictions</a:t>
            </a:r>
          </a:p>
        </p:txBody>
      </p:sp>
      <p:sp>
        <p:nvSpPr>
          <p:cNvPr id="4" name="Slide Number Placeholder 3"/>
          <p:cNvSpPr>
            <a:spLocks noGrp="1"/>
          </p:cNvSpPr>
          <p:nvPr>
            <p:ph type="sldNum" sz="quarter" idx="4"/>
          </p:nvPr>
        </p:nvSpPr>
        <p:spPr/>
        <p:txBody>
          <a:bodyPr/>
          <a:lstStyle/>
          <a:p>
            <a:fld id="{F8E24598-D429-A34B-B4A6-5808099B37D3}" type="slidenum">
              <a:rPr lang="en-US" smtClean="0"/>
              <a:pPr/>
              <a:t>17</a:t>
            </a:fld>
            <a:endParaRPr lang="en-US" dirty="0"/>
          </a:p>
        </p:txBody>
      </p:sp>
    </p:spTree>
    <p:extLst>
      <p:ext uri="{BB962C8B-B14F-4D97-AF65-F5344CB8AC3E}">
        <p14:creationId xmlns:p14="http://schemas.microsoft.com/office/powerpoint/2010/main" val="1688123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990A1-A9B9-440E-94EC-15310C553DD9}"/>
              </a:ext>
            </a:extLst>
          </p:cNvPr>
          <p:cNvSpPr>
            <a:spLocks noGrp="1"/>
          </p:cNvSpPr>
          <p:nvPr>
            <p:ph type="title"/>
          </p:nvPr>
        </p:nvSpPr>
        <p:spPr>
          <a:xfrm>
            <a:off x="346508" y="459342"/>
            <a:ext cx="8229600" cy="427771"/>
          </a:xfrm>
        </p:spPr>
        <p:txBody>
          <a:bodyPr>
            <a:noAutofit/>
          </a:bodyPr>
          <a:lstStyle/>
          <a:p>
            <a:r>
              <a:rPr lang="en-US" sz="2700" dirty="0"/>
              <a:t>Indicators that a barrier may exist</a:t>
            </a:r>
          </a:p>
        </p:txBody>
      </p:sp>
      <p:sp>
        <p:nvSpPr>
          <p:cNvPr id="12" name="Freeform: Shape 11">
            <a:extLst>
              <a:ext uri="{FF2B5EF4-FFF2-40B4-BE49-F238E27FC236}">
                <a16:creationId xmlns:a16="http://schemas.microsoft.com/office/drawing/2014/main" xmlns="" id="{00FDB59A-8D2B-4423-A9F9-4BF1D89F277F}"/>
              </a:ext>
            </a:extLst>
          </p:cNvPr>
          <p:cNvSpPr/>
          <p:nvPr/>
        </p:nvSpPr>
        <p:spPr>
          <a:xfrm>
            <a:off x="482232" y="2069909"/>
            <a:ext cx="2352409" cy="1248873"/>
          </a:xfrm>
          <a:custGeom>
            <a:avLst/>
            <a:gdLst>
              <a:gd name="connsiteX0" fmla="*/ 0 w 1401655"/>
              <a:gd name="connsiteY0" fmla="*/ 0 h 2240269"/>
              <a:gd name="connsiteX1" fmla="*/ 1401655 w 1401655"/>
              <a:gd name="connsiteY1" fmla="*/ 0 h 2240269"/>
              <a:gd name="connsiteX2" fmla="*/ 1401655 w 1401655"/>
              <a:gd name="connsiteY2" fmla="*/ 2240269 h 2240269"/>
              <a:gd name="connsiteX3" fmla="*/ 0 w 1401655"/>
              <a:gd name="connsiteY3" fmla="*/ 2240269 h 2240269"/>
              <a:gd name="connsiteX4" fmla="*/ 0 w 1401655"/>
              <a:gd name="connsiteY4" fmla="*/ 0 h 2240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655" h="2240269">
                <a:moveTo>
                  <a:pt x="0" y="0"/>
                </a:moveTo>
                <a:lnTo>
                  <a:pt x="1401655" y="0"/>
                </a:lnTo>
                <a:lnTo>
                  <a:pt x="1401655" y="2240269"/>
                </a:lnTo>
                <a:lnTo>
                  <a:pt x="0" y="2240269"/>
                </a:lnTo>
                <a:lnTo>
                  <a:pt x="0" y="0"/>
                </a:lnTo>
                <a:close/>
              </a:path>
            </a:pathLst>
          </a:custGeom>
          <a:noFill/>
          <a:ln>
            <a:solidFill>
              <a:schemeClr val="accent1"/>
            </a:solidFill>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algn="ctr" defTabSz="622285">
              <a:lnSpc>
                <a:spcPct val="90000"/>
              </a:lnSpc>
              <a:spcBef>
                <a:spcPct val="0"/>
              </a:spcBef>
              <a:spcAft>
                <a:spcPct val="35000"/>
              </a:spcAft>
            </a:pPr>
            <a:r>
              <a:rPr lang="en-US" b="1" dirty="0">
                <a:solidFill>
                  <a:srgbClr val="002060"/>
                </a:solidFill>
              </a:rPr>
              <a:t>There is a measurable performance-related barrier</a:t>
            </a:r>
          </a:p>
        </p:txBody>
      </p:sp>
      <p:sp>
        <p:nvSpPr>
          <p:cNvPr id="14" name="Freeform: Shape 13">
            <a:extLst>
              <a:ext uri="{FF2B5EF4-FFF2-40B4-BE49-F238E27FC236}">
                <a16:creationId xmlns:a16="http://schemas.microsoft.com/office/drawing/2014/main" xmlns="" id="{FBD41083-7CB7-41B5-A6CE-A56207B5D5F7}"/>
              </a:ext>
            </a:extLst>
          </p:cNvPr>
          <p:cNvSpPr/>
          <p:nvPr/>
        </p:nvSpPr>
        <p:spPr>
          <a:xfrm>
            <a:off x="2949536" y="2073398"/>
            <a:ext cx="2352409" cy="1245385"/>
          </a:xfrm>
          <a:custGeom>
            <a:avLst/>
            <a:gdLst>
              <a:gd name="connsiteX0" fmla="*/ 0 w 1400479"/>
              <a:gd name="connsiteY0" fmla="*/ 0 h 519577"/>
              <a:gd name="connsiteX1" fmla="*/ 1400479 w 1400479"/>
              <a:gd name="connsiteY1" fmla="*/ 0 h 519577"/>
              <a:gd name="connsiteX2" fmla="*/ 1400479 w 1400479"/>
              <a:gd name="connsiteY2" fmla="*/ 519577 h 519577"/>
              <a:gd name="connsiteX3" fmla="*/ 0 w 1400479"/>
              <a:gd name="connsiteY3" fmla="*/ 519577 h 519577"/>
              <a:gd name="connsiteX4" fmla="*/ 0 w 1400479"/>
              <a:gd name="connsiteY4" fmla="*/ 0 h 51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479" h="519577">
                <a:moveTo>
                  <a:pt x="0" y="0"/>
                </a:moveTo>
                <a:lnTo>
                  <a:pt x="1400479" y="0"/>
                </a:lnTo>
                <a:lnTo>
                  <a:pt x="1400479" y="519577"/>
                </a:lnTo>
                <a:lnTo>
                  <a:pt x="0" y="519577"/>
                </a:lnTo>
                <a:lnTo>
                  <a:pt x="0" y="0"/>
                </a:lnTo>
                <a:close/>
              </a:path>
            </a:pathLst>
          </a:custGeom>
          <a:noFill/>
          <a:ln>
            <a:solidFill>
              <a:schemeClr val="accent1"/>
            </a:solidFill>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algn="ctr" defTabSz="622285">
              <a:lnSpc>
                <a:spcPct val="90000"/>
              </a:lnSpc>
              <a:spcBef>
                <a:spcPct val="0"/>
              </a:spcBef>
              <a:spcAft>
                <a:spcPct val="35000"/>
              </a:spcAft>
            </a:pPr>
            <a:r>
              <a:rPr lang="en-US" b="1" dirty="0">
                <a:solidFill>
                  <a:srgbClr val="002060"/>
                </a:solidFill>
              </a:rPr>
              <a:t>There is a  stipulation that limits discretion on the conduct of an activity</a:t>
            </a:r>
          </a:p>
        </p:txBody>
      </p:sp>
      <p:sp>
        <p:nvSpPr>
          <p:cNvPr id="15" name="Rectangle: Rounded Corners 14">
            <a:extLst>
              <a:ext uri="{FF2B5EF4-FFF2-40B4-BE49-F238E27FC236}">
                <a16:creationId xmlns:a16="http://schemas.microsoft.com/office/drawing/2014/main" xmlns="" id="{453A1CCD-60DB-4890-9E7A-71B057D9C422}"/>
              </a:ext>
            </a:extLst>
          </p:cNvPr>
          <p:cNvSpPr/>
          <p:nvPr/>
        </p:nvSpPr>
        <p:spPr>
          <a:xfrm>
            <a:off x="5394779" y="1174466"/>
            <a:ext cx="1400479" cy="895444"/>
          </a:xfrm>
          <a:prstGeom prst="roundRect">
            <a:avLst/>
          </a:prstGeom>
          <a:solidFill>
            <a:schemeClr val="accent3"/>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xmlns="" id="{9FD143E4-963A-458A-B574-021A7C0A4C43}"/>
              </a:ext>
            </a:extLst>
          </p:cNvPr>
          <p:cNvSpPr/>
          <p:nvPr/>
        </p:nvSpPr>
        <p:spPr>
          <a:xfrm>
            <a:off x="5425186" y="2069909"/>
            <a:ext cx="2352409" cy="1248873"/>
          </a:xfrm>
          <a:custGeom>
            <a:avLst/>
            <a:gdLst>
              <a:gd name="connsiteX0" fmla="*/ 0 w 1400479"/>
              <a:gd name="connsiteY0" fmla="*/ 0 h 519577"/>
              <a:gd name="connsiteX1" fmla="*/ 1400479 w 1400479"/>
              <a:gd name="connsiteY1" fmla="*/ 0 h 519577"/>
              <a:gd name="connsiteX2" fmla="*/ 1400479 w 1400479"/>
              <a:gd name="connsiteY2" fmla="*/ 519577 h 519577"/>
              <a:gd name="connsiteX3" fmla="*/ 0 w 1400479"/>
              <a:gd name="connsiteY3" fmla="*/ 519577 h 519577"/>
              <a:gd name="connsiteX4" fmla="*/ 0 w 1400479"/>
              <a:gd name="connsiteY4" fmla="*/ 0 h 51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479" h="519577">
                <a:moveTo>
                  <a:pt x="0" y="0"/>
                </a:moveTo>
                <a:lnTo>
                  <a:pt x="1400479" y="0"/>
                </a:lnTo>
                <a:lnTo>
                  <a:pt x="1400479" y="519577"/>
                </a:lnTo>
                <a:lnTo>
                  <a:pt x="0" y="519577"/>
                </a:lnTo>
                <a:lnTo>
                  <a:pt x="0" y="0"/>
                </a:lnTo>
                <a:close/>
              </a:path>
            </a:pathLst>
          </a:custGeom>
          <a:noFill/>
          <a:ln>
            <a:solidFill>
              <a:srgbClr val="B94164"/>
            </a:solidFill>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algn="ctr" defTabSz="622285">
              <a:lnSpc>
                <a:spcPct val="90000"/>
              </a:lnSpc>
              <a:spcBef>
                <a:spcPct val="0"/>
              </a:spcBef>
              <a:spcAft>
                <a:spcPct val="35000"/>
              </a:spcAft>
            </a:pPr>
            <a:r>
              <a:rPr lang="en-US" b="1" dirty="0">
                <a:solidFill>
                  <a:srgbClr val="002060"/>
                </a:solidFill>
              </a:rPr>
              <a:t>The extent to which a stipulation is related to the purpose of the agreement</a:t>
            </a:r>
          </a:p>
        </p:txBody>
      </p:sp>
      <p:sp>
        <p:nvSpPr>
          <p:cNvPr id="20" name="TextBox 19">
            <a:extLst>
              <a:ext uri="{FF2B5EF4-FFF2-40B4-BE49-F238E27FC236}">
                <a16:creationId xmlns:a16="http://schemas.microsoft.com/office/drawing/2014/main" xmlns="" id="{2D3D3819-F2A7-490C-9AE9-5A55E33729C3}"/>
              </a:ext>
            </a:extLst>
          </p:cNvPr>
          <p:cNvSpPr txBox="1"/>
          <p:nvPr/>
        </p:nvSpPr>
        <p:spPr>
          <a:xfrm>
            <a:off x="5825827" y="1242605"/>
            <a:ext cx="883000" cy="830997"/>
          </a:xfrm>
          <a:prstGeom prst="rect">
            <a:avLst/>
          </a:prstGeom>
          <a:noFill/>
        </p:spPr>
        <p:txBody>
          <a:bodyPr wrap="square" rtlCol="0">
            <a:spAutoFit/>
          </a:bodyPr>
          <a:lstStyle/>
          <a:p>
            <a:r>
              <a:rPr lang="en-US" sz="4800" dirty="0">
                <a:solidFill>
                  <a:srgbClr val="FFC000"/>
                </a:solidFill>
                <a:sym typeface="Wingdings" panose="05000000000000000000" pitchFamily="2" charset="2"/>
              </a:rPr>
              <a:t></a:t>
            </a:r>
            <a:endParaRPr lang="en-US" sz="4800" dirty="0">
              <a:solidFill>
                <a:srgbClr val="FFC000"/>
              </a:solidFill>
            </a:endParaRPr>
          </a:p>
        </p:txBody>
      </p:sp>
      <p:sp>
        <p:nvSpPr>
          <p:cNvPr id="11" name="Rectangle: Rounded Corners 10">
            <a:extLst>
              <a:ext uri="{FF2B5EF4-FFF2-40B4-BE49-F238E27FC236}">
                <a16:creationId xmlns:a16="http://schemas.microsoft.com/office/drawing/2014/main" xmlns="" id="{3C4E2713-C0B1-4B52-9EDE-3AD07CE983FD}"/>
              </a:ext>
            </a:extLst>
          </p:cNvPr>
          <p:cNvSpPr/>
          <p:nvPr/>
        </p:nvSpPr>
        <p:spPr>
          <a:xfrm>
            <a:off x="482232" y="1174466"/>
            <a:ext cx="1400479" cy="886423"/>
          </a:xfrm>
          <a:prstGeom prst="roundRect">
            <a:avLst/>
          </a:prstGeom>
          <a:solidFill>
            <a:srgbClr val="B94164"/>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xmlns="" id="{3B8493EE-BAD2-4808-95A8-4EE4D0E9D6D6}"/>
              </a:ext>
            </a:extLst>
          </p:cNvPr>
          <p:cNvSpPr txBox="1"/>
          <p:nvPr/>
        </p:nvSpPr>
        <p:spPr>
          <a:xfrm>
            <a:off x="892836" y="1284944"/>
            <a:ext cx="883000" cy="830997"/>
          </a:xfrm>
          <a:prstGeom prst="rect">
            <a:avLst/>
          </a:prstGeom>
          <a:noFill/>
        </p:spPr>
        <p:txBody>
          <a:bodyPr wrap="square" rtlCol="0">
            <a:spAutoFit/>
          </a:bodyPr>
          <a:lstStyle/>
          <a:p>
            <a:r>
              <a:rPr lang="en-US" sz="4800" dirty="0">
                <a:solidFill>
                  <a:srgbClr val="FFC000"/>
                </a:solidFill>
                <a:sym typeface="Wingdings" panose="05000000000000000000" pitchFamily="2" charset="2"/>
              </a:rPr>
              <a:t></a:t>
            </a:r>
            <a:endParaRPr lang="en-US" sz="4800" dirty="0">
              <a:solidFill>
                <a:srgbClr val="FFC000"/>
              </a:solidFill>
            </a:endParaRPr>
          </a:p>
        </p:txBody>
      </p:sp>
      <p:sp>
        <p:nvSpPr>
          <p:cNvPr id="13" name="Rectangle: Rounded Corners 12">
            <a:extLst>
              <a:ext uri="{FF2B5EF4-FFF2-40B4-BE49-F238E27FC236}">
                <a16:creationId xmlns:a16="http://schemas.microsoft.com/office/drawing/2014/main" xmlns="" id="{3953E84F-0BFB-4D98-BA8E-E4BAEBC3679B}"/>
              </a:ext>
            </a:extLst>
          </p:cNvPr>
          <p:cNvSpPr/>
          <p:nvPr/>
        </p:nvSpPr>
        <p:spPr>
          <a:xfrm>
            <a:off x="2949536" y="1175658"/>
            <a:ext cx="1400479" cy="884186"/>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xmlns="" id="{42CF14D8-FFEA-4E06-9576-598A1D1F0366}"/>
              </a:ext>
            </a:extLst>
          </p:cNvPr>
          <p:cNvSpPr txBox="1"/>
          <p:nvPr/>
        </p:nvSpPr>
        <p:spPr>
          <a:xfrm>
            <a:off x="3348348" y="1287435"/>
            <a:ext cx="883000" cy="830997"/>
          </a:xfrm>
          <a:prstGeom prst="rect">
            <a:avLst/>
          </a:prstGeom>
          <a:noFill/>
        </p:spPr>
        <p:txBody>
          <a:bodyPr wrap="square" rtlCol="0">
            <a:spAutoFit/>
          </a:bodyPr>
          <a:lstStyle/>
          <a:p>
            <a:r>
              <a:rPr lang="en-US" sz="4800" dirty="0">
                <a:solidFill>
                  <a:srgbClr val="FFC000"/>
                </a:solidFill>
                <a:sym typeface="Wingdings" panose="05000000000000000000" pitchFamily="2" charset="2"/>
              </a:rPr>
              <a:t></a:t>
            </a:r>
            <a:endParaRPr lang="en-US" sz="4800" dirty="0">
              <a:solidFill>
                <a:srgbClr val="FFC000"/>
              </a:solidFill>
            </a:endParaRPr>
          </a:p>
        </p:txBody>
      </p:sp>
      <p:graphicFrame>
        <p:nvGraphicFramePr>
          <p:cNvPr id="23" name="Diagram 22"/>
          <p:cNvGraphicFramePr/>
          <p:nvPr>
            <p:extLst>
              <p:ext uri="{D42A27DB-BD31-4B8C-83A1-F6EECF244321}">
                <p14:modId xmlns:p14="http://schemas.microsoft.com/office/powerpoint/2010/main" val="1041178559"/>
              </p:ext>
            </p:extLst>
          </p:nvPr>
        </p:nvGraphicFramePr>
        <p:xfrm>
          <a:off x="473886" y="3415946"/>
          <a:ext cx="2360755" cy="1410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p:cNvGraphicFramePr/>
          <p:nvPr>
            <p:extLst/>
          </p:nvPr>
        </p:nvGraphicFramePr>
        <p:xfrm>
          <a:off x="2949535" y="3318782"/>
          <a:ext cx="2352410" cy="11511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Diagram 24"/>
          <p:cNvGraphicFramePr/>
          <p:nvPr>
            <p:extLst>
              <p:ext uri="{D42A27DB-BD31-4B8C-83A1-F6EECF244321}">
                <p14:modId xmlns:p14="http://schemas.microsoft.com/office/powerpoint/2010/main" val="2998585912"/>
              </p:ext>
            </p:extLst>
          </p:nvPr>
        </p:nvGraphicFramePr>
        <p:xfrm>
          <a:off x="5425185" y="3412676"/>
          <a:ext cx="2352409" cy="9561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Slide Number Placeholder 2"/>
          <p:cNvSpPr>
            <a:spLocks noGrp="1"/>
          </p:cNvSpPr>
          <p:nvPr>
            <p:ph type="sldNum" sz="quarter" idx="4"/>
          </p:nvPr>
        </p:nvSpPr>
        <p:spPr/>
        <p:txBody>
          <a:bodyPr/>
          <a:lstStyle/>
          <a:p>
            <a:fld id="{F8E24598-D429-A34B-B4A6-5808099B37D3}" type="slidenum">
              <a:rPr lang="en-US" smtClean="0"/>
              <a:pPr/>
              <a:t>18</a:t>
            </a:fld>
            <a:endParaRPr lang="en-US" dirty="0"/>
          </a:p>
        </p:txBody>
      </p:sp>
    </p:spTree>
    <p:extLst>
      <p:ext uri="{BB962C8B-B14F-4D97-AF65-F5344CB8AC3E}">
        <p14:creationId xmlns:p14="http://schemas.microsoft.com/office/powerpoint/2010/main" val="17368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D200DE4E-986A-4865-9797-E1325FB99E6F}"/>
              </a:ext>
            </a:extLst>
          </p:cNvPr>
          <p:cNvSpPr>
            <a:spLocks noGrp="1"/>
          </p:cNvSpPr>
          <p:nvPr>
            <p:ph type="title"/>
          </p:nvPr>
        </p:nvSpPr>
        <p:spPr/>
        <p:txBody>
          <a:bodyPr/>
          <a:lstStyle/>
          <a:p>
            <a:r>
              <a:rPr lang="en-US" sz="2700" dirty="0"/>
              <a:t>NFP Revenue Recognition Decision Process</a:t>
            </a:r>
          </a:p>
        </p:txBody>
      </p:sp>
      <p:sp>
        <p:nvSpPr>
          <p:cNvPr id="3" name="Slide Number Placeholder 2"/>
          <p:cNvSpPr>
            <a:spLocks noGrp="1"/>
          </p:cNvSpPr>
          <p:nvPr>
            <p:ph type="sldNum" sz="quarter" idx="4"/>
          </p:nvPr>
        </p:nvSpPr>
        <p:spPr/>
        <p:txBody>
          <a:bodyPr/>
          <a:lstStyle/>
          <a:p>
            <a:fld id="{F8E24598-D429-A34B-B4A6-5808099B37D3}" type="slidenum">
              <a:rPr lang="en-US" smtClean="0"/>
              <a:pPr/>
              <a:t>19</a:t>
            </a:fld>
            <a:endParaRPr lang="en-US" dirty="0"/>
          </a:p>
        </p:txBody>
      </p:sp>
      <p:sp>
        <p:nvSpPr>
          <p:cNvPr id="4" name="Text Placeholder 3">
            <a:extLst>
              <a:ext uri="{FF2B5EF4-FFF2-40B4-BE49-F238E27FC236}">
                <a16:creationId xmlns:a16="http://schemas.microsoft.com/office/drawing/2014/main" xmlns="" id="{A292B09A-4097-4DDD-8FC8-9D45D0EB5BF7}"/>
              </a:ext>
            </a:extLst>
          </p:cNvPr>
          <p:cNvSpPr>
            <a:spLocks noGrp="1"/>
          </p:cNvSpPr>
          <p:nvPr>
            <p:ph type="body" sz="quarter" idx="4294967295"/>
          </p:nvPr>
        </p:nvSpPr>
        <p:spPr>
          <a:xfrm>
            <a:off x="0" y="4576763"/>
            <a:ext cx="4973241" cy="346472"/>
          </a:xfrm>
        </p:spPr>
        <p:txBody>
          <a:bodyPr/>
          <a:lstStyle/>
          <a:p>
            <a:pPr marL="0" indent="0">
              <a:spcAft>
                <a:spcPts val="0"/>
              </a:spcAft>
              <a:buNone/>
            </a:pPr>
            <a:r>
              <a:rPr lang="en-US" sz="800" dirty="0"/>
              <a:t>*Includes third-party payments on behalf of identified customers. These do not create new revenue.</a:t>
            </a:r>
          </a:p>
        </p:txBody>
      </p:sp>
      <p:pic>
        <p:nvPicPr>
          <p:cNvPr id="8" name="Picture 7">
            <a:extLst>
              <a:ext uri="{FF2B5EF4-FFF2-40B4-BE49-F238E27FC236}">
                <a16:creationId xmlns:a16="http://schemas.microsoft.com/office/drawing/2014/main" xmlns="" id="{A1B57C50-B8A1-4970-B7B8-7823DF76A8B2}"/>
              </a:ext>
            </a:extLst>
          </p:cNvPr>
          <p:cNvPicPr>
            <a:picLocks noChangeAspect="1"/>
          </p:cNvPicPr>
          <p:nvPr/>
        </p:nvPicPr>
        <p:blipFill>
          <a:blip r:embed="rId3"/>
          <a:stretch>
            <a:fillRect/>
          </a:stretch>
        </p:blipFill>
        <p:spPr>
          <a:xfrm>
            <a:off x="476792" y="910638"/>
            <a:ext cx="6875140" cy="3719213"/>
          </a:xfrm>
          <a:prstGeom prst="rect">
            <a:avLst/>
          </a:prstGeom>
        </p:spPr>
      </p:pic>
    </p:spTree>
    <p:extLst>
      <p:ext uri="{BB962C8B-B14F-4D97-AF65-F5344CB8AC3E}">
        <p14:creationId xmlns:p14="http://schemas.microsoft.com/office/powerpoint/2010/main" val="122373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06975"/>
            <a:ext cx="7805057" cy="685800"/>
          </a:xfrm>
        </p:spPr>
        <p:txBody>
          <a:bodyPr/>
          <a:lstStyle/>
          <a:p>
            <a:r>
              <a:rPr lang="en-US" sz="2700" dirty="0"/>
              <a:t>Learning Objectives</a:t>
            </a:r>
          </a:p>
        </p:txBody>
      </p:sp>
      <p:sp>
        <p:nvSpPr>
          <p:cNvPr id="3" name="Text Placeholder 2"/>
          <p:cNvSpPr>
            <a:spLocks noGrp="1"/>
          </p:cNvSpPr>
          <p:nvPr>
            <p:ph idx="1"/>
          </p:nvPr>
        </p:nvSpPr>
        <p:spPr>
          <a:xfrm>
            <a:off x="391886" y="1156063"/>
            <a:ext cx="8229600" cy="2932611"/>
          </a:xfrm>
        </p:spPr>
        <p:txBody>
          <a:bodyPr/>
          <a:lstStyle/>
          <a:p>
            <a:r>
              <a:rPr lang="en-US" sz="2100" dirty="0"/>
              <a:t>Describe the new revenue recognition standards and related </a:t>
            </a:r>
            <a:r>
              <a:rPr lang="en-US" sz="2100" dirty="0" smtClean="0"/>
              <a:t>risks</a:t>
            </a:r>
            <a:endParaRPr lang="en-US" sz="2100" dirty="0"/>
          </a:p>
          <a:p>
            <a:r>
              <a:rPr lang="en-US" sz="2100" dirty="0" smtClean="0"/>
              <a:t>Discuss key concepts for </a:t>
            </a:r>
            <a:r>
              <a:rPr lang="en-US" sz="2100" dirty="0"/>
              <a:t>new standards.</a:t>
            </a:r>
          </a:p>
          <a:p>
            <a:pPr lvl="1"/>
            <a:r>
              <a:rPr lang="en-US" sz="1800" dirty="0"/>
              <a:t>Revenue assessment (ASU 2014-09 Topic 606)</a:t>
            </a:r>
          </a:p>
          <a:p>
            <a:pPr lvl="1"/>
            <a:r>
              <a:rPr lang="en-US" sz="1800" dirty="0"/>
              <a:t>Grant assessment (ASU 2018-08)</a:t>
            </a:r>
          </a:p>
          <a:p>
            <a:pPr lvl="1"/>
            <a:r>
              <a:rPr lang="en-US" sz="1800" dirty="0"/>
              <a:t>Communications</a:t>
            </a:r>
          </a:p>
          <a:p>
            <a:r>
              <a:rPr lang="en-US" sz="2100" dirty="0"/>
              <a:t>Identify where and how to apply the new standards in accounting practices, when creating financial reports, and in crafting grant proposals and </a:t>
            </a:r>
            <a:r>
              <a:rPr lang="en-US" sz="2100" dirty="0" smtClean="0"/>
              <a:t>budgets to create more flexible funding</a:t>
            </a:r>
            <a:endParaRPr lang="en-US" sz="2100" dirty="0"/>
          </a:p>
        </p:txBody>
      </p:sp>
      <p:sp>
        <p:nvSpPr>
          <p:cNvPr id="6" name="Slide Number Placeholder 3">
            <a:extLst>
              <a:ext uri="{FF2B5EF4-FFF2-40B4-BE49-F238E27FC236}">
                <a16:creationId xmlns:a16="http://schemas.microsoft.com/office/drawing/2014/main" xmlns="" id="{30959869-1A54-4E0E-A0CE-143658D55565}"/>
              </a:ext>
            </a:extLst>
          </p:cNvPr>
          <p:cNvSpPr>
            <a:spLocks noGrp="1"/>
          </p:cNvSpPr>
          <p:nvPr>
            <p:ph type="sldNum" sz="quarter" idx="4"/>
          </p:nvPr>
        </p:nvSpPr>
        <p:spPr>
          <a:xfrm>
            <a:off x="8686800" y="4800600"/>
            <a:ext cx="395782" cy="342900"/>
          </a:xfrm>
        </p:spPr>
        <p:txBody>
          <a:bodyPr/>
          <a:lstStyle/>
          <a:p>
            <a:fld id="{F8E24598-D429-A34B-B4A6-5808099B37D3}" type="slidenum">
              <a:rPr lang="en-US" smtClean="0">
                <a:solidFill>
                  <a:schemeClr val="bg1">
                    <a:lumMod val="65000"/>
                  </a:schemeClr>
                </a:solidFill>
              </a:rPr>
              <a:pPr/>
              <a:t>2</a:t>
            </a:fld>
            <a:endParaRPr lang="en-US" dirty="0">
              <a:solidFill>
                <a:schemeClr val="bg1">
                  <a:lumMod val="65000"/>
                </a:schemeClr>
              </a:solidFill>
            </a:endParaRPr>
          </a:p>
        </p:txBody>
      </p:sp>
    </p:spTree>
    <p:extLst>
      <p:ext uri="{BB962C8B-B14F-4D97-AF65-F5344CB8AC3E}">
        <p14:creationId xmlns:p14="http://schemas.microsoft.com/office/powerpoint/2010/main" val="4092397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23610"/>
            <a:ext cx="4825253" cy="3919891"/>
          </a:xfrm>
        </p:spPr>
        <p:txBody>
          <a:bodyPr/>
          <a:lstStyle/>
          <a:p>
            <a:r>
              <a:rPr lang="en-US" sz="2400" dirty="0"/>
              <a:t>DISCUSSION </a:t>
            </a:r>
            <a:r>
              <a:rPr lang="en-US" sz="2400" dirty="0" smtClean="0"/>
              <a:t>1:</a:t>
            </a:r>
            <a:endParaRPr lang="en-US" sz="2400" dirty="0"/>
          </a:p>
          <a:p>
            <a:pPr marL="385763" indent="-385763">
              <a:buFont typeface="+mj-lt"/>
              <a:buAutoNum type="alphaLcParenR"/>
            </a:pPr>
            <a:r>
              <a:rPr lang="en-US" sz="2400" dirty="0"/>
              <a:t>Have you ever received grants </a:t>
            </a:r>
            <a:br>
              <a:rPr lang="en-US" sz="2400" dirty="0"/>
            </a:br>
            <a:r>
              <a:rPr lang="en-US" sz="2400" dirty="0"/>
              <a:t>or contributions where it was difficult to determine if there was a condition or if it was simply a restriction?</a:t>
            </a:r>
          </a:p>
          <a:p>
            <a:pPr marL="385763" indent="-385763">
              <a:buFont typeface="+mj-lt"/>
              <a:buAutoNum type="alphaLcParenR"/>
            </a:pPr>
            <a:r>
              <a:rPr lang="en-US" sz="2400" dirty="0"/>
              <a:t>Has your organization, or any that you know, ever had to return contribution revenue and for what reasons?</a:t>
            </a:r>
          </a:p>
        </p:txBody>
      </p:sp>
    </p:spTree>
    <p:extLst>
      <p:ext uri="{BB962C8B-B14F-4D97-AF65-F5344CB8AC3E}">
        <p14:creationId xmlns:p14="http://schemas.microsoft.com/office/powerpoint/2010/main" val="216111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147637" y="2650332"/>
            <a:ext cx="8217695" cy="1359875"/>
          </a:xfrm>
        </p:spPr>
        <p:txBody>
          <a:bodyPr/>
          <a:lstStyle/>
          <a:p>
            <a:r>
              <a:rPr lang="en-US" dirty="0" smtClean="0"/>
              <a:t>Managing Revenue Recognition</a:t>
            </a:r>
            <a:br>
              <a:rPr lang="en-US" dirty="0" smtClean="0"/>
            </a:br>
            <a:r>
              <a:rPr lang="en-US" sz="2100" dirty="0"/>
              <a:t>- How to Craft Proposals to Mitigate Restrictions</a:t>
            </a:r>
            <a:br>
              <a:rPr lang="en-US" sz="2100" dirty="0"/>
            </a:br>
            <a:r>
              <a:rPr lang="en-US" sz="2100" dirty="0"/>
              <a:t>- How to Control the Timing of Recognition</a:t>
            </a:r>
          </a:p>
        </p:txBody>
      </p:sp>
    </p:spTree>
    <p:extLst>
      <p:ext uri="{BB962C8B-B14F-4D97-AF65-F5344CB8AC3E}">
        <p14:creationId xmlns:p14="http://schemas.microsoft.com/office/powerpoint/2010/main" val="584084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248" y="492289"/>
            <a:ext cx="8228271" cy="589837"/>
          </a:xfrm>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732519" y="4804307"/>
            <a:ext cx="310823" cy="272400"/>
          </a:xfrm>
        </p:spPr>
        <p:txBody>
          <a:bodyPr/>
          <a:lstStyle/>
          <a:p>
            <a:pPr>
              <a:defRPr/>
            </a:pPr>
            <a:fld id="{029A90E5-0215-465D-A90A-6BF366C21F85}" type="slidenum">
              <a:rPr lang="en-US">
                <a:solidFill>
                  <a:schemeClr val="bg1">
                    <a:lumMod val="65000"/>
                  </a:schemeClr>
                </a:solidFill>
              </a:rPr>
              <a:pPr>
                <a:defRPr/>
              </a:pPr>
              <a:t>22</a:t>
            </a:fld>
            <a:endParaRPr lang="en-US" dirty="0">
              <a:solidFill>
                <a:schemeClr val="bg1">
                  <a:lumMod val="65000"/>
                </a:schemeClr>
              </a:solidFill>
            </a:endParaRPr>
          </a:p>
        </p:txBody>
      </p:sp>
      <p:sp>
        <p:nvSpPr>
          <p:cNvPr id="8" name="Slide Number Placeholder 2"/>
          <p:cNvSpPr txBox="1">
            <a:spLocks/>
          </p:cNvSpPr>
          <p:nvPr/>
        </p:nvSpPr>
        <p:spPr>
          <a:xfrm>
            <a:off x="1120435"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22</a:t>
            </a:fld>
            <a:endParaRPr lang="en-US" sz="900" dirty="0">
              <a:solidFill>
                <a:schemeClr val="bg1"/>
              </a:solidFill>
            </a:endParaRPr>
          </a:p>
        </p:txBody>
      </p:sp>
      <p:sp>
        <p:nvSpPr>
          <p:cNvPr id="2" name="TextBox 1"/>
          <p:cNvSpPr txBox="1"/>
          <p:nvPr/>
        </p:nvSpPr>
        <p:spPr>
          <a:xfrm>
            <a:off x="377312" y="408339"/>
            <a:ext cx="8298722" cy="507831"/>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Sometimes Our Restrictions are of Our Own Making</a:t>
            </a:r>
          </a:p>
        </p:txBody>
      </p:sp>
      <p:sp>
        <p:nvSpPr>
          <p:cNvPr id="9" name="Text Placeholder 2"/>
          <p:cNvSpPr txBox="1">
            <a:spLocks/>
          </p:cNvSpPr>
          <p:nvPr/>
        </p:nvSpPr>
        <p:spPr>
          <a:xfrm>
            <a:off x="411873" y="1112390"/>
            <a:ext cx="8229600" cy="3429000"/>
          </a:xfrm>
          <a:prstGeom prst="rect">
            <a:avLst/>
          </a:prstGeom>
        </p:spPr>
        <p:txBody>
          <a:bodyPr/>
          <a:lst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a:lnSpc>
                <a:spcPct val="80000"/>
              </a:lnSpc>
              <a:spcAft>
                <a:spcPts val="0"/>
              </a:spcAft>
              <a:buSzPct val="100000"/>
              <a:buFont typeface="Arial" panose="020B0604020202020204" pitchFamily="34" charset="0"/>
              <a:buChar char="•"/>
            </a:pPr>
            <a:r>
              <a:rPr lang="en-US" sz="2100" dirty="0">
                <a:latin typeface="Calibri"/>
                <a:cs typeface="+mn-cs"/>
              </a:rPr>
              <a:t>Donor intent determines restrictions and conditions </a:t>
            </a:r>
          </a:p>
          <a:p>
            <a:pPr>
              <a:lnSpc>
                <a:spcPct val="80000"/>
              </a:lnSpc>
              <a:spcAft>
                <a:spcPts val="0"/>
              </a:spcAft>
              <a:buSzPct val="100000"/>
              <a:buFont typeface="Arial" panose="020B0604020202020204" pitchFamily="34" charset="0"/>
              <a:buChar char="•"/>
            </a:pPr>
            <a:r>
              <a:rPr lang="en-US" sz="2100" dirty="0">
                <a:latin typeface="Calibri"/>
                <a:cs typeface="+mn-cs"/>
              </a:rPr>
              <a:t>Donor intent is often based on how we ask</a:t>
            </a:r>
          </a:p>
          <a:p>
            <a:pPr marL="557213" lvl="2" indent="-257175">
              <a:lnSpc>
                <a:spcPct val="80000"/>
              </a:lnSpc>
              <a:spcAft>
                <a:spcPts val="0"/>
              </a:spcAft>
              <a:buSzPct val="100000"/>
              <a:buFont typeface="Arial" panose="020B0604020202020204" pitchFamily="34" charset="0"/>
              <a:buChar char="•"/>
            </a:pPr>
            <a:r>
              <a:rPr lang="en-US" sz="1800" dirty="0">
                <a:latin typeface="Calibri"/>
                <a:cs typeface="+mn-cs"/>
              </a:rPr>
              <a:t>Grant proposals</a:t>
            </a:r>
          </a:p>
          <a:p>
            <a:pPr marL="557213" lvl="2" indent="-257175">
              <a:lnSpc>
                <a:spcPct val="80000"/>
              </a:lnSpc>
              <a:spcAft>
                <a:spcPts val="0"/>
              </a:spcAft>
              <a:buSzPct val="100000"/>
              <a:buFont typeface="Arial" panose="020B0604020202020204" pitchFamily="34" charset="0"/>
              <a:buChar char="•"/>
            </a:pPr>
            <a:r>
              <a:rPr lang="en-US" sz="1800" dirty="0">
                <a:latin typeface="Calibri"/>
                <a:cs typeface="+mn-cs"/>
              </a:rPr>
              <a:t>Campaign letters</a:t>
            </a:r>
          </a:p>
          <a:p>
            <a:pPr marL="557213" lvl="2" indent="-257175">
              <a:lnSpc>
                <a:spcPct val="80000"/>
              </a:lnSpc>
              <a:spcAft>
                <a:spcPts val="0"/>
              </a:spcAft>
              <a:buSzPct val="100000"/>
              <a:buFont typeface="Arial" panose="020B0604020202020204" pitchFamily="34" charset="0"/>
              <a:buChar char="•"/>
            </a:pPr>
            <a:r>
              <a:rPr lang="en-US" sz="1800" dirty="0">
                <a:latin typeface="Calibri"/>
                <a:cs typeface="+mn-cs"/>
              </a:rPr>
              <a:t>Website appeals</a:t>
            </a:r>
          </a:p>
          <a:p>
            <a:pPr>
              <a:lnSpc>
                <a:spcPct val="80000"/>
              </a:lnSpc>
              <a:spcAft>
                <a:spcPts val="0"/>
              </a:spcAft>
              <a:buSzPct val="100000"/>
              <a:buFont typeface="Arial" panose="020B0604020202020204" pitchFamily="34" charset="0"/>
              <a:buChar char="•"/>
            </a:pPr>
            <a:r>
              <a:rPr lang="en-US" sz="2100" dirty="0">
                <a:latin typeface="Calibri"/>
                <a:cs typeface="+mn-cs"/>
              </a:rPr>
              <a:t>Grant award notices and cover letters reference</a:t>
            </a:r>
            <a:br>
              <a:rPr lang="en-US" sz="2100" dirty="0">
                <a:latin typeface="Calibri"/>
                <a:cs typeface="+mn-cs"/>
              </a:rPr>
            </a:br>
            <a:r>
              <a:rPr lang="en-US" sz="2100" dirty="0">
                <a:latin typeface="Calibri"/>
                <a:cs typeface="+mn-cs"/>
              </a:rPr>
              <a:t>our proposal narratives</a:t>
            </a:r>
          </a:p>
          <a:p>
            <a:pPr>
              <a:lnSpc>
                <a:spcPct val="80000"/>
              </a:lnSpc>
              <a:spcAft>
                <a:spcPts val="0"/>
              </a:spcAft>
              <a:buSzPct val="100000"/>
              <a:buFont typeface="Arial" panose="020B0604020202020204" pitchFamily="34" charset="0"/>
              <a:buChar char="•"/>
            </a:pPr>
            <a:r>
              <a:rPr lang="en-US" sz="2100" dirty="0">
                <a:latin typeface="Calibri"/>
                <a:cs typeface="+mn-cs"/>
              </a:rPr>
              <a:t>Proposal budgets themselves can determine</a:t>
            </a:r>
            <a:br>
              <a:rPr lang="en-US" sz="2100" dirty="0">
                <a:latin typeface="Calibri"/>
                <a:cs typeface="+mn-cs"/>
              </a:rPr>
            </a:br>
            <a:r>
              <a:rPr lang="en-US" sz="2100" dirty="0">
                <a:latin typeface="Calibri"/>
                <a:cs typeface="+mn-cs"/>
              </a:rPr>
              <a:t>grant restrictions and conditions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682" y="2632166"/>
            <a:ext cx="2548912" cy="1909223"/>
          </a:xfrm>
          <a:prstGeom prst="rect">
            <a:avLst/>
          </a:prstGeom>
        </p:spPr>
      </p:pic>
    </p:spTree>
    <p:extLst>
      <p:ext uri="{BB962C8B-B14F-4D97-AF65-F5344CB8AC3E}">
        <p14:creationId xmlns:p14="http://schemas.microsoft.com/office/powerpoint/2010/main" val="3667203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686799" y="4804307"/>
            <a:ext cx="356543" cy="272400"/>
          </a:xfrm>
        </p:spPr>
        <p:txBody>
          <a:bodyPr/>
          <a:lstStyle/>
          <a:p>
            <a:pPr>
              <a:defRPr/>
            </a:pPr>
            <a:fld id="{029A90E5-0215-465D-A90A-6BF366C21F85}" type="slidenum">
              <a:rPr lang="en-US">
                <a:solidFill>
                  <a:schemeClr val="bg1">
                    <a:lumMod val="65000"/>
                  </a:schemeClr>
                </a:solidFill>
              </a:rPr>
              <a:pPr>
                <a:defRPr/>
              </a:pPr>
              <a:t>23</a:t>
            </a:fld>
            <a:endParaRPr lang="en-US" dirty="0">
              <a:solidFill>
                <a:schemeClr val="bg1">
                  <a:lumMod val="65000"/>
                </a:schemeClr>
              </a:solidFill>
            </a:endParaRPr>
          </a:p>
        </p:txBody>
      </p:sp>
      <p:sp>
        <p:nvSpPr>
          <p:cNvPr id="8" name="Slide Number Placeholder 2"/>
          <p:cNvSpPr txBox="1">
            <a:spLocks/>
          </p:cNvSpPr>
          <p:nvPr/>
        </p:nvSpPr>
        <p:spPr>
          <a:xfrm>
            <a:off x="1120435"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23</a:t>
            </a:fld>
            <a:endParaRPr lang="en-US" sz="900" dirty="0">
              <a:solidFill>
                <a:schemeClr val="bg1"/>
              </a:solidFill>
            </a:endParaRPr>
          </a:p>
        </p:txBody>
      </p:sp>
      <p:sp>
        <p:nvSpPr>
          <p:cNvPr id="2" name="TextBox 1"/>
          <p:cNvSpPr txBox="1"/>
          <p:nvPr/>
        </p:nvSpPr>
        <p:spPr>
          <a:xfrm>
            <a:off x="225246" y="419674"/>
            <a:ext cx="4833628" cy="523220"/>
          </a:xfrm>
          <a:prstGeom prst="rect">
            <a:avLst/>
          </a:prstGeom>
          <a:noFill/>
        </p:spPr>
        <p:txBody>
          <a:bodyPr wrap="square" rtlCol="0">
            <a:spAutoFit/>
          </a:bodyPr>
          <a:lstStyle/>
          <a:p>
            <a:pPr algn="ctr"/>
            <a:r>
              <a:rPr lang="en-US" sz="2800" b="1" dirty="0">
                <a:solidFill>
                  <a:srgbClr val="819F3D"/>
                </a:solidFill>
                <a:latin typeface="Calibri" pitchFamily="34" charset="0"/>
                <a:ea typeface="+mj-ea"/>
                <a:cs typeface="Calibri" pitchFamily="34" charset="0"/>
              </a:rPr>
              <a:t>Be Artful of What You Ask For</a:t>
            </a:r>
          </a:p>
        </p:txBody>
      </p:sp>
      <p:sp>
        <p:nvSpPr>
          <p:cNvPr id="9" name="Text Placeholder 2"/>
          <p:cNvSpPr txBox="1">
            <a:spLocks/>
          </p:cNvSpPr>
          <p:nvPr/>
        </p:nvSpPr>
        <p:spPr>
          <a:xfrm>
            <a:off x="458528" y="1009511"/>
            <a:ext cx="4269884" cy="3604780"/>
          </a:xfrm>
          <a:prstGeom prst="rect">
            <a:avLst/>
          </a:prstGeom>
        </p:spPr>
        <p:txBody>
          <a:bodyPr/>
          <a:lst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a:spcAft>
                <a:spcPts val="450"/>
              </a:spcAft>
              <a:buSzPct val="100000"/>
              <a:buFont typeface="Arial" panose="020B0604020202020204" pitchFamily="34" charset="0"/>
              <a:buChar char="•"/>
            </a:pPr>
            <a:r>
              <a:rPr lang="en-US" sz="2400" dirty="0">
                <a:solidFill>
                  <a:schemeClr val="tx2"/>
                </a:solidFill>
                <a:latin typeface="+mn-lt"/>
                <a:cs typeface="+mn-cs"/>
              </a:rPr>
              <a:t>Write the biggest proposal you can</a:t>
            </a:r>
          </a:p>
          <a:p>
            <a:pPr>
              <a:spcAft>
                <a:spcPts val="450"/>
              </a:spcAft>
              <a:buSzPct val="100000"/>
              <a:buFont typeface="Arial" panose="020B0604020202020204" pitchFamily="34" charset="0"/>
              <a:buChar char="•"/>
            </a:pPr>
            <a:r>
              <a:rPr lang="en-US" sz="2400" dirty="0" smtClean="0">
                <a:solidFill>
                  <a:schemeClr val="tx2"/>
                </a:solidFill>
                <a:latin typeface="+mn-lt"/>
                <a:cs typeface="+mn-cs"/>
              </a:rPr>
              <a:t>Include </a:t>
            </a:r>
            <a:r>
              <a:rPr lang="en-US" sz="2400" dirty="0">
                <a:solidFill>
                  <a:schemeClr val="tx2"/>
                </a:solidFill>
                <a:latin typeface="+mn-lt"/>
                <a:cs typeface="+mn-cs"/>
              </a:rPr>
              <a:t>all of your programs</a:t>
            </a:r>
            <a:br>
              <a:rPr lang="en-US" sz="2400" dirty="0">
                <a:solidFill>
                  <a:schemeClr val="tx2"/>
                </a:solidFill>
                <a:latin typeface="+mn-lt"/>
                <a:cs typeface="+mn-cs"/>
              </a:rPr>
            </a:br>
            <a:r>
              <a:rPr lang="en-US" sz="2400" dirty="0">
                <a:solidFill>
                  <a:schemeClr val="tx2"/>
                </a:solidFill>
                <a:latin typeface="+mn-lt"/>
                <a:cs typeface="+mn-cs"/>
              </a:rPr>
              <a:t>or as many as possible</a:t>
            </a:r>
          </a:p>
          <a:p>
            <a:pPr>
              <a:spcAft>
                <a:spcPts val="450"/>
              </a:spcAft>
              <a:buSzPct val="100000"/>
              <a:buFont typeface="Arial" panose="020B0604020202020204" pitchFamily="34" charset="0"/>
              <a:buChar char="•"/>
            </a:pPr>
            <a:r>
              <a:rPr lang="en-US" sz="2400" dirty="0">
                <a:solidFill>
                  <a:schemeClr val="tx2"/>
                </a:solidFill>
                <a:latin typeface="+mn-lt"/>
                <a:cs typeface="+mn-cs"/>
              </a:rPr>
              <a:t>Tie use of funds to the way</a:t>
            </a:r>
            <a:br>
              <a:rPr lang="en-US" sz="2400" dirty="0">
                <a:solidFill>
                  <a:schemeClr val="tx2"/>
                </a:solidFill>
                <a:latin typeface="+mn-lt"/>
                <a:cs typeface="+mn-cs"/>
              </a:rPr>
            </a:br>
            <a:r>
              <a:rPr lang="en-US" sz="2400" dirty="0">
                <a:solidFill>
                  <a:schemeClr val="tx2"/>
                </a:solidFill>
                <a:latin typeface="+mn-lt"/>
                <a:cs typeface="+mn-cs"/>
              </a:rPr>
              <a:t>you already do business</a:t>
            </a:r>
          </a:p>
          <a:p>
            <a:pPr>
              <a:spcAft>
                <a:spcPts val="450"/>
              </a:spcAft>
              <a:buSzPct val="100000"/>
              <a:buFont typeface="Arial" panose="020B0604020202020204" pitchFamily="34" charset="0"/>
              <a:buChar char="•"/>
            </a:pPr>
            <a:r>
              <a:rPr lang="en-US" sz="2400" dirty="0">
                <a:solidFill>
                  <a:schemeClr val="tx2"/>
                </a:solidFill>
                <a:latin typeface="+mn-lt"/>
                <a:cs typeface="+mn-cs"/>
              </a:rPr>
              <a:t>Always write towards your outcomes </a:t>
            </a:r>
          </a:p>
          <a:p>
            <a:endParaRPr lang="en-US" sz="2400" kern="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412" y="1179096"/>
            <a:ext cx="4101462" cy="2645443"/>
          </a:xfrm>
          <a:prstGeom prst="rect">
            <a:avLst/>
          </a:prstGeom>
        </p:spPr>
      </p:pic>
    </p:spTree>
    <p:extLst>
      <p:ext uri="{BB962C8B-B14F-4D97-AF65-F5344CB8AC3E}">
        <p14:creationId xmlns:p14="http://schemas.microsoft.com/office/powerpoint/2010/main" val="61644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686799" y="4804307"/>
            <a:ext cx="356543" cy="272400"/>
          </a:xfrm>
        </p:spPr>
        <p:txBody>
          <a:bodyPr/>
          <a:lstStyle/>
          <a:p>
            <a:pPr>
              <a:defRPr/>
            </a:pPr>
            <a:fld id="{029A90E5-0215-465D-A90A-6BF366C21F85}" type="slidenum">
              <a:rPr lang="en-US">
                <a:solidFill>
                  <a:schemeClr val="bg1">
                    <a:lumMod val="65000"/>
                  </a:schemeClr>
                </a:solidFill>
              </a:rPr>
              <a:pPr>
                <a:defRPr/>
              </a:pPr>
              <a:t>24</a:t>
            </a:fld>
            <a:endParaRPr lang="en-US" dirty="0">
              <a:solidFill>
                <a:schemeClr val="bg1">
                  <a:lumMod val="65000"/>
                </a:schemeClr>
              </a:solidFill>
            </a:endParaRPr>
          </a:p>
        </p:txBody>
      </p:sp>
      <p:sp>
        <p:nvSpPr>
          <p:cNvPr id="8" name="Slide Number Placeholder 2"/>
          <p:cNvSpPr txBox="1">
            <a:spLocks/>
          </p:cNvSpPr>
          <p:nvPr/>
        </p:nvSpPr>
        <p:spPr>
          <a:xfrm>
            <a:off x="1120435"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24</a:t>
            </a:fld>
            <a:endParaRPr lang="en-US" sz="900" dirty="0">
              <a:solidFill>
                <a:schemeClr val="bg1"/>
              </a:solidFill>
            </a:endParaRPr>
          </a:p>
        </p:txBody>
      </p:sp>
      <p:sp>
        <p:nvSpPr>
          <p:cNvPr id="2" name="TextBox 1"/>
          <p:cNvSpPr txBox="1"/>
          <p:nvPr/>
        </p:nvSpPr>
        <p:spPr>
          <a:xfrm>
            <a:off x="351965" y="419674"/>
            <a:ext cx="8441397" cy="507831"/>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Strategies to Manage When Grant Revenue is Booked</a:t>
            </a:r>
          </a:p>
        </p:txBody>
      </p:sp>
      <p:sp>
        <p:nvSpPr>
          <p:cNvPr id="9" name="Text Placeholder 2"/>
          <p:cNvSpPr txBox="1">
            <a:spLocks/>
          </p:cNvSpPr>
          <p:nvPr/>
        </p:nvSpPr>
        <p:spPr>
          <a:xfrm>
            <a:off x="458529" y="1216439"/>
            <a:ext cx="8370947" cy="3587868"/>
          </a:xfrm>
          <a:prstGeom prst="rect">
            <a:avLst/>
          </a:prstGeom>
        </p:spPr>
        <p:txBody>
          <a:bodyPr/>
          <a:lst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None/>
            </a:pPr>
            <a:r>
              <a:rPr lang="en-US" sz="2400" b="1" kern="0" dirty="0">
                <a:solidFill>
                  <a:schemeClr val="tx1"/>
                </a:solidFill>
              </a:rPr>
              <a:t>Using Accounting to Purposefully Place Conditions on Grants</a:t>
            </a:r>
          </a:p>
          <a:p>
            <a:pPr>
              <a:lnSpc>
                <a:spcPct val="80000"/>
              </a:lnSpc>
              <a:buSzPct val="100000"/>
              <a:buFont typeface="Arial" panose="020B0604020202020204" pitchFamily="34" charset="0"/>
              <a:buChar char="•"/>
            </a:pPr>
            <a:r>
              <a:rPr lang="en-US" sz="2400" dirty="0">
                <a:latin typeface="Calibri"/>
                <a:cs typeface="+mn-cs"/>
              </a:rPr>
              <a:t>Donor-imposed conditions are different from restrictions</a:t>
            </a:r>
          </a:p>
          <a:p>
            <a:pPr>
              <a:lnSpc>
                <a:spcPct val="80000"/>
              </a:lnSpc>
              <a:buSzPct val="100000"/>
              <a:buFont typeface="Arial" panose="020B0604020202020204" pitchFamily="34" charset="0"/>
              <a:buChar char="•"/>
            </a:pPr>
            <a:r>
              <a:rPr lang="en-US" sz="2400" dirty="0">
                <a:latin typeface="Calibri"/>
                <a:cs typeface="+mn-cs"/>
              </a:rPr>
              <a:t>A </a:t>
            </a:r>
            <a:r>
              <a:rPr lang="en-US" sz="2400" dirty="0">
                <a:solidFill>
                  <a:srgbClr val="00B0F0"/>
                </a:solidFill>
                <a:latin typeface="Calibri"/>
                <a:cs typeface="+mn-cs"/>
              </a:rPr>
              <a:t>conditional</a:t>
            </a:r>
            <a:r>
              <a:rPr lang="en-US" sz="2400" dirty="0">
                <a:latin typeface="Calibri"/>
                <a:cs typeface="+mn-cs"/>
              </a:rPr>
              <a:t> gift is not recognized – meaning it does not show up in our financial statements – until the “conditions” stipulated by the donor are satisfied</a:t>
            </a:r>
          </a:p>
          <a:p>
            <a:pPr>
              <a:lnSpc>
                <a:spcPct val="80000"/>
              </a:lnSpc>
              <a:buSzPct val="100000"/>
              <a:buFont typeface="Arial" panose="020B0604020202020204" pitchFamily="34" charset="0"/>
              <a:buChar char="•"/>
            </a:pPr>
            <a:r>
              <a:rPr lang="en-US" sz="2400" dirty="0">
                <a:solidFill>
                  <a:schemeClr val="tx1"/>
                </a:solidFill>
                <a:latin typeface="Calibri"/>
                <a:cs typeface="+mn-cs"/>
              </a:rPr>
              <a:t> </a:t>
            </a:r>
            <a:r>
              <a:rPr lang="en-US" sz="2400" dirty="0">
                <a:solidFill>
                  <a:srgbClr val="00B0F0"/>
                </a:solidFill>
                <a:latin typeface="Calibri"/>
                <a:cs typeface="+mn-cs"/>
              </a:rPr>
              <a:t>ASU 2018-08 </a:t>
            </a:r>
            <a:r>
              <a:rPr lang="en-US" sz="2400" dirty="0">
                <a:latin typeface="Calibri"/>
                <a:cs typeface="+mn-cs"/>
              </a:rPr>
              <a:t>spells out circumstances that create a condition.</a:t>
            </a:r>
          </a:p>
          <a:p>
            <a:pPr lvl="1">
              <a:lnSpc>
                <a:spcPct val="80000"/>
              </a:lnSpc>
              <a:buSzPct val="100000"/>
              <a:buFont typeface="Arial" panose="020B0604020202020204" pitchFamily="34" charset="0"/>
              <a:buChar char="•"/>
            </a:pPr>
            <a:r>
              <a:rPr lang="en-US" sz="2100" dirty="0">
                <a:latin typeface="Calibri"/>
                <a:cs typeface="+mn-cs"/>
              </a:rPr>
              <a:t>Right of return / release</a:t>
            </a:r>
          </a:p>
          <a:p>
            <a:pPr lvl="1">
              <a:lnSpc>
                <a:spcPct val="80000"/>
              </a:lnSpc>
              <a:buSzPct val="100000"/>
              <a:buFont typeface="Arial" panose="020B0604020202020204" pitchFamily="34" charset="0"/>
              <a:buChar char="•"/>
            </a:pPr>
            <a:r>
              <a:rPr lang="en-US" sz="2100" dirty="0">
                <a:latin typeface="Calibri"/>
                <a:cs typeface="+mn-cs"/>
              </a:rPr>
              <a:t>Barrier(s) </a:t>
            </a:r>
          </a:p>
          <a:p>
            <a:pPr>
              <a:lnSpc>
                <a:spcPct val="80000"/>
              </a:lnSpc>
              <a:buSzPct val="100000"/>
              <a:buFont typeface="Arial" panose="020B0604020202020204" pitchFamily="34" charset="0"/>
              <a:buChar char="•"/>
            </a:pPr>
            <a:r>
              <a:rPr lang="en-US" sz="2400" dirty="0">
                <a:latin typeface="Calibri"/>
                <a:cs typeface="+mn-cs"/>
              </a:rPr>
              <a:t> How we draft our proposal narratives and budgets matters</a:t>
            </a:r>
          </a:p>
        </p:txBody>
      </p:sp>
    </p:spTree>
    <p:extLst>
      <p:ext uri="{BB962C8B-B14F-4D97-AF65-F5344CB8AC3E}">
        <p14:creationId xmlns:p14="http://schemas.microsoft.com/office/powerpoint/2010/main" val="350170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0692F37B-C2FD-4211-9CBD-DCDBF3D4B785}"/>
              </a:ext>
            </a:extLst>
          </p:cNvPr>
          <p:cNvSpPr>
            <a:spLocks noGrp="1"/>
          </p:cNvSpPr>
          <p:nvPr>
            <p:ph type="title"/>
          </p:nvPr>
        </p:nvSpPr>
        <p:spPr>
          <a:xfrm>
            <a:off x="393693" y="419853"/>
            <a:ext cx="8272212" cy="493291"/>
          </a:xfrm>
        </p:spPr>
        <p:txBody>
          <a:bodyPr>
            <a:normAutofit fontScale="90000"/>
          </a:bodyPr>
          <a:lstStyle/>
          <a:p>
            <a:r>
              <a:rPr lang="en-US" sz="2700" dirty="0"/>
              <a:t>Adding the Right Language to Proposals and Agreements</a:t>
            </a:r>
          </a:p>
        </p:txBody>
      </p:sp>
      <p:sp>
        <p:nvSpPr>
          <p:cNvPr id="8" name="Text Placeholder 7">
            <a:extLst>
              <a:ext uri="{FF2B5EF4-FFF2-40B4-BE49-F238E27FC236}">
                <a16:creationId xmlns:a16="http://schemas.microsoft.com/office/drawing/2014/main" xmlns="" id="{D9C1F0EA-33D2-4321-B419-91A9FCD85EE1}"/>
              </a:ext>
            </a:extLst>
          </p:cNvPr>
          <p:cNvSpPr>
            <a:spLocks noGrp="1"/>
          </p:cNvSpPr>
          <p:nvPr>
            <p:ph idx="1"/>
          </p:nvPr>
        </p:nvSpPr>
        <p:spPr>
          <a:xfrm>
            <a:off x="393694" y="1117629"/>
            <a:ext cx="8272211" cy="3877408"/>
          </a:xfrm>
        </p:spPr>
        <p:txBody>
          <a:bodyPr>
            <a:noAutofit/>
          </a:bodyPr>
          <a:lstStyle/>
          <a:p>
            <a:r>
              <a:rPr lang="en-US" sz="2200" dirty="0"/>
              <a:t>Write a </a:t>
            </a:r>
            <a:r>
              <a:rPr lang="en-US" sz="2200" dirty="0">
                <a:solidFill>
                  <a:srgbClr val="00B0F0"/>
                </a:solidFill>
              </a:rPr>
              <a:t>condition</a:t>
            </a:r>
            <a:r>
              <a:rPr lang="en-US" sz="2200" dirty="0"/>
              <a:t> into our proposal</a:t>
            </a:r>
          </a:p>
          <a:p>
            <a:r>
              <a:rPr lang="en-US" sz="2200" dirty="0"/>
              <a:t>Consider a </a:t>
            </a:r>
            <a:r>
              <a:rPr lang="en-US" sz="2200" dirty="0">
                <a:solidFill>
                  <a:srgbClr val="00B0F0"/>
                </a:solidFill>
              </a:rPr>
              <a:t>condition</a:t>
            </a:r>
            <a:r>
              <a:rPr lang="en-US" sz="2200" dirty="0"/>
              <a:t> that syncs with our natural flow of work:</a:t>
            </a:r>
          </a:p>
          <a:p>
            <a:pPr lvl="1"/>
            <a:r>
              <a:rPr lang="en-US" sz="1800" dirty="0"/>
              <a:t>A matching funds requirements</a:t>
            </a:r>
          </a:p>
          <a:p>
            <a:pPr lvl="1"/>
            <a:r>
              <a:rPr lang="en-US" sz="1800" dirty="0"/>
              <a:t>A requirement that a certain certification or government approval be secured</a:t>
            </a:r>
          </a:p>
          <a:p>
            <a:pPr lvl="1"/>
            <a:r>
              <a:rPr lang="en-US" sz="1800" dirty="0"/>
              <a:t>A measurable performance threshold that must be met within a certain time</a:t>
            </a:r>
          </a:p>
          <a:p>
            <a:r>
              <a:rPr lang="en-US" sz="2200" dirty="0"/>
              <a:t>Ask the grant administrator to attach a </a:t>
            </a:r>
            <a:r>
              <a:rPr lang="en-US" sz="2200" dirty="0">
                <a:solidFill>
                  <a:srgbClr val="00B0F0"/>
                </a:solidFill>
              </a:rPr>
              <a:t>condition </a:t>
            </a:r>
            <a:r>
              <a:rPr lang="en-US" sz="2200" dirty="0"/>
              <a:t>to the agreement</a:t>
            </a:r>
            <a:endParaRPr lang="en-US" sz="2200" dirty="0">
              <a:solidFill>
                <a:srgbClr val="00B0F0"/>
              </a:solidFill>
            </a:endParaRPr>
          </a:p>
          <a:p>
            <a:pPr marL="0" indent="0">
              <a:buNone/>
            </a:pPr>
            <a:endParaRPr lang="en-US" sz="800" dirty="0"/>
          </a:p>
          <a:p>
            <a:pPr marL="0" indent="0" algn="ctr">
              <a:buNone/>
            </a:pPr>
            <a:r>
              <a:rPr lang="en-US" sz="2400" dirty="0"/>
              <a:t>These are all valid strategies for managing</a:t>
            </a:r>
            <a:br>
              <a:rPr lang="en-US" sz="2400" dirty="0"/>
            </a:br>
            <a:r>
              <a:rPr lang="en-US" sz="2400" dirty="0"/>
              <a:t>when contributions are booked</a:t>
            </a:r>
          </a:p>
          <a:p>
            <a:endParaRPr lang="en-US" sz="1800" dirty="0"/>
          </a:p>
        </p:txBody>
      </p:sp>
      <p:sp>
        <p:nvSpPr>
          <p:cNvPr id="2" name="Slide Number Placeholder 1"/>
          <p:cNvSpPr>
            <a:spLocks noGrp="1"/>
          </p:cNvSpPr>
          <p:nvPr>
            <p:ph type="sldNum" sz="quarter" idx="4"/>
          </p:nvPr>
        </p:nvSpPr>
        <p:spPr/>
        <p:txBody>
          <a:bodyPr/>
          <a:lstStyle/>
          <a:p>
            <a:fld id="{F8E24598-D429-A34B-B4A6-5808099B37D3}" type="slidenum">
              <a:rPr lang="en-US" smtClean="0"/>
              <a:pPr/>
              <a:t>25</a:t>
            </a:fld>
            <a:endParaRPr lang="en-US" dirty="0"/>
          </a:p>
        </p:txBody>
      </p:sp>
    </p:spTree>
    <p:extLst>
      <p:ext uri="{BB962C8B-B14F-4D97-AF65-F5344CB8AC3E}">
        <p14:creationId xmlns:p14="http://schemas.microsoft.com/office/powerpoint/2010/main" val="3459665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696535" y="4802913"/>
            <a:ext cx="351211" cy="272400"/>
          </a:xfrm>
        </p:spPr>
        <p:txBody>
          <a:bodyPr/>
          <a:lstStyle/>
          <a:p>
            <a:pPr>
              <a:defRPr/>
            </a:pPr>
            <a:fld id="{029A90E5-0215-465D-A90A-6BF366C21F85}" type="slidenum">
              <a:rPr lang="en-US">
                <a:solidFill>
                  <a:schemeClr val="bg1">
                    <a:lumMod val="65000"/>
                  </a:schemeClr>
                </a:solidFill>
              </a:rPr>
              <a:pPr>
                <a:defRPr/>
              </a:pPr>
              <a:t>26</a:t>
            </a:fld>
            <a:endParaRPr lang="en-US" dirty="0">
              <a:solidFill>
                <a:schemeClr val="bg1">
                  <a:lumMod val="65000"/>
                </a:schemeClr>
              </a:solidFill>
            </a:endParaRPr>
          </a:p>
        </p:txBody>
      </p:sp>
      <p:sp>
        <p:nvSpPr>
          <p:cNvPr id="8" name="Slide Number Placeholder 2"/>
          <p:cNvSpPr txBox="1">
            <a:spLocks/>
          </p:cNvSpPr>
          <p:nvPr/>
        </p:nvSpPr>
        <p:spPr>
          <a:xfrm>
            <a:off x="1120435"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26</a:t>
            </a:fld>
            <a:endParaRPr lang="en-US" sz="900" dirty="0">
              <a:solidFill>
                <a:schemeClr val="bg1"/>
              </a:solidFill>
            </a:endParaRPr>
          </a:p>
        </p:txBody>
      </p:sp>
      <p:sp>
        <p:nvSpPr>
          <p:cNvPr id="2" name="TextBox 1"/>
          <p:cNvSpPr txBox="1"/>
          <p:nvPr/>
        </p:nvSpPr>
        <p:spPr>
          <a:xfrm>
            <a:off x="325589" y="430521"/>
            <a:ext cx="8441397" cy="923330"/>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Example: </a:t>
            </a:r>
            <a:br>
              <a:rPr lang="en-US" sz="2700" b="1" dirty="0">
                <a:solidFill>
                  <a:srgbClr val="819F3D"/>
                </a:solidFill>
                <a:latin typeface="Calibri" pitchFamily="34" charset="0"/>
                <a:ea typeface="+mj-ea"/>
                <a:cs typeface="Calibri" pitchFamily="34" charset="0"/>
              </a:rPr>
            </a:br>
            <a:r>
              <a:rPr lang="en-US" sz="2700" b="1" dirty="0">
                <a:solidFill>
                  <a:srgbClr val="819F3D"/>
                </a:solidFill>
                <a:latin typeface="Calibri" pitchFamily="34" charset="0"/>
                <a:ea typeface="+mj-ea"/>
                <a:cs typeface="Calibri" pitchFamily="34" charset="0"/>
              </a:rPr>
              <a:t>  Mitigating the Consequences of Large, Multi-Year Grants</a:t>
            </a:r>
          </a:p>
        </p:txBody>
      </p:sp>
      <p:sp>
        <p:nvSpPr>
          <p:cNvPr id="9" name="Text Placeholder 2"/>
          <p:cNvSpPr txBox="1">
            <a:spLocks/>
          </p:cNvSpPr>
          <p:nvPr/>
        </p:nvSpPr>
        <p:spPr>
          <a:xfrm>
            <a:off x="325589" y="1487445"/>
            <a:ext cx="8370947" cy="3587868"/>
          </a:xfrm>
          <a:prstGeom prst="rect">
            <a:avLst/>
          </a:prstGeom>
        </p:spPr>
        <p:txBody>
          <a:bodyPr/>
          <a:lst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None/>
            </a:pPr>
            <a:r>
              <a:rPr lang="en-US" sz="2400" b="1" kern="0" dirty="0">
                <a:solidFill>
                  <a:schemeClr val="tx1"/>
                </a:solidFill>
              </a:rPr>
              <a:t>It’s All About Timing</a:t>
            </a:r>
          </a:p>
          <a:p>
            <a:pPr>
              <a:lnSpc>
                <a:spcPct val="80000"/>
              </a:lnSpc>
              <a:buSzPct val="100000"/>
              <a:buFont typeface="Arial" panose="020B0604020202020204" pitchFamily="34" charset="0"/>
              <a:buChar char="•"/>
            </a:pPr>
            <a:r>
              <a:rPr lang="en-US" sz="2400" dirty="0">
                <a:latin typeface="Calibri"/>
                <a:cs typeface="+mn-cs"/>
              </a:rPr>
              <a:t>The entire amount of </a:t>
            </a:r>
            <a:r>
              <a:rPr lang="en-US" sz="2400" dirty="0">
                <a:solidFill>
                  <a:srgbClr val="00B0F0"/>
                </a:solidFill>
                <a:latin typeface="Calibri"/>
                <a:cs typeface="+mn-cs"/>
              </a:rPr>
              <a:t>unconditional</a:t>
            </a:r>
            <a:r>
              <a:rPr lang="en-US" sz="2400" dirty="0">
                <a:latin typeface="Calibri"/>
                <a:cs typeface="+mn-cs"/>
              </a:rPr>
              <a:t> grants must be booked at the time the grant is </a:t>
            </a:r>
            <a:r>
              <a:rPr lang="en-US" sz="2400" i="1" dirty="0">
                <a:latin typeface="Calibri"/>
                <a:cs typeface="+mn-cs"/>
              </a:rPr>
              <a:t>awarded</a:t>
            </a:r>
          </a:p>
          <a:p>
            <a:pPr>
              <a:lnSpc>
                <a:spcPct val="80000"/>
              </a:lnSpc>
              <a:buSzPct val="100000"/>
              <a:buFont typeface="Arial" panose="020B0604020202020204" pitchFamily="34" charset="0"/>
              <a:buChar char="•"/>
            </a:pPr>
            <a:r>
              <a:rPr lang="en-US" sz="2400" dirty="0">
                <a:latin typeface="Calibri"/>
                <a:cs typeface="+mn-cs"/>
              </a:rPr>
              <a:t>Actual cash may not be received until one or more years later </a:t>
            </a:r>
          </a:p>
          <a:p>
            <a:pPr>
              <a:lnSpc>
                <a:spcPct val="80000"/>
              </a:lnSpc>
              <a:buSzPct val="100000"/>
              <a:buFont typeface="Arial" panose="020B0604020202020204" pitchFamily="34" charset="0"/>
              <a:buChar char="•"/>
            </a:pPr>
            <a:r>
              <a:rPr lang="en-US" sz="2400" dirty="0">
                <a:latin typeface="Calibri"/>
                <a:cs typeface="+mn-cs"/>
              </a:rPr>
              <a:t>Releasing years two and later of a multi-year grant may cause a </a:t>
            </a:r>
            <a:r>
              <a:rPr lang="en-US" sz="2400" dirty="0">
                <a:solidFill>
                  <a:srgbClr val="00B0F0"/>
                </a:solidFill>
                <a:latin typeface="Calibri"/>
                <a:cs typeface="+mn-cs"/>
              </a:rPr>
              <a:t>negative change in total net assets</a:t>
            </a:r>
          </a:p>
          <a:p>
            <a:pPr>
              <a:lnSpc>
                <a:spcPct val="80000"/>
              </a:lnSpc>
              <a:buSzPct val="100000"/>
              <a:buFont typeface="Arial" panose="020B0604020202020204" pitchFamily="34" charset="0"/>
              <a:buChar char="•"/>
            </a:pPr>
            <a:r>
              <a:rPr lang="en-US" sz="2400" dirty="0">
                <a:latin typeface="Calibri"/>
                <a:cs typeface="+mn-cs"/>
              </a:rPr>
              <a:t>Difficult to educate statement users that </a:t>
            </a:r>
            <a:r>
              <a:rPr lang="en-US" sz="2400" dirty="0">
                <a:solidFill>
                  <a:srgbClr val="00B0F0"/>
                </a:solidFill>
                <a:latin typeface="Calibri"/>
                <a:cs typeface="+mn-cs"/>
              </a:rPr>
              <a:t>change in net assets without donor restrictions</a:t>
            </a:r>
            <a:r>
              <a:rPr lang="en-US" sz="2400" dirty="0">
                <a:latin typeface="Calibri"/>
                <a:cs typeface="+mn-cs"/>
              </a:rPr>
              <a:t> is a better measure of operations </a:t>
            </a:r>
          </a:p>
        </p:txBody>
      </p:sp>
    </p:spTree>
    <p:extLst>
      <p:ext uri="{BB962C8B-B14F-4D97-AF65-F5344CB8AC3E}">
        <p14:creationId xmlns:p14="http://schemas.microsoft.com/office/powerpoint/2010/main" val="477653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686799" y="4804307"/>
            <a:ext cx="356543" cy="272400"/>
          </a:xfrm>
        </p:spPr>
        <p:txBody>
          <a:bodyPr/>
          <a:lstStyle/>
          <a:p>
            <a:pPr>
              <a:defRPr/>
            </a:pPr>
            <a:fld id="{029A90E5-0215-465D-A90A-6BF366C21F85}" type="slidenum">
              <a:rPr lang="en-US">
                <a:solidFill>
                  <a:schemeClr val="bg1">
                    <a:lumMod val="65000"/>
                  </a:schemeClr>
                </a:solidFill>
              </a:rPr>
              <a:pPr>
                <a:defRPr/>
              </a:pPr>
              <a:t>27</a:t>
            </a:fld>
            <a:endParaRPr lang="en-US" dirty="0">
              <a:solidFill>
                <a:schemeClr val="bg1">
                  <a:lumMod val="65000"/>
                </a:schemeClr>
              </a:solidFill>
            </a:endParaRPr>
          </a:p>
        </p:txBody>
      </p:sp>
      <p:sp>
        <p:nvSpPr>
          <p:cNvPr id="8" name="Slide Number Placeholder 2"/>
          <p:cNvSpPr txBox="1">
            <a:spLocks/>
          </p:cNvSpPr>
          <p:nvPr/>
        </p:nvSpPr>
        <p:spPr>
          <a:xfrm>
            <a:off x="1120435"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27</a:t>
            </a:fld>
            <a:endParaRPr lang="en-US" sz="900" dirty="0">
              <a:solidFill>
                <a:schemeClr val="bg1"/>
              </a:solidFill>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t="5491" b="63685"/>
          <a:stretch/>
        </p:blipFill>
        <p:spPr bwMode="auto">
          <a:xfrm>
            <a:off x="800764" y="12247"/>
            <a:ext cx="7543800" cy="5143500"/>
          </a:xfrm>
          <a:prstGeom prst="rect">
            <a:avLst/>
          </a:prstGeom>
          <a:noFill/>
          <a:ln>
            <a:noFill/>
          </a:ln>
        </p:spPr>
      </p:pic>
      <p:sp>
        <p:nvSpPr>
          <p:cNvPr id="2" name="Oval 1"/>
          <p:cNvSpPr/>
          <p:nvPr/>
        </p:nvSpPr>
        <p:spPr bwMode="auto">
          <a:xfrm>
            <a:off x="5995852" y="920931"/>
            <a:ext cx="1182189"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spTree>
    <p:extLst>
      <p:ext uri="{BB962C8B-B14F-4D97-AF65-F5344CB8AC3E}">
        <p14:creationId xmlns:p14="http://schemas.microsoft.com/office/powerpoint/2010/main" val="3933970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extLst>
              <a:ext uri="{28A0092B-C50C-407E-A947-70E740481C1C}">
                <a14:useLocalDpi xmlns:a14="http://schemas.microsoft.com/office/drawing/2010/main" val="0"/>
              </a:ext>
            </a:extLst>
          </a:blip>
          <a:srcRect t="37811" b="31890"/>
          <a:stretch/>
        </p:blipFill>
        <p:spPr bwMode="auto">
          <a:xfrm>
            <a:off x="800764" y="3455"/>
            <a:ext cx="7543800" cy="5152292"/>
          </a:xfrm>
          <a:prstGeom prst="rect">
            <a:avLst/>
          </a:prstGeom>
          <a:noFill/>
          <a:ln>
            <a:noFill/>
          </a:ln>
        </p:spPr>
      </p:pic>
      <p:sp>
        <p:nvSpPr>
          <p:cNvPr id="3" name="Title 2"/>
          <p:cNvSpPr>
            <a:spLocks noGrp="1"/>
          </p:cNvSpPr>
          <p:nvPr>
            <p:ph type="title"/>
          </p:nvPr>
        </p:nvSpPr>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580235" y="4804307"/>
            <a:ext cx="463107" cy="272400"/>
          </a:xfrm>
        </p:spPr>
        <p:txBody>
          <a:bodyPr/>
          <a:lstStyle/>
          <a:p>
            <a:pPr>
              <a:defRPr/>
            </a:pPr>
            <a:fld id="{029A90E5-0215-465D-A90A-6BF366C21F85}" type="slidenum">
              <a:rPr lang="en-US">
                <a:solidFill>
                  <a:schemeClr val="bg1">
                    <a:lumMod val="65000"/>
                  </a:schemeClr>
                </a:solidFill>
              </a:rPr>
              <a:pPr>
                <a:defRPr/>
              </a:pPr>
              <a:t>28</a:t>
            </a:fld>
            <a:endParaRPr lang="en-US" dirty="0">
              <a:solidFill>
                <a:schemeClr val="bg1">
                  <a:lumMod val="65000"/>
                </a:schemeClr>
              </a:solidFill>
            </a:endParaRPr>
          </a:p>
        </p:txBody>
      </p:sp>
      <p:sp>
        <p:nvSpPr>
          <p:cNvPr id="5" name="Oval 4"/>
          <p:cNvSpPr/>
          <p:nvPr/>
        </p:nvSpPr>
        <p:spPr bwMode="auto">
          <a:xfrm>
            <a:off x="7162375" y="4428308"/>
            <a:ext cx="1182189"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spTree>
    <p:extLst>
      <p:ext uri="{BB962C8B-B14F-4D97-AF65-F5344CB8AC3E}">
        <p14:creationId xmlns:p14="http://schemas.microsoft.com/office/powerpoint/2010/main" val="2537729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686799" y="4804307"/>
            <a:ext cx="356543" cy="272400"/>
          </a:xfrm>
        </p:spPr>
        <p:txBody>
          <a:bodyPr/>
          <a:lstStyle/>
          <a:p>
            <a:pPr>
              <a:defRPr/>
            </a:pPr>
            <a:fld id="{029A90E5-0215-465D-A90A-6BF366C21F85}" type="slidenum">
              <a:rPr lang="en-US">
                <a:solidFill>
                  <a:schemeClr val="bg1">
                    <a:lumMod val="65000"/>
                  </a:schemeClr>
                </a:solidFill>
              </a:rPr>
              <a:pPr>
                <a:defRPr/>
              </a:pPr>
              <a:t>29</a:t>
            </a:fld>
            <a:endParaRPr lang="en-US" dirty="0">
              <a:solidFill>
                <a:schemeClr val="bg1">
                  <a:lumMod val="65000"/>
                </a:schemeClr>
              </a:solidFill>
            </a:endParaRPr>
          </a:p>
        </p:txBody>
      </p:sp>
      <p:sp>
        <p:nvSpPr>
          <p:cNvPr id="8" name="Slide Number Placeholder 2"/>
          <p:cNvSpPr txBox="1">
            <a:spLocks/>
          </p:cNvSpPr>
          <p:nvPr/>
        </p:nvSpPr>
        <p:spPr>
          <a:xfrm>
            <a:off x="1120435"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29</a:t>
            </a:fld>
            <a:endParaRPr lang="en-US" sz="900" dirty="0">
              <a:solidFill>
                <a:schemeClr val="bg1"/>
              </a:solidFill>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275" t="70326" r="275" b="-445"/>
          <a:stretch/>
        </p:blipFill>
        <p:spPr bwMode="auto">
          <a:xfrm>
            <a:off x="783179" y="8791"/>
            <a:ext cx="7543800" cy="5220434"/>
          </a:xfrm>
          <a:prstGeom prst="rect">
            <a:avLst/>
          </a:prstGeom>
          <a:noFill/>
          <a:ln>
            <a:noFill/>
          </a:ln>
        </p:spPr>
      </p:pic>
      <p:sp>
        <p:nvSpPr>
          <p:cNvPr id="7" name="Oval 6"/>
          <p:cNvSpPr/>
          <p:nvPr/>
        </p:nvSpPr>
        <p:spPr bwMode="auto">
          <a:xfrm>
            <a:off x="7138855" y="4515966"/>
            <a:ext cx="1182189"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spTree>
    <p:extLst>
      <p:ext uri="{BB962C8B-B14F-4D97-AF65-F5344CB8AC3E}">
        <p14:creationId xmlns:p14="http://schemas.microsoft.com/office/powerpoint/2010/main" val="2997027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4B35EB-FFED-4098-8253-311636CF4D36}"/>
              </a:ext>
            </a:extLst>
          </p:cNvPr>
          <p:cNvSpPr>
            <a:spLocks noGrp="1"/>
          </p:cNvSpPr>
          <p:nvPr>
            <p:ph type="title" idx="4294967295"/>
          </p:nvPr>
        </p:nvSpPr>
        <p:spPr>
          <a:xfrm>
            <a:off x="0" y="172641"/>
            <a:ext cx="8333185" cy="433388"/>
          </a:xfrm>
        </p:spPr>
        <p:txBody>
          <a:bodyPr/>
          <a:lstStyle/>
          <a:p>
            <a:r>
              <a:rPr lang="en-US" dirty="0" smtClean="0"/>
              <a:t>CLA Implementation Assistance (CLAconnect.com)</a:t>
            </a:r>
            <a:endParaRPr lang="en-US" dirty="0"/>
          </a:p>
        </p:txBody>
      </p:sp>
      <p:pic>
        <p:nvPicPr>
          <p:cNvPr id="4" name="Picture 3" descr="File:Fahrrad aus Zusatzzeichen 1000-32.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11619" y="3805429"/>
            <a:ext cx="1041564" cy="974297"/>
          </a:xfrm>
          <a:prstGeom prst="rect">
            <a:avLst/>
          </a:prstGeom>
        </p:spPr>
      </p:pic>
      <p:pic>
        <p:nvPicPr>
          <p:cNvPr id="5" name="Picture 4"/>
          <p:cNvPicPr>
            <a:picLocks noChangeAspect="1"/>
          </p:cNvPicPr>
          <p:nvPr/>
        </p:nvPicPr>
        <p:blipFill>
          <a:blip r:embed="rId4"/>
          <a:stretch>
            <a:fillRect/>
          </a:stretch>
        </p:blipFill>
        <p:spPr>
          <a:xfrm>
            <a:off x="464371" y="763380"/>
            <a:ext cx="4771973" cy="3915583"/>
          </a:xfrm>
          <a:prstGeom prst="rect">
            <a:avLst/>
          </a:prstGeom>
        </p:spPr>
      </p:pic>
      <p:pic>
        <p:nvPicPr>
          <p:cNvPr id="6" name="Picture 5"/>
          <p:cNvPicPr>
            <a:picLocks noChangeAspect="1"/>
          </p:cNvPicPr>
          <p:nvPr/>
        </p:nvPicPr>
        <p:blipFill>
          <a:blip r:embed="rId5"/>
          <a:stretch>
            <a:fillRect/>
          </a:stretch>
        </p:blipFill>
        <p:spPr>
          <a:xfrm>
            <a:off x="5513624" y="763379"/>
            <a:ext cx="2787414" cy="3042050"/>
          </a:xfrm>
          <a:prstGeom prst="rect">
            <a:avLst/>
          </a:prstGeom>
        </p:spPr>
      </p:pic>
      <p:sp>
        <p:nvSpPr>
          <p:cNvPr id="3" name="Slide Number Placeholder 2"/>
          <p:cNvSpPr>
            <a:spLocks noGrp="1"/>
          </p:cNvSpPr>
          <p:nvPr>
            <p:ph type="sldNum" sz="quarter" idx="4"/>
          </p:nvPr>
        </p:nvSpPr>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4083241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1472452"/>
            <a:ext cx="4825253" cy="3671048"/>
          </a:xfrm>
        </p:spPr>
        <p:txBody>
          <a:bodyPr/>
          <a:lstStyle/>
          <a:p>
            <a:r>
              <a:rPr lang="en-US" sz="2400" dirty="0"/>
              <a:t>DISCUSSION </a:t>
            </a:r>
            <a:r>
              <a:rPr lang="en-US" sz="2400" dirty="0" smtClean="0"/>
              <a:t>2:</a:t>
            </a:r>
            <a:endParaRPr lang="en-US" sz="2400" dirty="0"/>
          </a:p>
          <a:p>
            <a:pPr marL="385763" indent="-385763">
              <a:buFont typeface="+mj-lt"/>
              <a:buAutoNum type="alphaLcParenR"/>
            </a:pPr>
            <a:r>
              <a:rPr lang="en-US" sz="2400" dirty="0"/>
              <a:t>What are some barriers you</a:t>
            </a:r>
            <a:br>
              <a:rPr lang="en-US" sz="2400" dirty="0"/>
            </a:br>
            <a:r>
              <a:rPr lang="en-US" sz="2400" dirty="0"/>
              <a:t>could imagine adding to the</a:t>
            </a:r>
            <a:br>
              <a:rPr lang="en-US" sz="2400" dirty="0"/>
            </a:br>
            <a:r>
              <a:rPr lang="en-US" sz="2400" dirty="0"/>
              <a:t>3-year grant in the example above to create conditions? </a:t>
            </a:r>
          </a:p>
          <a:p>
            <a:pPr marL="385763" indent="-385763">
              <a:buFont typeface="+mj-lt"/>
              <a:buAutoNum type="alphaLcParenR"/>
            </a:pPr>
            <a:r>
              <a:rPr lang="en-US" sz="2400" dirty="0"/>
              <a:t>Does your organization receive multi-year grants and what effect has it had on your financial statements?</a:t>
            </a:r>
          </a:p>
        </p:txBody>
      </p:sp>
    </p:spTree>
    <p:extLst>
      <p:ext uri="{BB962C8B-B14F-4D97-AF65-F5344CB8AC3E}">
        <p14:creationId xmlns:p14="http://schemas.microsoft.com/office/powerpoint/2010/main" val="2040090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147637" y="2650332"/>
            <a:ext cx="8217695" cy="1359875"/>
          </a:xfrm>
        </p:spPr>
        <p:txBody>
          <a:bodyPr/>
          <a:lstStyle/>
          <a:p>
            <a:r>
              <a:rPr lang="en-US" dirty="0" smtClean="0"/>
              <a:t>Getting Creative with the Accounting</a:t>
            </a:r>
            <a:br>
              <a:rPr lang="en-US" dirty="0" smtClean="0"/>
            </a:br>
            <a:r>
              <a:rPr lang="en-US" dirty="0" smtClean="0"/>
              <a:t>- One way to manage restrictions and conditions</a:t>
            </a:r>
            <a:endParaRPr lang="en-US" sz="2100" dirty="0"/>
          </a:p>
        </p:txBody>
      </p:sp>
    </p:spTree>
    <p:extLst>
      <p:ext uri="{BB962C8B-B14F-4D97-AF65-F5344CB8AC3E}">
        <p14:creationId xmlns:p14="http://schemas.microsoft.com/office/powerpoint/2010/main" val="2190988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333492" y="444769"/>
            <a:ext cx="8228271" cy="460839"/>
          </a:xfrm>
        </p:spPr>
        <p:txBody>
          <a:bodyPr>
            <a:noAutofit/>
          </a:bodyPr>
          <a:lstStyle/>
          <a:p>
            <a:r>
              <a:rPr lang="en-GB" sz="2700" dirty="0">
                <a:solidFill>
                  <a:srgbClr val="819F3D"/>
                </a:solidFill>
              </a:rPr>
              <a:t>Getting Creative with Accounting </a:t>
            </a:r>
            <a:r>
              <a:rPr lang="en-GB" sz="1800" dirty="0">
                <a:solidFill>
                  <a:srgbClr val="819F3D"/>
                </a:solidFill>
              </a:rPr>
              <a:t>(the ethical kind of creative)</a:t>
            </a:r>
          </a:p>
        </p:txBody>
      </p:sp>
      <p:sp>
        <p:nvSpPr>
          <p:cNvPr id="3" name="Slide Number Placeholder 2"/>
          <p:cNvSpPr>
            <a:spLocks noGrp="1"/>
          </p:cNvSpPr>
          <p:nvPr>
            <p:ph type="sldNum" sz="quarter" idx="4294967295"/>
          </p:nvPr>
        </p:nvSpPr>
        <p:spPr>
          <a:xfrm>
            <a:off x="8686801" y="4818057"/>
            <a:ext cx="395321" cy="272400"/>
          </a:xfrm>
        </p:spPr>
        <p:txBody>
          <a:bodyPr/>
          <a:lstStyle/>
          <a:p>
            <a:fld id="{F8E24598-D429-A34B-B4A6-5808099B37D3}" type="slidenum">
              <a:rPr lang="en-US" smtClean="0"/>
              <a:pPr/>
              <a:t>32</a:t>
            </a:fld>
            <a:endParaRPr lang="en-US" dirty="0"/>
          </a:p>
        </p:txBody>
      </p:sp>
      <p:sp>
        <p:nvSpPr>
          <p:cNvPr id="6" name="Rectangle 5"/>
          <p:cNvSpPr/>
          <p:nvPr/>
        </p:nvSpPr>
        <p:spPr>
          <a:xfrm>
            <a:off x="333492" y="1050594"/>
            <a:ext cx="8472196" cy="3484031"/>
          </a:xfrm>
          <a:prstGeom prst="rect">
            <a:avLst/>
          </a:prstGeom>
        </p:spPr>
        <p:txBody>
          <a:bodyPr wrap="square">
            <a:spAutoFit/>
          </a:bodyPr>
          <a:lstStyle/>
          <a:p>
            <a:r>
              <a:rPr lang="en-US" sz="2400" kern="0" dirty="0">
                <a:latin typeface="Calibri" pitchFamily="34" charset="0"/>
                <a:cs typeface="Calibri" pitchFamily="34" charset="0"/>
              </a:rPr>
              <a:t>Even though the principles found in Topic 606 on revenue recognition apply only to </a:t>
            </a:r>
            <a:r>
              <a:rPr lang="en-US" sz="2400" i="1" kern="0" dirty="0">
                <a:latin typeface="Calibri" pitchFamily="34" charset="0"/>
                <a:cs typeface="Calibri" pitchFamily="34" charset="0"/>
              </a:rPr>
              <a:t>reciprocal / exchange transactions</a:t>
            </a:r>
            <a:r>
              <a:rPr lang="en-US" sz="2400" kern="0" dirty="0">
                <a:latin typeface="Calibri" pitchFamily="34" charset="0"/>
                <a:cs typeface="Calibri" pitchFamily="34" charset="0"/>
              </a:rPr>
              <a:t> (contracts and contract-like agreements), we can creatively adapt those principles to </a:t>
            </a:r>
            <a:r>
              <a:rPr lang="en-US" sz="2400" i="1" kern="0" dirty="0">
                <a:latin typeface="Calibri" pitchFamily="34" charset="0"/>
                <a:cs typeface="Calibri" pitchFamily="34" charset="0"/>
              </a:rPr>
              <a:t>nonreciprocal transactions </a:t>
            </a:r>
            <a:r>
              <a:rPr lang="en-US" sz="2400" kern="0" dirty="0">
                <a:latin typeface="Calibri" pitchFamily="34" charset="0"/>
                <a:cs typeface="Calibri" pitchFamily="34" charset="0"/>
              </a:rPr>
              <a:t>(grants and contributions covered in Topic 605).</a:t>
            </a:r>
            <a:br>
              <a:rPr lang="en-US" sz="2400" kern="0" dirty="0">
                <a:latin typeface="Calibri" pitchFamily="34" charset="0"/>
                <a:cs typeface="Calibri" pitchFamily="34" charset="0"/>
              </a:rPr>
            </a:br>
            <a:endParaRPr lang="en-US" sz="800" kern="0" dirty="0">
              <a:latin typeface="Calibri" pitchFamily="34" charset="0"/>
              <a:cs typeface="Calibri" pitchFamily="34" charset="0"/>
            </a:endParaRPr>
          </a:p>
          <a:p>
            <a:pPr marL="342900" indent="-342900" fontAlgn="base">
              <a:lnSpc>
                <a:spcPct val="80000"/>
              </a:lnSpc>
              <a:spcBef>
                <a:spcPct val="20000"/>
              </a:spcBef>
              <a:buSzPct val="100000"/>
              <a:buFont typeface="Arial" panose="020B0604020202020204" pitchFamily="34" charset="0"/>
              <a:buChar char="•"/>
            </a:pPr>
            <a:r>
              <a:rPr lang="en-US" sz="2400" dirty="0">
                <a:solidFill>
                  <a:srgbClr val="413000"/>
                </a:solidFill>
                <a:latin typeface="Calibri"/>
              </a:rPr>
              <a:t>A contribution (grant) is </a:t>
            </a:r>
            <a:r>
              <a:rPr lang="en-US" sz="2400" dirty="0">
                <a:solidFill>
                  <a:srgbClr val="00B0F0"/>
                </a:solidFill>
                <a:latin typeface="Calibri"/>
              </a:rPr>
              <a:t>not an exchange transaction</a:t>
            </a:r>
            <a:r>
              <a:rPr lang="en-US" sz="2400" dirty="0">
                <a:latin typeface="Calibri"/>
              </a:rPr>
              <a:t>.</a:t>
            </a:r>
            <a:r>
              <a:rPr lang="en-US" sz="2400" dirty="0">
                <a:solidFill>
                  <a:srgbClr val="00B0F0"/>
                </a:solidFill>
                <a:latin typeface="Calibri"/>
              </a:rPr>
              <a:t> </a:t>
            </a:r>
            <a:r>
              <a:rPr lang="en-US" sz="2400" dirty="0">
                <a:solidFill>
                  <a:srgbClr val="413000"/>
                </a:solidFill>
                <a:latin typeface="Calibri"/>
              </a:rPr>
              <a:t>It is </a:t>
            </a:r>
            <a:r>
              <a:rPr lang="en-US" sz="2400" dirty="0">
                <a:solidFill>
                  <a:srgbClr val="00B0F0"/>
                </a:solidFill>
                <a:latin typeface="Calibri"/>
              </a:rPr>
              <a:t>nonreciprocal</a:t>
            </a:r>
            <a:r>
              <a:rPr lang="en-US" sz="2400" dirty="0">
                <a:solidFill>
                  <a:srgbClr val="413000"/>
                </a:solidFill>
                <a:latin typeface="Calibri"/>
              </a:rPr>
              <a:t>. It does not constitute a contract between the funder and nonprofit (no vendor and customer arrangement).</a:t>
            </a:r>
            <a:br>
              <a:rPr lang="en-US" sz="2400" dirty="0">
                <a:solidFill>
                  <a:srgbClr val="413000"/>
                </a:solidFill>
                <a:latin typeface="Calibri"/>
              </a:rPr>
            </a:br>
            <a:endParaRPr lang="en-US" sz="750" dirty="0">
              <a:solidFill>
                <a:srgbClr val="413000"/>
              </a:solidFill>
              <a:latin typeface="Calibri"/>
            </a:endParaRPr>
          </a:p>
          <a:p>
            <a:pPr marL="342900" indent="-342900" fontAlgn="base">
              <a:lnSpc>
                <a:spcPct val="80000"/>
              </a:lnSpc>
              <a:spcBef>
                <a:spcPct val="20000"/>
              </a:spcBef>
              <a:buSzPct val="100000"/>
              <a:buFont typeface="Arial" panose="020B0604020202020204" pitchFamily="34" charset="0"/>
              <a:buChar char="•"/>
            </a:pPr>
            <a:endParaRPr lang="en-US" sz="2400" dirty="0">
              <a:solidFill>
                <a:srgbClr val="413000"/>
              </a:solidFill>
              <a:latin typeface="Calibri"/>
            </a:endParaRPr>
          </a:p>
        </p:txBody>
      </p:sp>
    </p:spTree>
    <p:extLst>
      <p:ext uri="{BB962C8B-B14F-4D97-AF65-F5344CB8AC3E}">
        <p14:creationId xmlns:p14="http://schemas.microsoft.com/office/powerpoint/2010/main" val="2301049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333492" y="444769"/>
            <a:ext cx="8228271" cy="460839"/>
          </a:xfrm>
        </p:spPr>
        <p:txBody>
          <a:bodyPr>
            <a:noAutofit/>
          </a:bodyPr>
          <a:lstStyle/>
          <a:p>
            <a:r>
              <a:rPr lang="en-GB" sz="2700" dirty="0">
                <a:solidFill>
                  <a:srgbClr val="819F3D"/>
                </a:solidFill>
              </a:rPr>
              <a:t>Getting Creative with Accounting </a:t>
            </a:r>
            <a:r>
              <a:rPr lang="en-GB" sz="1800" dirty="0">
                <a:solidFill>
                  <a:srgbClr val="819F3D"/>
                </a:solidFill>
              </a:rPr>
              <a:t>(the ethical kind of creative)</a:t>
            </a:r>
          </a:p>
        </p:txBody>
      </p:sp>
      <p:sp>
        <p:nvSpPr>
          <p:cNvPr id="3" name="Slide Number Placeholder 2"/>
          <p:cNvSpPr>
            <a:spLocks noGrp="1"/>
          </p:cNvSpPr>
          <p:nvPr>
            <p:ph type="sldNum" sz="quarter" idx="4294967295"/>
          </p:nvPr>
        </p:nvSpPr>
        <p:spPr>
          <a:xfrm>
            <a:off x="8805688" y="4818057"/>
            <a:ext cx="299069" cy="272400"/>
          </a:xfrm>
        </p:spPr>
        <p:txBody>
          <a:bodyPr/>
          <a:lstStyle/>
          <a:p>
            <a:fld id="{F8E24598-D429-A34B-B4A6-5808099B37D3}" type="slidenum">
              <a:rPr lang="en-US" smtClean="0"/>
              <a:pPr/>
              <a:t>33</a:t>
            </a:fld>
            <a:endParaRPr lang="en-US" dirty="0"/>
          </a:p>
        </p:txBody>
      </p:sp>
      <p:sp>
        <p:nvSpPr>
          <p:cNvPr id="6" name="Rectangle 5"/>
          <p:cNvSpPr/>
          <p:nvPr/>
        </p:nvSpPr>
        <p:spPr>
          <a:xfrm>
            <a:off x="333492" y="1050594"/>
            <a:ext cx="8472196" cy="1692771"/>
          </a:xfrm>
          <a:prstGeom prst="rect">
            <a:avLst/>
          </a:prstGeom>
        </p:spPr>
        <p:txBody>
          <a:bodyPr wrap="square">
            <a:spAutoFit/>
          </a:bodyPr>
          <a:lstStyle/>
          <a:p>
            <a:r>
              <a:rPr lang="en-US" sz="2400" kern="0" dirty="0">
                <a:latin typeface="Calibri" pitchFamily="34" charset="0"/>
                <a:cs typeface="Calibri" pitchFamily="34" charset="0"/>
              </a:rPr>
              <a:t>In order to allow us better control over when a restricted grant is released or to intentionally create conditions on a contribution, we can prepare a different type of proposal budget – a deliverable-based budget.</a:t>
            </a:r>
            <a:br>
              <a:rPr lang="en-US" sz="2400" kern="0" dirty="0">
                <a:latin typeface="Calibri" pitchFamily="34" charset="0"/>
                <a:cs typeface="Calibri" pitchFamily="34" charset="0"/>
              </a:rPr>
            </a:br>
            <a:endParaRPr lang="en-US" sz="800" kern="0" dirty="0">
              <a:latin typeface="Calibri" pitchFamily="34" charset="0"/>
              <a:cs typeface="Calibri" pitchFamily="34" charset="0"/>
            </a:endParaRPr>
          </a:p>
        </p:txBody>
      </p:sp>
      <p:sp>
        <p:nvSpPr>
          <p:cNvPr id="5" name="TextBox 4"/>
          <p:cNvSpPr txBox="1"/>
          <p:nvPr/>
        </p:nvSpPr>
        <p:spPr>
          <a:xfrm>
            <a:off x="1260566" y="2720330"/>
            <a:ext cx="6126479" cy="1384995"/>
          </a:xfrm>
          <a:prstGeom prst="rect">
            <a:avLst/>
          </a:prstGeom>
          <a:noFill/>
          <a:ln w="28575">
            <a:solidFill>
              <a:srgbClr val="FF0000"/>
            </a:solidFill>
          </a:ln>
        </p:spPr>
        <p:txBody>
          <a:bodyPr wrap="square" rtlCol="0">
            <a:spAutoFit/>
          </a:bodyPr>
          <a:lstStyle/>
          <a:p>
            <a:r>
              <a:rPr lang="en-US" sz="2100" dirty="0">
                <a:solidFill>
                  <a:srgbClr val="00B0F0"/>
                </a:solidFill>
              </a:rPr>
              <a:t>Deliverables (performance obligations) are a concept from topic 606, which applies to contracts. But we can use the concept with contributions to help control the timing of releases of restriction or to add conditions.</a:t>
            </a:r>
          </a:p>
        </p:txBody>
      </p:sp>
    </p:spTree>
    <p:extLst>
      <p:ext uri="{BB962C8B-B14F-4D97-AF65-F5344CB8AC3E}">
        <p14:creationId xmlns:p14="http://schemas.microsoft.com/office/powerpoint/2010/main" val="720067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686799" y="4804307"/>
            <a:ext cx="356543" cy="272400"/>
          </a:xfrm>
        </p:spPr>
        <p:txBody>
          <a:bodyPr/>
          <a:lstStyle/>
          <a:p>
            <a:pPr>
              <a:defRPr/>
            </a:pPr>
            <a:fld id="{029A90E5-0215-465D-A90A-6BF366C21F85}" type="slidenum">
              <a:rPr lang="en-US">
                <a:solidFill>
                  <a:schemeClr val="bg1">
                    <a:lumMod val="65000"/>
                  </a:schemeClr>
                </a:solidFill>
              </a:rPr>
              <a:pPr>
                <a:defRPr/>
              </a:pPr>
              <a:t>34</a:t>
            </a:fld>
            <a:endParaRPr lang="en-US" dirty="0">
              <a:solidFill>
                <a:schemeClr val="bg1">
                  <a:lumMod val="65000"/>
                </a:schemeClr>
              </a:solidFill>
            </a:endParaRPr>
          </a:p>
        </p:txBody>
      </p:sp>
      <p:sp>
        <p:nvSpPr>
          <p:cNvPr id="8" name="Slide Number Placeholder 2"/>
          <p:cNvSpPr txBox="1">
            <a:spLocks/>
          </p:cNvSpPr>
          <p:nvPr/>
        </p:nvSpPr>
        <p:spPr>
          <a:xfrm>
            <a:off x="1120435"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34</a:t>
            </a:fld>
            <a:endParaRPr lang="en-US" sz="900" dirty="0">
              <a:solidFill>
                <a:schemeClr val="bg1"/>
              </a:solidFill>
            </a:endParaRPr>
          </a:p>
        </p:txBody>
      </p:sp>
      <p:sp>
        <p:nvSpPr>
          <p:cNvPr id="2" name="TextBox 1"/>
          <p:cNvSpPr txBox="1"/>
          <p:nvPr/>
        </p:nvSpPr>
        <p:spPr>
          <a:xfrm>
            <a:off x="271492" y="458865"/>
            <a:ext cx="8298722" cy="507831"/>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Example: Deliverable-Based Proposal Budget</a:t>
            </a:r>
          </a:p>
        </p:txBody>
      </p:sp>
      <p:sp>
        <p:nvSpPr>
          <p:cNvPr id="7" name="Text Placeholder 2"/>
          <p:cNvSpPr txBox="1">
            <a:spLocks/>
          </p:cNvSpPr>
          <p:nvPr/>
        </p:nvSpPr>
        <p:spPr>
          <a:xfrm>
            <a:off x="458529" y="1312570"/>
            <a:ext cx="8370947" cy="3429000"/>
          </a:xfrm>
          <a:prstGeom prst="rect">
            <a:avLst/>
          </a:prstGeom>
        </p:spPr>
        <p:txBody>
          <a:bodyPr/>
          <a:lst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a:lnSpc>
                <a:spcPct val="80000"/>
              </a:lnSpc>
              <a:spcAft>
                <a:spcPts val="0"/>
              </a:spcAft>
              <a:buSzPct val="100000"/>
              <a:buFont typeface="Arial" panose="020B0604020202020204" pitchFamily="34" charset="0"/>
              <a:buChar char="•"/>
            </a:pPr>
            <a:r>
              <a:rPr lang="en-US" sz="2400" dirty="0">
                <a:latin typeface="Calibri"/>
                <a:cs typeface="+mn-cs"/>
              </a:rPr>
              <a:t>Sample Nonprofit has </a:t>
            </a:r>
            <a:r>
              <a:rPr lang="en-US" sz="2400" dirty="0">
                <a:solidFill>
                  <a:srgbClr val="00B0F0"/>
                </a:solidFill>
                <a:latin typeface="Calibri"/>
                <a:cs typeface="+mn-cs"/>
              </a:rPr>
              <a:t>civic engagement</a:t>
            </a:r>
            <a:r>
              <a:rPr lang="en-US" sz="2400" dirty="0">
                <a:latin typeface="Calibri"/>
                <a:cs typeface="+mn-cs"/>
              </a:rPr>
              <a:t> as its mission</a:t>
            </a:r>
          </a:p>
          <a:p>
            <a:pPr>
              <a:lnSpc>
                <a:spcPct val="80000"/>
              </a:lnSpc>
              <a:spcAft>
                <a:spcPts val="0"/>
              </a:spcAft>
              <a:buSzPct val="100000"/>
              <a:buFont typeface="Arial" panose="020B0604020202020204" pitchFamily="34" charset="0"/>
              <a:buChar char="•"/>
            </a:pPr>
            <a:r>
              <a:rPr lang="en-US" sz="2400" dirty="0">
                <a:latin typeface="Calibri"/>
                <a:cs typeface="+mn-cs"/>
              </a:rPr>
              <a:t>Proposes to offer </a:t>
            </a:r>
            <a:r>
              <a:rPr lang="en-US" sz="2400" dirty="0">
                <a:solidFill>
                  <a:srgbClr val="00B0F0"/>
                </a:solidFill>
                <a:latin typeface="Calibri"/>
                <a:cs typeface="+mn-cs"/>
              </a:rPr>
              <a:t>10 educational workshops </a:t>
            </a:r>
            <a:r>
              <a:rPr lang="en-US" sz="2400" dirty="0">
                <a:latin typeface="Calibri"/>
                <a:cs typeface="+mn-cs"/>
              </a:rPr>
              <a:t>about city government</a:t>
            </a:r>
          </a:p>
          <a:p>
            <a:pPr>
              <a:lnSpc>
                <a:spcPct val="80000"/>
              </a:lnSpc>
              <a:spcAft>
                <a:spcPts val="0"/>
              </a:spcAft>
              <a:buSzPct val="100000"/>
              <a:buFont typeface="Arial" panose="020B0604020202020204" pitchFamily="34" charset="0"/>
              <a:buChar char="•"/>
            </a:pPr>
            <a:r>
              <a:rPr lang="en-US" sz="2400" dirty="0">
                <a:latin typeface="Calibri"/>
                <a:cs typeface="+mn-cs"/>
              </a:rPr>
              <a:t>Proposes to offer </a:t>
            </a:r>
            <a:r>
              <a:rPr lang="en-US" sz="2400" dirty="0">
                <a:solidFill>
                  <a:srgbClr val="00B0F0"/>
                </a:solidFill>
                <a:latin typeface="Calibri"/>
                <a:cs typeface="+mn-cs"/>
              </a:rPr>
              <a:t>two guided tours </a:t>
            </a:r>
            <a:r>
              <a:rPr lang="en-US" sz="2400" dirty="0">
                <a:latin typeface="Calibri"/>
                <a:cs typeface="+mn-cs"/>
              </a:rPr>
              <a:t>of city council meetings to teach residents to better engage with their elected officials</a:t>
            </a:r>
          </a:p>
          <a:p>
            <a:pPr>
              <a:lnSpc>
                <a:spcPct val="80000"/>
              </a:lnSpc>
              <a:spcAft>
                <a:spcPts val="0"/>
              </a:spcAft>
              <a:buSzPct val="100000"/>
              <a:buFont typeface="Arial" panose="020B0604020202020204" pitchFamily="34" charset="0"/>
              <a:buChar char="•"/>
            </a:pPr>
            <a:r>
              <a:rPr lang="en-US" sz="2400" dirty="0">
                <a:latin typeface="Calibri"/>
                <a:cs typeface="+mn-cs"/>
              </a:rPr>
              <a:t>Budget asks for </a:t>
            </a:r>
            <a:r>
              <a:rPr lang="en-US" sz="2400" dirty="0">
                <a:solidFill>
                  <a:srgbClr val="00B0F0"/>
                </a:solidFill>
                <a:latin typeface="Calibri"/>
                <a:cs typeface="+mn-cs"/>
              </a:rPr>
              <a:t>$100,000</a:t>
            </a:r>
          </a:p>
          <a:p>
            <a:pPr>
              <a:lnSpc>
                <a:spcPct val="80000"/>
              </a:lnSpc>
              <a:spcAft>
                <a:spcPts val="0"/>
              </a:spcAft>
              <a:buSzPct val="100000"/>
              <a:buFont typeface="Arial" panose="020B0604020202020204" pitchFamily="34" charset="0"/>
              <a:buChar char="•"/>
            </a:pPr>
            <a:r>
              <a:rPr lang="en-US" sz="2400" dirty="0">
                <a:latin typeface="Calibri"/>
                <a:cs typeface="+mn-cs"/>
              </a:rPr>
              <a:t>Budget is designed to </a:t>
            </a:r>
            <a:r>
              <a:rPr lang="en-US" sz="2400" dirty="0">
                <a:solidFill>
                  <a:srgbClr val="00B0F0"/>
                </a:solidFill>
                <a:latin typeface="Calibri"/>
                <a:cs typeface="+mn-cs"/>
              </a:rPr>
              <a:t>fully fund the work </a:t>
            </a:r>
            <a:r>
              <a:rPr lang="en-US" sz="2400" dirty="0">
                <a:latin typeface="Calibri"/>
                <a:cs typeface="+mn-cs"/>
              </a:rPr>
              <a:t>and contribute appropriately to the financial needs of the entire organization</a:t>
            </a:r>
          </a:p>
        </p:txBody>
      </p:sp>
    </p:spTree>
    <p:extLst>
      <p:ext uri="{BB962C8B-B14F-4D97-AF65-F5344CB8AC3E}">
        <p14:creationId xmlns:p14="http://schemas.microsoft.com/office/powerpoint/2010/main" val="1100007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15591" y="145256"/>
            <a:ext cx="8228409" cy="590550"/>
          </a:xfrm>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930878" y="4804173"/>
            <a:ext cx="213122" cy="272653"/>
          </a:xfrm>
        </p:spPr>
        <p:txBody>
          <a:bodyPr/>
          <a:lstStyle/>
          <a:p>
            <a:pPr>
              <a:defRPr/>
            </a:pPr>
            <a:fld id="{029A90E5-0215-465D-A90A-6BF366C21F85}" type="slidenum">
              <a:rPr lang="en-US">
                <a:solidFill>
                  <a:schemeClr val="bg1"/>
                </a:solidFill>
              </a:rPr>
              <a:pPr>
                <a:defRPr/>
              </a:pPr>
              <a:t>35</a:t>
            </a:fld>
            <a:endParaRPr lang="en-US" dirty="0">
              <a:solidFill>
                <a:schemeClr val="bg1"/>
              </a:solidFill>
            </a:endParaRPr>
          </a:p>
        </p:txBody>
      </p:sp>
      <p:sp>
        <p:nvSpPr>
          <p:cNvPr id="8" name="Slide Number Placeholder 2"/>
          <p:cNvSpPr txBox="1">
            <a:spLocks/>
          </p:cNvSpPr>
          <p:nvPr/>
        </p:nvSpPr>
        <p:spPr>
          <a:xfrm>
            <a:off x="1120436"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35</a:t>
            </a:fld>
            <a:endParaRPr lang="en-US" sz="900" dirty="0">
              <a:solidFill>
                <a:schemeClr val="bg1"/>
              </a:solidFill>
            </a:endParaRPr>
          </a:p>
        </p:txBody>
      </p:sp>
      <p:pic>
        <p:nvPicPr>
          <p:cNvPr id="4" name="Picture 3"/>
          <p:cNvPicPr>
            <a:picLocks noChangeAspect="1"/>
          </p:cNvPicPr>
          <p:nvPr/>
        </p:nvPicPr>
        <p:blipFill>
          <a:blip r:embed="rId3"/>
          <a:stretch>
            <a:fillRect/>
          </a:stretch>
        </p:blipFill>
        <p:spPr>
          <a:xfrm>
            <a:off x="0" y="2"/>
            <a:ext cx="9144000" cy="5293894"/>
          </a:xfrm>
          <a:prstGeom prst="rect">
            <a:avLst/>
          </a:prstGeom>
        </p:spPr>
      </p:pic>
      <p:sp>
        <p:nvSpPr>
          <p:cNvPr id="2" name="TextBox 1"/>
          <p:cNvSpPr txBox="1"/>
          <p:nvPr/>
        </p:nvSpPr>
        <p:spPr>
          <a:xfrm>
            <a:off x="5135391" y="79763"/>
            <a:ext cx="3939029" cy="923330"/>
          </a:xfrm>
          <a:prstGeom prst="rect">
            <a:avLst/>
          </a:prstGeom>
          <a:noFill/>
          <a:ln w="28575">
            <a:solidFill>
              <a:srgbClr val="FF0000"/>
            </a:solidFill>
          </a:ln>
        </p:spPr>
        <p:txBody>
          <a:bodyPr wrap="square" rtlCol="0">
            <a:spAutoFit/>
          </a:bodyPr>
          <a:lstStyle/>
          <a:p>
            <a:r>
              <a:rPr lang="en-US" dirty="0">
                <a:solidFill>
                  <a:srgbClr val="00B0F0"/>
                </a:solidFill>
              </a:rPr>
              <a:t>To make sure we cover all costs, we start by building a traditional line-item budget</a:t>
            </a:r>
          </a:p>
        </p:txBody>
      </p:sp>
    </p:spTree>
    <p:extLst>
      <p:ext uri="{BB962C8B-B14F-4D97-AF65-F5344CB8AC3E}">
        <p14:creationId xmlns:p14="http://schemas.microsoft.com/office/powerpoint/2010/main" val="237998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dirty="0">
                <a:solidFill>
                  <a:srgbClr val="546987"/>
                </a:solidFill>
              </a:rPr>
              <a:t/>
            </a:r>
            <a:br>
              <a:rPr lang="en-US" dirty="0">
                <a:solidFill>
                  <a:srgbClr val="546987"/>
                </a:solidFill>
              </a:rPr>
            </a:br>
            <a:endParaRPr lang="en-US" dirty="0">
              <a:solidFill>
                <a:srgbClr val="546987"/>
              </a:solidFill>
            </a:endParaRPr>
          </a:p>
        </p:txBody>
      </p:sp>
      <p:sp>
        <p:nvSpPr>
          <p:cNvPr id="6" name="Slide Number Placeholder 2"/>
          <p:cNvSpPr>
            <a:spLocks noGrp="1"/>
          </p:cNvSpPr>
          <p:nvPr>
            <p:ph type="sldNum" sz="quarter" idx="4294967295"/>
          </p:nvPr>
        </p:nvSpPr>
        <p:spPr>
          <a:xfrm>
            <a:off x="8686799" y="4804307"/>
            <a:ext cx="356543" cy="272400"/>
          </a:xfrm>
        </p:spPr>
        <p:txBody>
          <a:bodyPr/>
          <a:lstStyle/>
          <a:p>
            <a:pPr>
              <a:defRPr/>
            </a:pPr>
            <a:fld id="{029A90E5-0215-465D-A90A-6BF366C21F85}" type="slidenum">
              <a:rPr lang="en-US">
                <a:solidFill>
                  <a:schemeClr val="bg1">
                    <a:lumMod val="65000"/>
                  </a:schemeClr>
                </a:solidFill>
              </a:rPr>
              <a:pPr>
                <a:defRPr/>
              </a:pPr>
              <a:t>36</a:t>
            </a:fld>
            <a:endParaRPr lang="en-US" dirty="0">
              <a:solidFill>
                <a:schemeClr val="bg1">
                  <a:lumMod val="65000"/>
                </a:schemeClr>
              </a:solidFill>
            </a:endParaRPr>
          </a:p>
        </p:txBody>
      </p:sp>
      <p:sp>
        <p:nvSpPr>
          <p:cNvPr id="8" name="Slide Number Placeholder 2"/>
          <p:cNvSpPr txBox="1">
            <a:spLocks/>
          </p:cNvSpPr>
          <p:nvPr/>
        </p:nvSpPr>
        <p:spPr>
          <a:xfrm>
            <a:off x="1120435"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36</a:t>
            </a:fld>
            <a:endParaRPr lang="en-US" sz="900" dirty="0">
              <a:solidFill>
                <a:schemeClr val="bg1"/>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03747" y="2138"/>
            <a:ext cx="8937834" cy="4399910"/>
          </a:xfrm>
          <a:prstGeom prst="rect">
            <a:avLst/>
          </a:prstGeom>
          <a:noFill/>
          <a:ln>
            <a:noFill/>
          </a:ln>
        </p:spPr>
      </p:pic>
      <p:sp>
        <p:nvSpPr>
          <p:cNvPr id="9" name="TextBox 8"/>
          <p:cNvSpPr txBox="1"/>
          <p:nvPr/>
        </p:nvSpPr>
        <p:spPr>
          <a:xfrm>
            <a:off x="4271554" y="79763"/>
            <a:ext cx="4643846" cy="646331"/>
          </a:xfrm>
          <a:prstGeom prst="rect">
            <a:avLst/>
          </a:prstGeom>
          <a:noFill/>
          <a:ln w="28575">
            <a:solidFill>
              <a:srgbClr val="FF0000"/>
            </a:solidFill>
          </a:ln>
        </p:spPr>
        <p:txBody>
          <a:bodyPr wrap="square" rtlCol="0">
            <a:spAutoFit/>
          </a:bodyPr>
          <a:lstStyle/>
          <a:p>
            <a:r>
              <a:rPr lang="en-US" dirty="0">
                <a:solidFill>
                  <a:srgbClr val="00B0F0"/>
                </a:solidFill>
              </a:rPr>
              <a:t>Next we reformat that budget to capture all the deliverables we are promising</a:t>
            </a:r>
          </a:p>
        </p:txBody>
      </p:sp>
    </p:spTree>
    <p:extLst>
      <p:ext uri="{BB962C8B-B14F-4D97-AF65-F5344CB8AC3E}">
        <p14:creationId xmlns:p14="http://schemas.microsoft.com/office/powerpoint/2010/main" val="3572393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43194" y="2882044"/>
            <a:ext cx="1944793" cy="1542422"/>
          </a:xfrm>
          <a:prstGeom prst="rect">
            <a:avLst/>
          </a:prstGeom>
        </p:spPr>
      </p:pic>
      <p:sp>
        <p:nvSpPr>
          <p:cNvPr id="6" name="Slide Number Placeholder 3">
            <a:extLst>
              <a:ext uri="{FF2B5EF4-FFF2-40B4-BE49-F238E27FC236}">
                <a16:creationId xmlns:a16="http://schemas.microsoft.com/office/drawing/2014/main" xmlns="" id="{B9E4AACB-1A44-4E79-9ECC-0F4EAD6B964D}"/>
              </a:ext>
            </a:extLst>
          </p:cNvPr>
          <p:cNvSpPr txBox="1">
            <a:spLocks/>
          </p:cNvSpPr>
          <p:nvPr/>
        </p:nvSpPr>
        <p:spPr>
          <a:xfrm>
            <a:off x="8748219" y="4807744"/>
            <a:ext cx="395782" cy="342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z="900" b="1">
                <a:solidFill>
                  <a:schemeClr val="bg1">
                    <a:lumMod val="65000"/>
                  </a:schemeClr>
                </a:solidFill>
              </a:rPr>
              <a:pPr/>
              <a:t>37</a:t>
            </a:fld>
            <a:endParaRPr lang="en-US" sz="900" b="1" dirty="0">
              <a:solidFill>
                <a:schemeClr val="bg1">
                  <a:lumMod val="65000"/>
                </a:schemeClr>
              </a:solidFill>
            </a:endParaRPr>
          </a:p>
        </p:txBody>
      </p:sp>
      <p:sp>
        <p:nvSpPr>
          <p:cNvPr id="5" name="Rectangle 4"/>
          <p:cNvSpPr/>
          <p:nvPr/>
        </p:nvSpPr>
        <p:spPr>
          <a:xfrm>
            <a:off x="2117976" y="2926452"/>
            <a:ext cx="6571654" cy="1409617"/>
          </a:xfrm>
          <a:prstGeom prst="rect">
            <a:avLst/>
          </a:prstGeom>
        </p:spPr>
        <p:txBody>
          <a:bodyPr wrap="square" lIns="0" rIns="0">
            <a:spAutoFit/>
          </a:bodyPr>
          <a:lstStyle/>
          <a:p>
            <a:pPr marL="457178">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Step 2) Instead of </a:t>
            </a:r>
            <a:r>
              <a:rPr lang="en-US" sz="2000" i="1" dirty="0">
                <a:latin typeface="Calibri" panose="020F0502020204030204" pitchFamily="34" charset="0"/>
                <a:ea typeface="Calibri" panose="020F0502020204030204" pitchFamily="34" charset="0"/>
                <a:cs typeface="Times New Roman" panose="02020603050405020304" pitchFamily="18" charset="0"/>
              </a:rPr>
              <a:t>performance obligations</a:t>
            </a:r>
            <a:r>
              <a:rPr lang="en-US" sz="2000" dirty="0">
                <a:latin typeface="Calibri" panose="020F0502020204030204" pitchFamily="34" charset="0"/>
                <a:ea typeface="Calibri" panose="020F0502020204030204" pitchFamily="34" charset="0"/>
                <a:cs typeface="Times New Roman" panose="02020603050405020304" pitchFamily="18" charset="0"/>
              </a:rPr>
              <a:t>, we draft our  proposal narrative to describe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deliverables</a:t>
            </a:r>
            <a:r>
              <a:rPr lang="en-US" sz="2000" dirty="0">
                <a:latin typeface="Calibri" panose="020F0502020204030204" pitchFamily="34" charset="0"/>
                <a:ea typeface="Calibri" panose="020F0502020204030204" pitchFamily="34" charset="0"/>
                <a:cs typeface="Times New Roman" panose="02020603050405020304" pitchFamily="18" charset="0"/>
              </a:rPr>
              <a:t>. In our sample case, a civic engagement organization, the deliverables are 10 workshops and two guided tours.</a:t>
            </a:r>
          </a:p>
        </p:txBody>
      </p:sp>
      <p:sp>
        <p:nvSpPr>
          <p:cNvPr id="11" name="TextBox 10"/>
          <p:cNvSpPr txBox="1"/>
          <p:nvPr/>
        </p:nvSpPr>
        <p:spPr>
          <a:xfrm>
            <a:off x="390907" y="204070"/>
            <a:ext cx="8298722" cy="830997"/>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Going Beyond the Standards</a:t>
            </a:r>
            <a:br>
              <a:rPr lang="en-US" sz="2700" b="1" dirty="0">
                <a:solidFill>
                  <a:srgbClr val="819F3D"/>
                </a:solidFill>
                <a:latin typeface="Calibri" pitchFamily="34" charset="0"/>
                <a:ea typeface="+mj-ea"/>
                <a:cs typeface="Calibri" pitchFamily="34" charset="0"/>
              </a:rPr>
            </a:br>
            <a:r>
              <a:rPr lang="en-US" sz="2100" dirty="0">
                <a:solidFill>
                  <a:srgbClr val="819F3D"/>
                </a:solidFill>
                <a:latin typeface="Calibri" pitchFamily="34" charset="0"/>
                <a:ea typeface="+mj-ea"/>
                <a:cs typeface="Calibri" pitchFamily="34" charset="0"/>
              </a:rPr>
              <a:t>Adapting Concepts from Topic 606 to Create Restrictions or Conditions</a:t>
            </a:r>
          </a:p>
        </p:txBody>
      </p:sp>
      <p:sp>
        <p:nvSpPr>
          <p:cNvPr id="15" name="AutoShape 23"/>
          <p:cNvSpPr>
            <a:spLocks noChangeArrowheads="1"/>
          </p:cNvSpPr>
          <p:nvPr/>
        </p:nvSpPr>
        <p:spPr bwMode="auto">
          <a:xfrm>
            <a:off x="443195" y="1186079"/>
            <a:ext cx="1924613" cy="1532441"/>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b="1" dirty="0"/>
          </a:p>
        </p:txBody>
      </p:sp>
      <p:sp>
        <p:nvSpPr>
          <p:cNvPr id="16" name="Text Box 24"/>
          <p:cNvSpPr txBox="1">
            <a:spLocks noChangeArrowheads="1"/>
          </p:cNvSpPr>
          <p:nvPr/>
        </p:nvSpPr>
        <p:spPr bwMode="auto">
          <a:xfrm>
            <a:off x="443194" y="3191587"/>
            <a:ext cx="16190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2. Identify   performance obligations</a:t>
            </a:r>
            <a:endParaRPr lang="en-US" b="1" dirty="0">
              <a:solidFill>
                <a:schemeClr val="bg1"/>
              </a:solidFill>
              <a:latin typeface="+mn-lt"/>
            </a:endParaRPr>
          </a:p>
        </p:txBody>
      </p:sp>
      <p:sp>
        <p:nvSpPr>
          <p:cNvPr id="14" name="Text Box 22"/>
          <p:cNvSpPr txBox="1">
            <a:spLocks noChangeArrowheads="1"/>
          </p:cNvSpPr>
          <p:nvPr/>
        </p:nvSpPr>
        <p:spPr bwMode="auto">
          <a:xfrm>
            <a:off x="390907" y="1507552"/>
            <a:ext cx="18878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1. Identify </a:t>
            </a:r>
            <a:br>
              <a:rPr lang="en-GB" b="1" dirty="0">
                <a:solidFill>
                  <a:schemeClr val="bg1"/>
                </a:solidFill>
                <a:latin typeface="+mn-lt"/>
              </a:rPr>
            </a:br>
            <a:r>
              <a:rPr lang="en-GB" b="1" dirty="0">
                <a:solidFill>
                  <a:schemeClr val="bg1"/>
                </a:solidFill>
                <a:latin typeface="+mn-lt"/>
              </a:rPr>
              <a:t>contract(s) with the customer</a:t>
            </a:r>
            <a:endParaRPr lang="en-US" b="1" dirty="0">
              <a:solidFill>
                <a:schemeClr val="bg1"/>
              </a:solidFill>
              <a:latin typeface="+mn-lt"/>
            </a:endParaRPr>
          </a:p>
        </p:txBody>
      </p:sp>
      <p:sp>
        <p:nvSpPr>
          <p:cNvPr id="17" name="Rectangle 16"/>
          <p:cNvSpPr/>
          <p:nvPr/>
        </p:nvSpPr>
        <p:spPr>
          <a:xfrm>
            <a:off x="2115146" y="1412151"/>
            <a:ext cx="6196263" cy="1080296"/>
          </a:xfrm>
          <a:prstGeom prst="rect">
            <a:avLst/>
          </a:prstGeom>
        </p:spPr>
        <p:txBody>
          <a:bodyPr wrap="square" lIns="0" rIns="0">
            <a:spAutoFit/>
          </a:bodyPr>
          <a:lstStyle/>
          <a:p>
            <a:pPr marL="457178">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Step 1) Instead of a </a:t>
            </a:r>
            <a:r>
              <a:rPr lang="en-US" sz="2000" i="1" dirty="0">
                <a:latin typeface="Calibri" panose="020F0502020204030204" pitchFamily="34" charset="0"/>
                <a:ea typeface="Calibri" panose="020F0502020204030204" pitchFamily="34" charset="0"/>
                <a:cs typeface="Times New Roman" panose="02020603050405020304" pitchFamily="18" charset="0"/>
              </a:rPr>
              <a:t>contract</a:t>
            </a:r>
            <a:r>
              <a:rPr lang="en-US" sz="2000" dirty="0">
                <a:latin typeface="Calibri" panose="020F0502020204030204" pitchFamily="34" charset="0"/>
                <a:ea typeface="Calibri" panose="020F0502020204030204" pitchFamily="34" charset="0"/>
                <a:cs typeface="Times New Roman" panose="02020603050405020304" pitchFamily="18" charset="0"/>
              </a:rPr>
              <a:t>, we are working with a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grant agreement</a:t>
            </a:r>
            <a:r>
              <a:rPr lang="en-US" sz="2000" dirty="0">
                <a:latin typeface="Calibri" panose="020F0502020204030204" pitchFamily="34" charset="0"/>
                <a:ea typeface="Calibri" panose="020F0502020204030204" pitchFamily="34" charset="0"/>
                <a:cs typeface="Times New Roman" panose="02020603050405020304" pitchFamily="18" charset="0"/>
              </a:rPr>
              <a:t> or contribution receipt or award transmittal letter.</a:t>
            </a:r>
          </a:p>
        </p:txBody>
      </p:sp>
    </p:spTree>
    <p:extLst>
      <p:ext uri="{BB962C8B-B14F-4D97-AF65-F5344CB8AC3E}">
        <p14:creationId xmlns:p14="http://schemas.microsoft.com/office/powerpoint/2010/main" val="456287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23"/>
          <p:cNvSpPr>
            <a:spLocks noChangeArrowheads="1"/>
          </p:cNvSpPr>
          <p:nvPr/>
        </p:nvSpPr>
        <p:spPr bwMode="auto">
          <a:xfrm>
            <a:off x="443195" y="2877534"/>
            <a:ext cx="1924613" cy="1532441"/>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b="1" dirty="0"/>
          </a:p>
        </p:txBody>
      </p:sp>
      <p:sp>
        <p:nvSpPr>
          <p:cNvPr id="16" name="AutoShape 23"/>
          <p:cNvSpPr>
            <a:spLocks noChangeArrowheads="1"/>
          </p:cNvSpPr>
          <p:nvPr/>
        </p:nvSpPr>
        <p:spPr bwMode="auto">
          <a:xfrm>
            <a:off x="443195" y="1186893"/>
            <a:ext cx="1924613" cy="1532441"/>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b="1" dirty="0"/>
          </a:p>
        </p:txBody>
      </p:sp>
      <p:sp>
        <p:nvSpPr>
          <p:cNvPr id="6" name="Slide Number Placeholder 3">
            <a:extLst>
              <a:ext uri="{FF2B5EF4-FFF2-40B4-BE49-F238E27FC236}">
                <a16:creationId xmlns:a16="http://schemas.microsoft.com/office/drawing/2014/main" xmlns="" id="{B9E4AACB-1A44-4E79-9ECC-0F4EAD6B964D}"/>
              </a:ext>
            </a:extLst>
          </p:cNvPr>
          <p:cNvSpPr txBox="1">
            <a:spLocks/>
          </p:cNvSpPr>
          <p:nvPr/>
        </p:nvSpPr>
        <p:spPr>
          <a:xfrm>
            <a:off x="8748219" y="4807744"/>
            <a:ext cx="395782" cy="342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z="900" b="1">
                <a:solidFill>
                  <a:schemeClr val="bg1">
                    <a:lumMod val="65000"/>
                  </a:schemeClr>
                </a:solidFill>
              </a:rPr>
              <a:pPr/>
              <a:t>38</a:t>
            </a:fld>
            <a:endParaRPr lang="en-US" sz="900" b="1" dirty="0">
              <a:solidFill>
                <a:schemeClr val="bg1">
                  <a:lumMod val="65000"/>
                </a:schemeClr>
              </a:solidFill>
            </a:endParaRPr>
          </a:p>
        </p:txBody>
      </p:sp>
      <p:sp>
        <p:nvSpPr>
          <p:cNvPr id="5" name="Rectangle 4"/>
          <p:cNvSpPr/>
          <p:nvPr/>
        </p:nvSpPr>
        <p:spPr>
          <a:xfrm>
            <a:off x="2044121" y="1406432"/>
            <a:ext cx="6662274" cy="1409617"/>
          </a:xfrm>
          <a:prstGeom prst="rect">
            <a:avLst/>
          </a:prstGeom>
        </p:spPr>
        <p:txBody>
          <a:bodyPr wrap="square">
            <a:spAutoFit/>
          </a:bodyPr>
          <a:lstStyle/>
          <a:p>
            <a:pPr marL="457178">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Step 3) Instead of </a:t>
            </a:r>
            <a:r>
              <a:rPr lang="en-US" sz="2000" i="1" dirty="0">
                <a:latin typeface="Calibri" panose="020F0502020204030204" pitchFamily="34" charset="0"/>
                <a:ea typeface="Calibri" panose="020F0502020204030204" pitchFamily="34" charset="0"/>
                <a:cs typeface="Times New Roman" panose="02020603050405020304" pitchFamily="18" charset="0"/>
              </a:rPr>
              <a:t>determining transaction price</a:t>
            </a:r>
            <a:r>
              <a:rPr lang="en-US" sz="2000" dirty="0">
                <a:latin typeface="Calibri" panose="020F0502020204030204" pitchFamily="34" charset="0"/>
                <a:ea typeface="Calibri" panose="020F0502020204030204" pitchFamily="34" charset="0"/>
                <a:cs typeface="Times New Roman" panose="02020603050405020304" pitchFamily="18" charset="0"/>
              </a:rPr>
              <a:t>, a nonprofit would establish the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total amount of support </a:t>
            </a:r>
            <a:r>
              <a:rPr lang="en-US" sz="2000" dirty="0">
                <a:latin typeface="Calibri" panose="020F0502020204030204" pitchFamily="34" charset="0"/>
                <a:ea typeface="Calibri" panose="020F0502020204030204" pitchFamily="34" charset="0"/>
                <a:cs typeface="Times New Roman" panose="02020603050405020304" pitchFamily="18" charset="0"/>
              </a:rPr>
              <a:t>being asked for in the proposal. In our example, the total amount is $100,000. </a:t>
            </a:r>
          </a:p>
        </p:txBody>
      </p:sp>
      <p:sp>
        <p:nvSpPr>
          <p:cNvPr id="11" name="TextBox 10"/>
          <p:cNvSpPr txBox="1"/>
          <p:nvPr/>
        </p:nvSpPr>
        <p:spPr>
          <a:xfrm>
            <a:off x="333214" y="412286"/>
            <a:ext cx="8298722" cy="507831"/>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Applying Revenue Recognition to Revenue Release</a:t>
            </a:r>
          </a:p>
        </p:txBody>
      </p:sp>
      <p:sp>
        <p:nvSpPr>
          <p:cNvPr id="7" name="Rectangle 6"/>
          <p:cNvSpPr/>
          <p:nvPr/>
        </p:nvSpPr>
        <p:spPr>
          <a:xfrm>
            <a:off x="2050654" y="2925810"/>
            <a:ext cx="6513830" cy="1738938"/>
          </a:xfrm>
          <a:prstGeom prst="rect">
            <a:avLst/>
          </a:prstGeom>
        </p:spPr>
        <p:txBody>
          <a:bodyPr wrap="square">
            <a:spAutoFit/>
          </a:bodyPr>
          <a:lstStyle/>
          <a:p>
            <a:pPr marL="457178">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Step 4) Instead of </a:t>
            </a:r>
            <a:r>
              <a:rPr lang="en-US" sz="2000" i="1" dirty="0">
                <a:latin typeface="Calibri" panose="020F0502020204030204" pitchFamily="34" charset="0"/>
                <a:ea typeface="Calibri" panose="020F0502020204030204" pitchFamily="34" charset="0"/>
                <a:cs typeface="Times New Roman" panose="02020603050405020304" pitchFamily="18" charset="0"/>
              </a:rPr>
              <a:t>allocating the transaction price</a:t>
            </a:r>
            <a:r>
              <a:rPr lang="en-US" sz="2000" dirty="0">
                <a:latin typeface="Calibri" panose="020F0502020204030204" pitchFamily="34" charset="0"/>
                <a:ea typeface="Calibri" panose="020F0502020204030204" pitchFamily="34" charset="0"/>
                <a:cs typeface="Times New Roman" panose="02020603050405020304" pitchFamily="18" charset="0"/>
              </a:rPr>
              <a:t>, we would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allocate the total amount of support </a:t>
            </a:r>
            <a:r>
              <a:rPr lang="en-US" sz="2000" dirty="0">
                <a:latin typeface="Calibri" panose="020F0502020204030204" pitchFamily="34" charset="0"/>
                <a:ea typeface="Calibri" panose="020F0502020204030204" pitchFamily="34" charset="0"/>
                <a:cs typeface="Times New Roman" panose="02020603050405020304" pitchFamily="18" charset="0"/>
              </a:rPr>
              <a:t>to the various deliverables. In our example, each workshop requires $9,000 of support and each guided tour requires $5,000.</a:t>
            </a:r>
          </a:p>
        </p:txBody>
      </p:sp>
      <p:sp>
        <p:nvSpPr>
          <p:cNvPr id="10" name="Text Box 28"/>
          <p:cNvSpPr txBox="1">
            <a:spLocks noChangeArrowheads="1"/>
          </p:cNvSpPr>
          <p:nvPr/>
        </p:nvSpPr>
        <p:spPr bwMode="auto">
          <a:xfrm>
            <a:off x="404003" y="3195153"/>
            <a:ext cx="15341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4. Allocate </a:t>
            </a:r>
            <a:br>
              <a:rPr lang="en-GB" b="1" dirty="0">
                <a:solidFill>
                  <a:schemeClr val="bg1"/>
                </a:solidFill>
                <a:latin typeface="+mn-lt"/>
              </a:rPr>
            </a:br>
            <a:r>
              <a:rPr lang="en-GB" b="1" dirty="0">
                <a:solidFill>
                  <a:schemeClr val="bg1"/>
                </a:solidFill>
                <a:latin typeface="+mn-lt"/>
              </a:rPr>
              <a:t>transaction price</a:t>
            </a:r>
            <a:endParaRPr lang="en-US" b="1" dirty="0">
              <a:solidFill>
                <a:schemeClr val="bg1"/>
              </a:solidFill>
              <a:latin typeface="+mn-lt"/>
            </a:endParaRPr>
          </a:p>
        </p:txBody>
      </p:sp>
      <p:sp>
        <p:nvSpPr>
          <p:cNvPr id="15" name="Text Box 26"/>
          <p:cNvSpPr txBox="1">
            <a:spLocks noChangeArrowheads="1"/>
          </p:cNvSpPr>
          <p:nvPr/>
        </p:nvSpPr>
        <p:spPr bwMode="auto">
          <a:xfrm>
            <a:off x="358283" y="1510541"/>
            <a:ext cx="17110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3. Determine  transaction price</a:t>
            </a:r>
            <a:endParaRPr lang="en-US" b="1" dirty="0">
              <a:solidFill>
                <a:schemeClr val="bg1"/>
              </a:solidFill>
              <a:latin typeface="+mn-lt"/>
            </a:endParaRPr>
          </a:p>
        </p:txBody>
      </p:sp>
    </p:spTree>
    <p:extLst>
      <p:ext uri="{BB962C8B-B14F-4D97-AF65-F5344CB8AC3E}">
        <p14:creationId xmlns:p14="http://schemas.microsoft.com/office/powerpoint/2010/main" val="847307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xmlns="" id="{B9E4AACB-1A44-4E79-9ECC-0F4EAD6B964D}"/>
              </a:ext>
            </a:extLst>
          </p:cNvPr>
          <p:cNvSpPr txBox="1">
            <a:spLocks/>
          </p:cNvSpPr>
          <p:nvPr/>
        </p:nvSpPr>
        <p:spPr>
          <a:xfrm>
            <a:off x="8748219" y="4807744"/>
            <a:ext cx="395782" cy="342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z="900" b="1">
                <a:solidFill>
                  <a:schemeClr val="bg1">
                    <a:lumMod val="65000"/>
                  </a:schemeClr>
                </a:solidFill>
              </a:rPr>
              <a:pPr/>
              <a:t>39</a:t>
            </a:fld>
            <a:endParaRPr lang="en-US" sz="900" b="1" dirty="0">
              <a:solidFill>
                <a:schemeClr val="bg1">
                  <a:lumMod val="65000"/>
                </a:schemeClr>
              </a:solidFill>
            </a:endParaRPr>
          </a:p>
        </p:txBody>
      </p:sp>
      <p:sp>
        <p:nvSpPr>
          <p:cNvPr id="5" name="Rectangle 4"/>
          <p:cNvSpPr/>
          <p:nvPr/>
        </p:nvSpPr>
        <p:spPr>
          <a:xfrm>
            <a:off x="2834640" y="1245659"/>
            <a:ext cx="5352815" cy="1409617"/>
          </a:xfrm>
          <a:prstGeom prst="rect">
            <a:avLst/>
          </a:prstGeom>
        </p:spPr>
        <p:txBody>
          <a:bodyPr wrap="square">
            <a:spAutoFit/>
          </a:bodyPr>
          <a:lstStyle/>
          <a:p>
            <a:pPr marL="457178">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Step 5) Instead of </a:t>
            </a:r>
            <a:r>
              <a:rPr lang="en-US" sz="2000" i="1" dirty="0">
                <a:latin typeface="Calibri" panose="020F0502020204030204" pitchFamily="34" charset="0"/>
                <a:ea typeface="Calibri" panose="020F0502020204030204" pitchFamily="34" charset="0"/>
                <a:cs typeface="Times New Roman" panose="02020603050405020304" pitchFamily="18" charset="0"/>
              </a:rPr>
              <a:t>recognizing the revenue as a performance obligation is satisfied</a:t>
            </a:r>
            <a:r>
              <a:rPr lang="en-US" sz="2000" dirty="0">
                <a:latin typeface="Calibri" panose="020F0502020204030204" pitchFamily="34" charset="0"/>
                <a:ea typeface="Calibri" panose="020F0502020204030204" pitchFamily="34" charset="0"/>
                <a:cs typeface="Times New Roman" panose="02020603050405020304" pitchFamily="18" charset="0"/>
              </a:rPr>
              <a:t>, for a contribution we would simply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release the revenue as the deliverable was completed</a:t>
            </a:r>
            <a:r>
              <a:rPr lang="en-US" sz="20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Box 10"/>
          <p:cNvSpPr txBox="1"/>
          <p:nvPr/>
        </p:nvSpPr>
        <p:spPr>
          <a:xfrm>
            <a:off x="333214" y="412286"/>
            <a:ext cx="8298722" cy="507831"/>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Applying Revenue Recognition to Revenue Release</a:t>
            </a:r>
          </a:p>
        </p:txBody>
      </p:sp>
      <p:sp>
        <p:nvSpPr>
          <p:cNvPr id="7" name="AutoShape 23"/>
          <p:cNvSpPr>
            <a:spLocks noChangeArrowheads="1"/>
          </p:cNvSpPr>
          <p:nvPr/>
        </p:nvSpPr>
        <p:spPr bwMode="auto">
          <a:xfrm>
            <a:off x="333216" y="1528560"/>
            <a:ext cx="2501425" cy="1927894"/>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b="1" dirty="0"/>
          </a:p>
        </p:txBody>
      </p:sp>
      <p:sp>
        <p:nvSpPr>
          <p:cNvPr id="8" name="Text Box 18"/>
          <p:cNvSpPr txBox="1">
            <a:spLocks noChangeArrowheads="1"/>
          </p:cNvSpPr>
          <p:nvPr/>
        </p:nvSpPr>
        <p:spPr bwMode="auto">
          <a:xfrm>
            <a:off x="333214" y="1753842"/>
            <a:ext cx="21160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5. Recognize revenue when (or as) a performance obligation is satisfied</a:t>
            </a:r>
            <a:endParaRPr lang="en-US" b="1" dirty="0">
              <a:solidFill>
                <a:schemeClr val="bg1"/>
              </a:solidFill>
              <a:latin typeface="+mn-lt"/>
            </a:endParaRPr>
          </a:p>
        </p:txBody>
      </p:sp>
      <p:sp>
        <p:nvSpPr>
          <p:cNvPr id="9" name="TextBox 8"/>
          <p:cNvSpPr txBox="1"/>
          <p:nvPr/>
        </p:nvSpPr>
        <p:spPr>
          <a:xfrm>
            <a:off x="3337560" y="2712812"/>
            <a:ext cx="4643846" cy="1754326"/>
          </a:xfrm>
          <a:prstGeom prst="rect">
            <a:avLst/>
          </a:prstGeom>
          <a:noFill/>
          <a:ln w="28575">
            <a:solidFill>
              <a:srgbClr val="FF0000"/>
            </a:solidFill>
          </a:ln>
        </p:spPr>
        <p:txBody>
          <a:bodyPr wrap="square" rtlCol="0">
            <a:spAutoFit/>
          </a:bodyPr>
          <a:lstStyle/>
          <a:p>
            <a:r>
              <a:rPr lang="en-US" dirty="0">
                <a:solidFill>
                  <a:srgbClr val="00B0F0"/>
                </a:solidFill>
              </a:rPr>
              <a:t>Note: If desired, you could craft your proposal narrative and proposal budget in such a way as to make the “deliverables” act as conditions for the contribution. Then the revenue would not be recognized until the deliverable was completed (the condition met).</a:t>
            </a:r>
          </a:p>
        </p:txBody>
      </p:sp>
    </p:spTree>
    <p:extLst>
      <p:ext uri="{BB962C8B-B14F-4D97-AF65-F5344CB8AC3E}">
        <p14:creationId xmlns:p14="http://schemas.microsoft.com/office/powerpoint/2010/main" val="2240232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15400"/>
            <a:ext cx="8229600" cy="685800"/>
          </a:xfrm>
        </p:spPr>
        <p:txBody>
          <a:bodyPr/>
          <a:lstStyle/>
          <a:p>
            <a:r>
              <a:rPr lang="en-US" dirty="0" smtClean="0"/>
              <a:t>Use Accounting Standards to Inspire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2038" y="1775139"/>
            <a:ext cx="2857500" cy="1843088"/>
          </a:xfrm>
        </p:spPr>
      </p:pic>
      <p:sp>
        <p:nvSpPr>
          <p:cNvPr id="2" name="Slide Number Placeholder 1"/>
          <p:cNvSpPr>
            <a:spLocks noGrp="1"/>
          </p:cNvSpPr>
          <p:nvPr>
            <p:ph type="sldNum" sz="quarter" idx="4"/>
          </p:nvPr>
        </p:nvSpPr>
        <p:spPr/>
        <p:txBody>
          <a:bodyPr/>
          <a:lstStyle/>
          <a:p>
            <a:pPr defTabSz="914378"/>
            <a:fld id="{F8E24598-D429-A34B-B4A6-5808099B37D3}" type="slidenum">
              <a:rPr lang="en-US">
                <a:solidFill>
                  <a:srgbClr val="414142">
                    <a:lumMod val="60000"/>
                    <a:lumOff val="40000"/>
                  </a:srgbClr>
                </a:solidFill>
                <a:latin typeface="Calibri"/>
              </a:rPr>
              <a:pPr defTabSz="914378"/>
              <a:t>4</a:t>
            </a:fld>
            <a:endParaRPr lang="en-US" dirty="0">
              <a:solidFill>
                <a:srgbClr val="414142">
                  <a:lumMod val="60000"/>
                  <a:lumOff val="40000"/>
                </a:srgbClr>
              </a:solidFill>
              <a:latin typeface="Calibri"/>
            </a:endParaRPr>
          </a:p>
        </p:txBody>
      </p:sp>
      <p:graphicFrame>
        <p:nvGraphicFramePr>
          <p:cNvPr id="15" name="Diagram 14"/>
          <p:cNvGraphicFramePr/>
          <p:nvPr>
            <p:extLst/>
          </p:nvPr>
        </p:nvGraphicFramePr>
        <p:xfrm>
          <a:off x="0" y="842962"/>
          <a:ext cx="4872038" cy="39219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1255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4294967295"/>
          </p:nvPr>
        </p:nvSpPr>
        <p:spPr>
          <a:xfrm>
            <a:off x="8655862" y="4804307"/>
            <a:ext cx="387480" cy="272400"/>
          </a:xfrm>
        </p:spPr>
        <p:txBody>
          <a:bodyPr/>
          <a:lstStyle/>
          <a:p>
            <a:pPr>
              <a:defRPr/>
            </a:pPr>
            <a:fld id="{029A90E5-0215-465D-A90A-6BF366C21F85}" type="slidenum">
              <a:rPr lang="en-US">
                <a:solidFill>
                  <a:schemeClr val="bg1">
                    <a:lumMod val="65000"/>
                  </a:schemeClr>
                </a:solidFill>
              </a:rPr>
              <a:pPr>
                <a:defRPr/>
              </a:pPr>
              <a:t>40</a:t>
            </a:fld>
            <a:endParaRPr lang="en-US" dirty="0">
              <a:solidFill>
                <a:schemeClr val="bg1">
                  <a:lumMod val="65000"/>
                </a:schemeClr>
              </a:solidFill>
            </a:endParaRPr>
          </a:p>
        </p:txBody>
      </p:sp>
      <p:sp>
        <p:nvSpPr>
          <p:cNvPr id="8" name="Slide Number Placeholder 2"/>
          <p:cNvSpPr txBox="1">
            <a:spLocks/>
          </p:cNvSpPr>
          <p:nvPr/>
        </p:nvSpPr>
        <p:spPr>
          <a:xfrm>
            <a:off x="1120435" y="0"/>
            <a:ext cx="349979"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029A90E5-0215-465D-A90A-6BF366C21F85}" type="slidenum">
              <a:rPr lang="en-US" sz="900">
                <a:solidFill>
                  <a:schemeClr val="bg1"/>
                </a:solidFill>
              </a:rPr>
              <a:pPr>
                <a:defRPr/>
              </a:pPr>
              <a:t>40</a:t>
            </a:fld>
            <a:endParaRPr lang="en-US" sz="900" dirty="0">
              <a:solidFill>
                <a:schemeClr val="bg1"/>
              </a:solidFill>
            </a:endParaRPr>
          </a:p>
        </p:txBody>
      </p:sp>
      <p:sp>
        <p:nvSpPr>
          <p:cNvPr id="2" name="TextBox 1"/>
          <p:cNvSpPr txBox="1"/>
          <p:nvPr/>
        </p:nvSpPr>
        <p:spPr>
          <a:xfrm>
            <a:off x="271492" y="419143"/>
            <a:ext cx="8298722" cy="507831"/>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Developing a Deliverable-Based Proposal Budget</a:t>
            </a:r>
          </a:p>
        </p:txBody>
      </p:sp>
      <p:sp>
        <p:nvSpPr>
          <p:cNvPr id="9" name="Text Placeholder 2"/>
          <p:cNvSpPr txBox="1">
            <a:spLocks/>
          </p:cNvSpPr>
          <p:nvPr/>
        </p:nvSpPr>
        <p:spPr>
          <a:xfrm>
            <a:off x="346930" y="1202837"/>
            <a:ext cx="8370947" cy="3052831"/>
          </a:xfrm>
          <a:prstGeom prst="rect">
            <a:avLst/>
          </a:prstGeom>
        </p:spPr>
        <p:txBody>
          <a:bodyPr/>
          <a:lst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None/>
            </a:pPr>
            <a:r>
              <a:rPr lang="en-US" sz="2400" b="1" kern="0" dirty="0">
                <a:solidFill>
                  <a:schemeClr val="tx1"/>
                </a:solidFill>
              </a:rPr>
              <a:t>The beauty of a </a:t>
            </a:r>
            <a:r>
              <a:rPr lang="en-US" sz="2400" b="1" kern="0" dirty="0">
                <a:solidFill>
                  <a:srgbClr val="00B0F0"/>
                </a:solidFill>
              </a:rPr>
              <a:t>deliverable-based budget </a:t>
            </a:r>
            <a:r>
              <a:rPr lang="en-US" sz="2400" b="1" kern="0" dirty="0">
                <a:solidFill>
                  <a:schemeClr val="tx1"/>
                </a:solidFill>
              </a:rPr>
              <a:t>design </a:t>
            </a:r>
          </a:p>
          <a:p>
            <a:pPr marL="229500" indent="-229500">
              <a:lnSpc>
                <a:spcPct val="80000"/>
              </a:lnSpc>
              <a:buClr>
                <a:schemeClr val="accent2"/>
              </a:buClr>
              <a:buSzPct val="92000"/>
              <a:buFont typeface="Wingdings 2" panose="05020102010507070707" pitchFamily="18" charset="2"/>
              <a:buChar char=""/>
            </a:pPr>
            <a:r>
              <a:rPr lang="en-US" sz="2400" dirty="0">
                <a:latin typeface="Calibri"/>
                <a:cs typeface="+mn-cs"/>
              </a:rPr>
              <a:t>Ease of tracking and releasing the restrictions on the award</a:t>
            </a:r>
          </a:p>
          <a:p>
            <a:pPr marL="229500" indent="-229500">
              <a:lnSpc>
                <a:spcPct val="80000"/>
              </a:lnSpc>
              <a:buClr>
                <a:schemeClr val="accent2"/>
              </a:buClr>
              <a:buSzPct val="92000"/>
              <a:buFont typeface="Wingdings 2" panose="05020102010507070707" pitchFamily="18" charset="2"/>
              <a:buChar char=""/>
            </a:pPr>
            <a:r>
              <a:rPr lang="en-US" sz="2400" dirty="0">
                <a:latin typeface="Calibri"/>
                <a:cs typeface="+mn-cs"/>
              </a:rPr>
              <a:t>Properly plan and calculate to cover the full costs of the proposed program</a:t>
            </a:r>
          </a:p>
          <a:p>
            <a:pPr marL="229500" indent="-229500">
              <a:lnSpc>
                <a:spcPct val="80000"/>
              </a:lnSpc>
              <a:buClr>
                <a:schemeClr val="accent2"/>
              </a:buClr>
              <a:buSzPct val="92000"/>
              <a:buFont typeface="Wingdings 2" panose="05020102010507070707" pitchFamily="18" charset="2"/>
              <a:buChar char=""/>
            </a:pPr>
            <a:r>
              <a:rPr lang="en-US" sz="2400" dirty="0">
                <a:latin typeface="Calibri"/>
                <a:cs typeface="+mn-cs"/>
              </a:rPr>
              <a:t>Incremental release will cover the direct program expenses,  the necessary core infrastructure costs, and reserves of the organization. </a:t>
            </a:r>
          </a:p>
          <a:p>
            <a:pPr marL="229500" indent="-229500">
              <a:lnSpc>
                <a:spcPct val="80000"/>
              </a:lnSpc>
              <a:buClr>
                <a:schemeClr val="accent2"/>
              </a:buClr>
              <a:buSzPct val="92000"/>
              <a:buFont typeface="Wingdings 2" panose="05020102010507070707" pitchFamily="18" charset="2"/>
              <a:buChar char=""/>
            </a:pPr>
            <a:r>
              <a:rPr lang="en-US" sz="2400" dirty="0">
                <a:latin typeface="Calibri"/>
                <a:cs typeface="+mn-cs"/>
              </a:rPr>
              <a:t>Design it so that deliverables behave as conditions in order to time when revenue is recognized.</a:t>
            </a:r>
          </a:p>
        </p:txBody>
      </p:sp>
    </p:spTree>
    <p:extLst>
      <p:ext uri="{BB962C8B-B14F-4D97-AF65-F5344CB8AC3E}">
        <p14:creationId xmlns:p14="http://schemas.microsoft.com/office/powerpoint/2010/main" val="1063055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0692F37B-C2FD-4211-9CBD-DCDBF3D4B785}"/>
              </a:ext>
            </a:extLst>
          </p:cNvPr>
          <p:cNvSpPr>
            <a:spLocks noGrp="1"/>
          </p:cNvSpPr>
          <p:nvPr>
            <p:ph type="title"/>
          </p:nvPr>
        </p:nvSpPr>
        <p:spPr>
          <a:xfrm>
            <a:off x="416299" y="329837"/>
            <a:ext cx="8229600" cy="685800"/>
          </a:xfrm>
        </p:spPr>
        <p:txBody>
          <a:bodyPr>
            <a:normAutofit/>
          </a:bodyPr>
          <a:lstStyle/>
          <a:p>
            <a:r>
              <a:rPr lang="en-US" sz="2800" dirty="0"/>
              <a:t>Shaping Your Ask</a:t>
            </a:r>
          </a:p>
        </p:txBody>
      </p:sp>
      <p:sp>
        <p:nvSpPr>
          <p:cNvPr id="8" name="Text Placeholder 7">
            <a:extLst>
              <a:ext uri="{FF2B5EF4-FFF2-40B4-BE49-F238E27FC236}">
                <a16:creationId xmlns:a16="http://schemas.microsoft.com/office/drawing/2014/main" xmlns="" id="{D9C1F0EA-33D2-4321-B419-91A9FCD85EE1}"/>
              </a:ext>
            </a:extLst>
          </p:cNvPr>
          <p:cNvSpPr>
            <a:spLocks noGrp="1"/>
          </p:cNvSpPr>
          <p:nvPr>
            <p:ph idx="1"/>
          </p:nvPr>
        </p:nvSpPr>
        <p:spPr>
          <a:xfrm>
            <a:off x="435894" y="1285483"/>
            <a:ext cx="5181134" cy="2758727"/>
          </a:xfrm>
        </p:spPr>
        <p:txBody>
          <a:bodyPr>
            <a:normAutofit fontScale="92500" lnSpcReduction="10000"/>
          </a:bodyPr>
          <a:lstStyle/>
          <a:p>
            <a:r>
              <a:rPr lang="en-US" sz="2400" dirty="0"/>
              <a:t>We may have been restricting ourselves </a:t>
            </a:r>
          </a:p>
          <a:p>
            <a:r>
              <a:rPr lang="en-US" sz="2400" dirty="0"/>
              <a:t>Be sure we understand the accounting </a:t>
            </a:r>
          </a:p>
          <a:p>
            <a:r>
              <a:rPr lang="en-US" sz="2400" dirty="0"/>
              <a:t>Craft narratives and budgets purposefully</a:t>
            </a:r>
          </a:p>
          <a:p>
            <a:pPr lvl="1"/>
            <a:r>
              <a:rPr lang="en-US" sz="2000" dirty="0"/>
              <a:t>deliverable-based budgets</a:t>
            </a:r>
          </a:p>
          <a:p>
            <a:pPr lvl="1"/>
            <a:r>
              <a:rPr lang="en-US" sz="2000" dirty="0"/>
              <a:t>purposefully including conditions</a:t>
            </a:r>
          </a:p>
          <a:p>
            <a:r>
              <a:rPr lang="en-US" sz="2400" dirty="0"/>
              <a:t>We can control how restrictions and conditions behave</a:t>
            </a:r>
          </a:p>
        </p:txBody>
      </p:sp>
      <p:pic>
        <p:nvPicPr>
          <p:cNvPr id="2" name="Picture 1"/>
          <p:cNvPicPr>
            <a:picLocks noChangeAspect="1"/>
          </p:cNvPicPr>
          <p:nvPr/>
        </p:nvPicPr>
        <p:blipFill>
          <a:blip r:embed="rId3"/>
          <a:stretch>
            <a:fillRect/>
          </a:stretch>
        </p:blipFill>
        <p:spPr>
          <a:xfrm>
            <a:off x="5617027" y="1635371"/>
            <a:ext cx="3199097" cy="2058950"/>
          </a:xfrm>
          <a:prstGeom prst="rect">
            <a:avLst/>
          </a:prstGeom>
        </p:spPr>
      </p:pic>
      <p:sp>
        <p:nvSpPr>
          <p:cNvPr id="3" name="Slide Number Placeholder 2"/>
          <p:cNvSpPr>
            <a:spLocks noGrp="1"/>
          </p:cNvSpPr>
          <p:nvPr>
            <p:ph type="sldNum" sz="quarter" idx="4"/>
          </p:nvPr>
        </p:nvSpPr>
        <p:spPr/>
        <p:txBody>
          <a:bodyPr/>
          <a:lstStyle/>
          <a:p>
            <a:fld id="{F8E24598-D429-A34B-B4A6-5808099B37D3}" type="slidenum">
              <a:rPr lang="en-US" smtClean="0"/>
              <a:pPr/>
              <a:t>41</a:t>
            </a:fld>
            <a:endParaRPr lang="en-US" dirty="0"/>
          </a:p>
        </p:txBody>
      </p:sp>
    </p:spTree>
    <p:extLst>
      <p:ext uri="{BB962C8B-B14F-4D97-AF65-F5344CB8AC3E}">
        <p14:creationId xmlns:p14="http://schemas.microsoft.com/office/powerpoint/2010/main" val="2011711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 </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42</a:t>
            </a:fld>
            <a:endParaRPr lang="en-US" dirty="0"/>
          </a:p>
        </p:txBody>
      </p:sp>
      <p:sp>
        <p:nvSpPr>
          <p:cNvPr id="5" name="Rectangle 4"/>
          <p:cNvSpPr/>
          <p:nvPr/>
        </p:nvSpPr>
        <p:spPr>
          <a:xfrm>
            <a:off x="540328" y="1085850"/>
            <a:ext cx="8410675" cy="553998"/>
          </a:xfrm>
          <a:prstGeom prst="rect">
            <a:avLst/>
          </a:prstGeom>
        </p:spPr>
        <p:txBody>
          <a:bodyPr wrap="square">
            <a:spAutoFit/>
          </a:bodyPr>
          <a:lstStyle/>
          <a:p>
            <a:pPr defTabSz="914378"/>
            <a:r>
              <a:rPr lang="en-US" sz="1500" dirty="0">
                <a:latin typeface="Calibri"/>
              </a:rPr>
              <a:t>Article: FASB ASU 2018-08 Clarifies Revenue Accounting for Nonprofit Grants and Contracts</a:t>
            </a:r>
            <a:r>
              <a:rPr lang="en-US" dirty="0">
                <a:latin typeface="Calibri"/>
              </a:rPr>
              <a:t> </a:t>
            </a:r>
          </a:p>
          <a:p>
            <a:pPr defTabSz="914378"/>
            <a:r>
              <a:rPr lang="en-US" sz="1200" dirty="0">
                <a:solidFill>
                  <a:srgbClr val="FFFFFF"/>
                </a:solidFill>
                <a:latin typeface="Calibri"/>
                <a:hlinkClick r:id="rId3"/>
              </a:rPr>
              <a:t>https://www.claconnect.com/resources/articles/2018/fasb-clarifies-revenue-accounting-for-nonprofit-grants-and-contracts</a:t>
            </a:r>
            <a:endParaRPr lang="en-US" sz="1200" dirty="0">
              <a:solidFill>
                <a:srgbClr val="FFFFFF"/>
              </a:solidFill>
              <a:latin typeface="Calibri"/>
            </a:endParaRPr>
          </a:p>
        </p:txBody>
      </p:sp>
      <p:sp>
        <p:nvSpPr>
          <p:cNvPr id="6" name="Content Placeholder 4"/>
          <p:cNvSpPr>
            <a:spLocks noGrp="1"/>
          </p:cNvSpPr>
          <p:nvPr>
            <p:ph idx="1"/>
          </p:nvPr>
        </p:nvSpPr>
        <p:spPr>
          <a:xfrm>
            <a:off x="540328" y="1817240"/>
            <a:ext cx="8229600" cy="544765"/>
          </a:xfrm>
          <a:prstGeom prst="rect">
            <a:avLst/>
          </a:prstGeom>
        </p:spPr>
        <p:txBody>
          <a:bodyPr wrap="square">
            <a:spAutoFit/>
          </a:bodyPr>
          <a:lstStyle/>
          <a:p>
            <a:pPr marL="0" indent="0" defTabSz="914378">
              <a:buNone/>
            </a:pPr>
            <a:r>
              <a:rPr lang="en-US" sz="1500" dirty="0">
                <a:solidFill>
                  <a:schemeClr val="tx1"/>
                </a:solidFill>
                <a:latin typeface="Calibri"/>
              </a:rPr>
              <a:t>Article: Shaping Your Ask: How Nonprofits Can Learn to Love Restricted Revenue</a:t>
            </a:r>
          </a:p>
          <a:p>
            <a:pPr marL="0" indent="0" defTabSz="914378">
              <a:buNone/>
            </a:pPr>
            <a:r>
              <a:rPr lang="en-US" sz="1200" dirty="0">
                <a:solidFill>
                  <a:srgbClr val="FFFFFF"/>
                </a:solidFill>
                <a:latin typeface="Calibri"/>
                <a:hlinkClick r:id="rId4"/>
              </a:rPr>
              <a:t>https://www.claconnect.com/resources/articles/2019/shaping-your-ask-how-nonprofits-can-learn-to-love-restricted-revenue</a:t>
            </a:r>
            <a:endParaRPr lang="en-US" sz="1200" dirty="0">
              <a:solidFill>
                <a:srgbClr val="FFFFFF"/>
              </a:solidFill>
              <a:latin typeface="Calibri"/>
            </a:endParaRPr>
          </a:p>
        </p:txBody>
      </p:sp>
      <p:sp>
        <p:nvSpPr>
          <p:cNvPr id="7" name="TextBox 6"/>
          <p:cNvSpPr txBox="1"/>
          <p:nvPr/>
        </p:nvSpPr>
        <p:spPr>
          <a:xfrm>
            <a:off x="540328" y="2539397"/>
            <a:ext cx="7786339" cy="738664"/>
          </a:xfrm>
          <a:prstGeom prst="rect">
            <a:avLst/>
          </a:prstGeom>
          <a:noFill/>
        </p:spPr>
        <p:txBody>
          <a:bodyPr wrap="square" rtlCol="0">
            <a:spAutoFit/>
          </a:bodyPr>
          <a:lstStyle/>
          <a:p>
            <a:r>
              <a:rPr lang="en-US" sz="1500" dirty="0"/>
              <a:t>Short Video: It’s Time for Associations to Take Action on Revenue Recognition</a:t>
            </a:r>
            <a:r>
              <a:rPr lang="en-US" sz="1500" b="1" dirty="0"/>
              <a:t/>
            </a:r>
            <a:br>
              <a:rPr lang="en-US" sz="1500" b="1" dirty="0"/>
            </a:br>
            <a:r>
              <a:rPr lang="en-US" sz="1350" dirty="0">
                <a:hlinkClick r:id="rId5"/>
              </a:rPr>
              <a:t>https://www.claconnect.com/resources/videos/2018/cla-talks-video-revenue-recognition</a:t>
            </a:r>
            <a:r>
              <a:rPr lang="en-US" sz="1350" dirty="0"/>
              <a:t>  </a:t>
            </a:r>
          </a:p>
          <a:p>
            <a:endParaRPr lang="en-US" sz="1350" dirty="0"/>
          </a:p>
        </p:txBody>
      </p:sp>
      <p:sp>
        <p:nvSpPr>
          <p:cNvPr id="8" name="TextBox 7"/>
          <p:cNvSpPr txBox="1"/>
          <p:nvPr/>
        </p:nvSpPr>
        <p:spPr>
          <a:xfrm>
            <a:off x="540328" y="3240334"/>
            <a:ext cx="7702705" cy="530915"/>
          </a:xfrm>
          <a:prstGeom prst="rect">
            <a:avLst/>
          </a:prstGeom>
          <a:noFill/>
        </p:spPr>
        <p:txBody>
          <a:bodyPr wrap="square" rtlCol="0">
            <a:spAutoFit/>
          </a:bodyPr>
          <a:lstStyle/>
          <a:p>
            <a:r>
              <a:rPr lang="en-US" sz="1500" dirty="0"/>
              <a:t>Webinar: Impact of Revenue Recognition Standards</a:t>
            </a:r>
          </a:p>
          <a:p>
            <a:r>
              <a:rPr lang="en-US" sz="1350" dirty="0">
                <a:hlinkClick r:id="rId6"/>
              </a:rPr>
              <a:t>https://www.claconnect.com/events/2016/impact-of-proposed-revenue-recognition-standards-12-08-2016</a:t>
            </a:r>
            <a:r>
              <a:rPr lang="en-US" sz="1350" dirty="0"/>
              <a:t> </a:t>
            </a:r>
          </a:p>
        </p:txBody>
      </p:sp>
      <p:sp>
        <p:nvSpPr>
          <p:cNvPr id="9" name="TextBox 8"/>
          <p:cNvSpPr txBox="1"/>
          <p:nvPr/>
        </p:nvSpPr>
        <p:spPr>
          <a:xfrm>
            <a:off x="540328" y="3851645"/>
            <a:ext cx="7527851" cy="530915"/>
          </a:xfrm>
          <a:prstGeom prst="rect">
            <a:avLst/>
          </a:prstGeom>
          <a:noFill/>
        </p:spPr>
        <p:txBody>
          <a:bodyPr wrap="square" rtlCol="0">
            <a:spAutoFit/>
          </a:bodyPr>
          <a:lstStyle/>
          <a:p>
            <a:r>
              <a:rPr lang="en-US" sz="1500" dirty="0"/>
              <a:t>Tool: Center for Audit Quality Implementation Tool: </a:t>
            </a:r>
            <a:br>
              <a:rPr lang="en-US" sz="1500" dirty="0"/>
            </a:br>
            <a:r>
              <a:rPr lang="en-US" sz="1350" dirty="0">
                <a:hlinkClick r:id="rId7"/>
              </a:rPr>
              <a:t>https://www.thecaq.org/preparing-new-revenue-recognition-standard-tool-audit-committees</a:t>
            </a:r>
            <a:r>
              <a:rPr lang="en-US" sz="1350" dirty="0"/>
              <a:t> </a:t>
            </a:r>
          </a:p>
        </p:txBody>
      </p:sp>
    </p:spTree>
    <p:extLst>
      <p:ext uri="{BB962C8B-B14F-4D97-AF65-F5344CB8AC3E}">
        <p14:creationId xmlns:p14="http://schemas.microsoft.com/office/powerpoint/2010/main" val="116712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5417" y="1338891"/>
            <a:ext cx="4433122" cy="543560"/>
          </a:xfrm>
        </p:spPr>
        <p:txBody>
          <a:bodyPr/>
          <a:lstStyle/>
          <a:p>
            <a:r>
              <a:rPr lang="en-US" sz="3000" b="1" dirty="0">
                <a:solidFill>
                  <a:srgbClr val="FFC91D"/>
                </a:solidFill>
              </a:rPr>
              <a:t>Stay Connected with CLA!</a:t>
            </a:r>
            <a:endParaRPr lang="en-US" sz="3000" dirty="0">
              <a:solidFill>
                <a:srgbClr val="FFC91D"/>
              </a:solidFill>
            </a:endParaRPr>
          </a:p>
        </p:txBody>
      </p:sp>
      <p:sp>
        <p:nvSpPr>
          <p:cNvPr id="4" name="Title 3"/>
          <p:cNvSpPr>
            <a:spLocks noGrp="1"/>
          </p:cNvSpPr>
          <p:nvPr>
            <p:ph type="ctrTitle"/>
          </p:nvPr>
        </p:nvSpPr>
        <p:spPr>
          <a:xfrm>
            <a:off x="405417" y="1782090"/>
            <a:ext cx="6090921" cy="2298345"/>
          </a:xfrm>
        </p:spPr>
        <p:txBody>
          <a:bodyPr/>
          <a:lstStyle/>
          <a:p>
            <a:r>
              <a:rPr lang="en-US" sz="1400" dirty="0"/>
              <a:t>Subscribe to our New Blog! </a:t>
            </a:r>
            <a:r>
              <a:rPr lang="en-US" sz="1400" b="0" dirty="0"/>
              <a:t>Read about innovation in nonprofit finance.</a:t>
            </a:r>
            <a:br>
              <a:rPr lang="en-US" sz="1400" b="0" dirty="0"/>
            </a:br>
            <a:r>
              <a:rPr lang="en-US" sz="1400" b="0" dirty="0"/>
              <a:t>CLAconnect.com/Npblog</a:t>
            </a:r>
            <a:br>
              <a:rPr lang="en-US" sz="1400" b="0" dirty="0"/>
            </a:br>
            <a:r>
              <a:rPr lang="en-US" sz="1400" b="0" dirty="0"/>
              <a:t/>
            </a:r>
            <a:br>
              <a:rPr lang="en-US" sz="1400" b="0" dirty="0"/>
            </a:br>
            <a:r>
              <a:rPr lang="en-US" sz="1400" b="0" dirty="0"/>
              <a:t>Follow us on </a:t>
            </a:r>
            <a:r>
              <a:rPr lang="en-US" sz="1400" dirty="0"/>
              <a:t>LinkedIn</a:t>
            </a:r>
            <a:r>
              <a:rPr lang="en-US" sz="1400" b="0" dirty="0"/>
              <a:t>:  CLA (CliftonLarsonAllen)</a:t>
            </a:r>
            <a:br>
              <a:rPr lang="en-US" sz="1400" b="0" dirty="0"/>
            </a:br>
            <a:r>
              <a:rPr lang="en-US" sz="1400" b="0" dirty="0"/>
              <a:t>Like us on </a:t>
            </a:r>
            <a:r>
              <a:rPr lang="en-US" sz="1400" dirty="0"/>
              <a:t>Facebook</a:t>
            </a:r>
            <a:r>
              <a:rPr lang="en-US" sz="1400" b="0" dirty="0"/>
              <a:t>:  CLA (CliftonLarsonAllen)</a:t>
            </a:r>
            <a:br>
              <a:rPr lang="en-US" sz="1400" b="0" dirty="0"/>
            </a:br>
            <a:r>
              <a:rPr lang="en-US" sz="1400" b="0" dirty="0"/>
              <a:t>Follow us on </a:t>
            </a:r>
            <a:r>
              <a:rPr lang="en-US" sz="1400" dirty="0"/>
              <a:t>Twitter</a:t>
            </a:r>
            <a:r>
              <a:rPr lang="en-US" sz="1400" b="0" dirty="0"/>
              <a:t>:  CLA_Nonprofit</a:t>
            </a:r>
            <a:br>
              <a:rPr lang="en-US" sz="1400" b="0" dirty="0"/>
            </a:br>
            <a:r>
              <a:rPr lang="en-US" sz="1400" b="0" dirty="0"/>
              <a:t/>
            </a:r>
            <a:br>
              <a:rPr lang="en-US" sz="1400" b="0" dirty="0"/>
            </a:br>
            <a:r>
              <a:rPr lang="en-US" sz="1400" dirty="0"/>
              <a:t>Subscribe to our emails </a:t>
            </a:r>
            <a:r>
              <a:rPr lang="en-US" sz="1400" b="0" dirty="0"/>
              <a:t>and get insights delivered right to your inbox.</a:t>
            </a:r>
            <a:br>
              <a:rPr lang="en-US" sz="1400" b="0" dirty="0"/>
            </a:br>
            <a:r>
              <a:rPr lang="en-US" sz="1400" b="0" dirty="0"/>
              <a:t>CLAconnect.com/subscribe</a:t>
            </a:r>
          </a:p>
        </p:txBody>
      </p:sp>
      <p:sp>
        <p:nvSpPr>
          <p:cNvPr id="2" name="Slide Number Placeholder 1"/>
          <p:cNvSpPr>
            <a:spLocks noGrp="1"/>
          </p:cNvSpPr>
          <p:nvPr>
            <p:ph type="sldNum" sz="quarter" idx="4"/>
          </p:nvPr>
        </p:nvSpPr>
        <p:spPr/>
        <p:txBody>
          <a:bodyPr/>
          <a:lstStyle/>
          <a:p>
            <a:fld id="{F8E24598-D429-A34B-B4A6-5808099B37D3}" type="slidenum">
              <a:rPr lang="en-US" smtClean="0"/>
              <a:pPr/>
              <a:t>43</a:t>
            </a:fld>
            <a:endParaRPr lang="en-US" dirty="0"/>
          </a:p>
        </p:txBody>
      </p:sp>
    </p:spTree>
    <p:extLst>
      <p:ext uri="{BB962C8B-B14F-4D97-AF65-F5344CB8AC3E}">
        <p14:creationId xmlns:p14="http://schemas.microsoft.com/office/powerpoint/2010/main" val="13049492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6958" y="988114"/>
            <a:ext cx="4008863" cy="3369201"/>
          </a:xfrm>
        </p:spPr>
        <p:txBody>
          <a:bodyPr/>
          <a:lstStyle/>
          <a:p>
            <a:r>
              <a:rPr lang="en-US" sz="2700" b="1" dirty="0"/>
              <a:t>Questions? </a:t>
            </a:r>
          </a:p>
          <a:p>
            <a:endParaRPr lang="en-US" dirty="0"/>
          </a:p>
          <a:p>
            <a:r>
              <a:rPr lang="en-US" dirty="0" smtClean="0"/>
              <a:t>Melissa Murphy, CPA</a:t>
            </a:r>
          </a:p>
          <a:p>
            <a:r>
              <a:rPr lang="en-US" dirty="0" smtClean="0"/>
              <a:t>Manager, Nonprofit</a:t>
            </a:r>
            <a:endParaRPr lang="en-US" dirty="0"/>
          </a:p>
          <a:p>
            <a:r>
              <a:rPr lang="en-US" dirty="0" smtClean="0"/>
              <a:t>Melissa.Murphy@CLAconnect.com </a:t>
            </a:r>
            <a:endParaRPr lang="en-US" dirty="0"/>
          </a:p>
          <a:p>
            <a:r>
              <a:rPr lang="en-US" dirty="0" smtClean="0"/>
              <a:t>617-984-4443</a:t>
            </a:r>
          </a:p>
          <a:p>
            <a:endParaRPr lang="en-US" dirty="0"/>
          </a:p>
          <a:p>
            <a:r>
              <a:rPr lang="en-US" dirty="0" smtClean="0"/>
              <a:t>Tim Warren, CPA</a:t>
            </a:r>
          </a:p>
          <a:p>
            <a:r>
              <a:rPr lang="en-US" dirty="0" smtClean="0"/>
              <a:t>Principal, Nonprofit and Higher Education</a:t>
            </a:r>
          </a:p>
          <a:p>
            <a:r>
              <a:rPr lang="en-US" dirty="0" smtClean="0"/>
              <a:t>Tim.Warren@CLAconnect.com </a:t>
            </a:r>
          </a:p>
          <a:p>
            <a:r>
              <a:rPr lang="en-US" dirty="0" smtClean="0"/>
              <a:t>617-984-8143</a:t>
            </a:r>
          </a:p>
        </p:txBody>
      </p:sp>
      <p:sp>
        <p:nvSpPr>
          <p:cNvPr id="2" name="Slide Number Placeholder 1"/>
          <p:cNvSpPr>
            <a:spLocks noGrp="1"/>
          </p:cNvSpPr>
          <p:nvPr>
            <p:ph type="sldNum" sz="quarter" idx="4294967295"/>
          </p:nvPr>
        </p:nvSpPr>
        <p:spPr>
          <a:xfrm>
            <a:off x="8748712" y="4800600"/>
            <a:ext cx="395288" cy="342900"/>
          </a:xfrm>
        </p:spPr>
        <p:txBody>
          <a:bodyPr/>
          <a:lstStyle/>
          <a:p>
            <a:fld id="{F8E24598-D429-A34B-B4A6-5808099B37D3}" type="slidenum">
              <a:rPr lang="en-US" smtClean="0"/>
              <a:pPr/>
              <a:t>44</a:t>
            </a:fld>
            <a:endParaRPr lang="en-US" dirty="0"/>
          </a:p>
        </p:txBody>
      </p:sp>
    </p:spTree>
    <p:extLst>
      <p:ext uri="{BB962C8B-B14F-4D97-AF65-F5344CB8AC3E}">
        <p14:creationId xmlns:p14="http://schemas.microsoft.com/office/powerpoint/2010/main" val="27967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15400"/>
            <a:ext cx="8229600" cy="685800"/>
          </a:xfrm>
        </p:spPr>
        <p:txBody>
          <a:bodyPr/>
          <a:lstStyle/>
          <a:p>
            <a:r>
              <a:rPr lang="en-US" dirty="0" smtClean="0"/>
              <a:t>What’s All This About Revenue Recognition?</a:t>
            </a:r>
            <a:endParaRPr lang="en-US" dirty="0"/>
          </a:p>
        </p:txBody>
      </p:sp>
      <p:sp>
        <p:nvSpPr>
          <p:cNvPr id="3" name="Content Placeholder 2"/>
          <p:cNvSpPr>
            <a:spLocks noGrp="1"/>
          </p:cNvSpPr>
          <p:nvPr>
            <p:ph idx="1"/>
          </p:nvPr>
        </p:nvSpPr>
        <p:spPr/>
        <p:txBody>
          <a:bodyPr/>
          <a:lstStyle/>
          <a:p>
            <a:r>
              <a:rPr lang="en-US" dirty="0" smtClean="0"/>
              <a:t>There are new FASB standards that clarify</a:t>
            </a:r>
            <a:br>
              <a:rPr lang="en-US" dirty="0" smtClean="0"/>
            </a:br>
            <a:r>
              <a:rPr lang="en-US" i="1" dirty="0" smtClean="0">
                <a:solidFill>
                  <a:srgbClr val="00B0F0"/>
                </a:solidFill>
              </a:rPr>
              <a:t>when</a:t>
            </a:r>
            <a:r>
              <a:rPr lang="en-US" dirty="0" smtClean="0">
                <a:solidFill>
                  <a:srgbClr val="00B0F0"/>
                </a:solidFill>
              </a:rPr>
              <a:t> we can report </a:t>
            </a:r>
            <a:r>
              <a:rPr lang="en-US" dirty="0" smtClean="0"/>
              <a:t>the revenue we receive and</a:t>
            </a:r>
            <a:br>
              <a:rPr lang="en-US" dirty="0" smtClean="0"/>
            </a:br>
            <a:r>
              <a:rPr lang="en-US" i="1" dirty="0" smtClean="0">
                <a:solidFill>
                  <a:srgbClr val="00B0F0"/>
                </a:solidFill>
              </a:rPr>
              <a:t>when</a:t>
            </a:r>
            <a:r>
              <a:rPr lang="en-US" dirty="0" smtClean="0">
                <a:solidFill>
                  <a:srgbClr val="00B0F0"/>
                </a:solidFill>
              </a:rPr>
              <a:t> we can use </a:t>
            </a:r>
            <a:r>
              <a:rPr lang="en-US" dirty="0" smtClean="0"/>
              <a:t>it.</a:t>
            </a:r>
          </a:p>
          <a:p>
            <a:endParaRPr lang="en-US" sz="750" dirty="0"/>
          </a:p>
          <a:p>
            <a:r>
              <a:rPr lang="en-US" dirty="0" smtClean="0"/>
              <a:t>Today we’ll talk about how it affects</a:t>
            </a:r>
          </a:p>
          <a:p>
            <a:pPr lvl="1"/>
            <a:endParaRPr lang="en-US" sz="750" dirty="0"/>
          </a:p>
          <a:p>
            <a:pPr lvl="1"/>
            <a:r>
              <a:rPr lang="en-US" b="1" dirty="0">
                <a:solidFill>
                  <a:srgbClr val="00B0F0"/>
                </a:solidFill>
              </a:rPr>
              <a:t>Contracts</a:t>
            </a:r>
            <a:r>
              <a:rPr lang="en-US" dirty="0"/>
              <a:t> and things </a:t>
            </a:r>
            <a:r>
              <a:rPr lang="en-US" dirty="0">
                <a:solidFill>
                  <a:srgbClr val="00B0F0"/>
                </a:solidFill>
              </a:rPr>
              <a:t>like contracts</a:t>
            </a:r>
          </a:p>
          <a:p>
            <a:pPr lvl="1"/>
            <a:r>
              <a:rPr lang="en-US" b="1" dirty="0" smtClean="0">
                <a:solidFill>
                  <a:srgbClr val="00B0F0"/>
                </a:solidFill>
              </a:rPr>
              <a:t>Contributions</a:t>
            </a:r>
            <a:r>
              <a:rPr lang="en-US" dirty="0" smtClean="0"/>
              <a:t> </a:t>
            </a:r>
            <a:r>
              <a:rPr lang="en-US" dirty="0"/>
              <a:t>and things </a:t>
            </a:r>
            <a:r>
              <a:rPr lang="en-US" dirty="0">
                <a:solidFill>
                  <a:srgbClr val="00B0F0"/>
                </a:solidFill>
              </a:rPr>
              <a:t>like contributions</a:t>
            </a:r>
          </a:p>
          <a:p>
            <a:pPr lvl="1"/>
            <a:endParaRPr lang="en-US" sz="750" dirty="0"/>
          </a:p>
        </p:txBody>
      </p:sp>
      <p:sp>
        <p:nvSpPr>
          <p:cNvPr id="2" name="Slide Number Placeholder 1"/>
          <p:cNvSpPr>
            <a:spLocks noGrp="1"/>
          </p:cNvSpPr>
          <p:nvPr>
            <p:ph type="sldNum" sz="quarter" idx="4"/>
          </p:nvPr>
        </p:nvSpPr>
        <p:spPr/>
        <p:txBody>
          <a:bodyPr/>
          <a:lstStyle/>
          <a:p>
            <a:pPr defTabSz="914378"/>
            <a:fld id="{F8E24598-D429-A34B-B4A6-5808099B37D3}" type="slidenum">
              <a:rPr lang="en-US">
                <a:solidFill>
                  <a:srgbClr val="414142">
                    <a:lumMod val="60000"/>
                    <a:lumOff val="40000"/>
                  </a:srgbClr>
                </a:solidFill>
                <a:latin typeface="Calibri"/>
              </a:rPr>
              <a:pPr defTabSz="914378"/>
              <a:t>5</a:t>
            </a:fld>
            <a:endParaRPr lang="en-US" dirty="0">
              <a:solidFill>
                <a:srgbClr val="414142">
                  <a:lumMod val="60000"/>
                  <a:lumOff val="40000"/>
                </a:srgbClr>
              </a:solidFill>
              <a:latin typeface="Calibri"/>
            </a:endParaRPr>
          </a:p>
        </p:txBody>
      </p:sp>
    </p:spTree>
    <p:extLst>
      <p:ext uri="{BB962C8B-B14F-4D97-AF65-F5344CB8AC3E}">
        <p14:creationId xmlns:p14="http://schemas.microsoft.com/office/powerpoint/2010/main" val="221227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1" y="165765"/>
            <a:ext cx="6680941" cy="672939"/>
          </a:xfrm>
        </p:spPr>
        <p:txBody>
          <a:bodyPr/>
          <a:lstStyle/>
          <a:p>
            <a:r>
              <a:rPr lang="en-US" dirty="0"/>
              <a:t>Revenue </a:t>
            </a:r>
            <a:r>
              <a:rPr lang="en-US" dirty="0" smtClean="0"/>
              <a:t>Recognition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smtClean="0"/>
              <a:t>Effective Dates </a:t>
            </a:r>
            <a:endParaRPr lang="en-US" dirty="0"/>
          </a:p>
        </p:txBody>
      </p:sp>
      <p:sp>
        <p:nvSpPr>
          <p:cNvPr id="7" name="Slide Number Placeholder 3"/>
          <p:cNvSpPr>
            <a:spLocks noGrp="1"/>
          </p:cNvSpPr>
          <p:nvPr>
            <p:ph type="sldNum" sz="quarter" idx="11"/>
          </p:nvPr>
        </p:nvSpPr>
        <p:spPr>
          <a:xfrm>
            <a:off x="8641216" y="4864045"/>
            <a:ext cx="404813" cy="228600"/>
          </a:xfrm>
          <a:prstGeom prst="rect">
            <a:avLst/>
          </a:prstGeom>
        </p:spPr>
        <p:txBody>
          <a:bodyPr/>
          <a:lstStyle/>
          <a:p>
            <a:pPr>
              <a:defRPr/>
            </a:pPr>
            <a:fld id="{9F22B759-91F6-40BB-8A2D-4CFD4B75E6C3}" type="slidenum">
              <a:rPr lang="en-US"/>
              <a:pPr>
                <a:defRPr/>
              </a:pPr>
              <a:t>6</a:t>
            </a:fld>
            <a:endParaRPr lang="en-US" dirty="0"/>
          </a:p>
        </p:txBody>
      </p:sp>
      <p:sp>
        <p:nvSpPr>
          <p:cNvPr id="6" name="Content Placeholder 4"/>
          <p:cNvSpPr txBox="1">
            <a:spLocks/>
          </p:cNvSpPr>
          <p:nvPr/>
        </p:nvSpPr>
        <p:spPr bwMode="auto">
          <a:xfrm>
            <a:off x="1303696" y="1145220"/>
            <a:ext cx="6359550" cy="1699280"/>
          </a:xfrm>
          <a:prstGeom prst="rect">
            <a:avLst/>
          </a:prstGeom>
          <a:solidFill>
            <a:schemeClr val="accent1">
              <a:lumMod val="20000"/>
              <a:lumOff val="80000"/>
            </a:schemeClr>
          </a:solidFill>
          <a:ln w="9525">
            <a:solidFill>
              <a:schemeClr val="tx1"/>
            </a:solidFill>
            <a:miter lim="800000"/>
            <a:headEnd/>
            <a:tailEnd/>
          </a:ln>
        </p:spPr>
        <p:txBody>
          <a:bodyPr vert="horz" wrap="square" lIns="68580" tIns="34290" rIns="68580" bIns="34290" numCol="1" anchor="t" anchorCtr="0" compatLnSpc="1">
            <a:prstTxWarp prst="textNoShape">
              <a:avLst/>
            </a:prstTxWarp>
          </a:bodyPr>
          <a:lstStyle>
            <a:lvl1pPr marL="287338" indent="-287338" algn="l" rtl="0" eaLnBrk="1" fontAlgn="base" hangingPunct="1">
              <a:lnSpc>
                <a:spcPct val="113000"/>
              </a:lnSpc>
              <a:spcBef>
                <a:spcPts val="1500"/>
              </a:spcBef>
              <a:spcAft>
                <a:spcPct val="0"/>
              </a:spcAft>
              <a:buClr>
                <a:srgbClr val="EF4142"/>
              </a:buClr>
              <a:buFont typeface="Wingdings" charset="2"/>
              <a:buChar char="§"/>
              <a:defRPr sz="24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2200" kern="1200">
                <a:solidFill>
                  <a:srgbClr val="595959"/>
                </a:solidFill>
                <a:latin typeface="Arial" pitchFamily="34" charset="0"/>
                <a:ea typeface="+mn-ea"/>
                <a:cs typeface="Arial" pitchFamily="34" charset="0"/>
              </a:defRPr>
            </a:lvl2pPr>
            <a:lvl3pPr marL="860425" indent="-285750" algn="l" rtl="0" eaLnBrk="1" fontAlgn="base" hangingPunct="1">
              <a:lnSpc>
                <a:spcPct val="100000"/>
              </a:lnSpc>
              <a:spcBef>
                <a:spcPts val="300"/>
              </a:spcBef>
              <a:spcAft>
                <a:spcPct val="0"/>
              </a:spcAft>
              <a:buClr>
                <a:srgbClr val="EF4142"/>
              </a:buClr>
              <a:buFont typeface="Arial" pitchFamily="34" charset="0"/>
              <a:buChar char="•"/>
              <a:defRPr sz="2000" kern="1200">
                <a:solidFill>
                  <a:srgbClr val="595959"/>
                </a:solidFill>
                <a:latin typeface="Arial" pitchFamily="34" charset="0"/>
                <a:ea typeface="+mn-ea"/>
                <a:cs typeface="Arial" pitchFamily="34" charset="0"/>
              </a:defRPr>
            </a:lvl3pPr>
            <a:lvl4pPr marL="1200150" indent="-287338" algn="l" rtl="0" eaLnBrk="1" fontAlgn="base" hangingPunct="1">
              <a:lnSpc>
                <a:spcPct val="100000"/>
              </a:lnSpc>
              <a:spcBef>
                <a:spcPts val="300"/>
              </a:spcBef>
              <a:spcAft>
                <a:spcPct val="0"/>
              </a:spcAft>
              <a:buClr>
                <a:srgbClr val="EF4142"/>
              </a:buClr>
              <a:buSzPct val="93000"/>
              <a:buFont typeface="Courier New" pitchFamily="49" charset="0"/>
              <a:buChar char="o"/>
              <a:defRPr sz="1800" kern="1200">
                <a:solidFill>
                  <a:srgbClr val="595959"/>
                </a:solidFill>
                <a:latin typeface="Arial" pitchFamily="34" charset="0"/>
                <a:ea typeface="+mn-ea"/>
                <a:cs typeface="Arial" pitchFamily="34" charset="0"/>
              </a:defRPr>
            </a:lvl4pPr>
            <a:lvl5pPr marL="1427163" indent="-227013" algn="l" rtl="0" eaLnBrk="1" fontAlgn="base" hangingPunct="1">
              <a:lnSpc>
                <a:spcPct val="1000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b="1" dirty="0">
                <a:latin typeface="+mn-lt"/>
              </a:rPr>
              <a:t>Deferred effective dates (pretty much now!)</a:t>
            </a:r>
          </a:p>
          <a:p>
            <a:pPr lvl="2">
              <a:buClrTx/>
            </a:pPr>
            <a:r>
              <a:rPr lang="en-US" sz="1500" b="1" dirty="0">
                <a:latin typeface="+mn-lt"/>
              </a:rPr>
              <a:t>CY 2018</a:t>
            </a:r>
            <a:r>
              <a:rPr lang="en-US" sz="1500" dirty="0">
                <a:latin typeface="+mn-lt"/>
              </a:rPr>
              <a:t> (FY 2018-19) for </a:t>
            </a:r>
            <a:r>
              <a:rPr lang="en-US" sz="1500" b="1" dirty="0">
                <a:latin typeface="+mn-lt"/>
              </a:rPr>
              <a:t>public entities* </a:t>
            </a:r>
            <a:r>
              <a:rPr lang="en-US" sz="1500" dirty="0">
                <a:latin typeface="+mn-lt"/>
              </a:rPr>
              <a:t>(including interim)</a:t>
            </a:r>
          </a:p>
          <a:p>
            <a:pPr lvl="2">
              <a:buClrTx/>
            </a:pPr>
            <a:r>
              <a:rPr lang="en-US" sz="1500" b="1" dirty="0">
                <a:latin typeface="+mn-lt"/>
              </a:rPr>
              <a:t>CY 2019</a:t>
            </a:r>
            <a:r>
              <a:rPr lang="en-US" sz="1500" dirty="0">
                <a:latin typeface="+mn-lt"/>
              </a:rPr>
              <a:t> (FY 2019-20) for </a:t>
            </a:r>
            <a:r>
              <a:rPr lang="en-US" sz="1500" b="1" dirty="0">
                <a:latin typeface="+mn-lt"/>
              </a:rPr>
              <a:t>nonpublic entities </a:t>
            </a:r>
            <a:r>
              <a:rPr lang="en-US" sz="1500" dirty="0">
                <a:latin typeface="+mn-lt"/>
              </a:rPr>
              <a:t>(no interim, just annual period; interims in subsequent years)</a:t>
            </a:r>
          </a:p>
          <a:p>
            <a:pPr lvl="2">
              <a:buClrTx/>
            </a:pPr>
            <a:r>
              <a:rPr lang="en-US" sz="1500" dirty="0">
                <a:latin typeface="+mn-lt"/>
              </a:rPr>
              <a:t>Early adoption permitted, but not before original effective date</a:t>
            </a:r>
          </a:p>
          <a:p>
            <a:pPr marL="472669" lvl="1" indent="-257175">
              <a:buClrTx/>
              <a:buFont typeface="Arial" panose="020B0604020202020204" pitchFamily="34" charset="0"/>
              <a:buChar char="•"/>
            </a:pPr>
            <a:endParaRPr lang="en-US" sz="1650" dirty="0"/>
          </a:p>
        </p:txBody>
      </p:sp>
      <p:sp>
        <p:nvSpPr>
          <p:cNvPr id="2" name="Rectangle 1"/>
          <p:cNvSpPr/>
          <p:nvPr/>
        </p:nvSpPr>
        <p:spPr>
          <a:xfrm>
            <a:off x="1303696" y="3151015"/>
            <a:ext cx="6359550" cy="288971"/>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 Public entities include NFPs with publicly traded conduit (or direct) debt</a:t>
            </a:r>
          </a:p>
        </p:txBody>
      </p:sp>
    </p:spTree>
    <p:extLst>
      <p:ext uri="{BB962C8B-B14F-4D97-AF65-F5344CB8AC3E}">
        <p14:creationId xmlns:p14="http://schemas.microsoft.com/office/powerpoint/2010/main" val="3177805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147637" y="2650332"/>
            <a:ext cx="8217695" cy="1359875"/>
          </a:xfrm>
        </p:spPr>
        <p:txBody>
          <a:bodyPr/>
          <a:lstStyle/>
          <a:p>
            <a:r>
              <a:rPr lang="en-US" dirty="0" smtClean="0"/>
              <a:t>Exchange transactions (contracts and contract-like)</a:t>
            </a:r>
            <a:br>
              <a:rPr lang="en-US" dirty="0" smtClean="0"/>
            </a:br>
            <a:r>
              <a:rPr lang="en-US" dirty="0" smtClean="0"/>
              <a:t>- </a:t>
            </a:r>
            <a:r>
              <a:rPr lang="en-US" sz="2100" dirty="0"/>
              <a:t>Steps for recognizing revenue under Topic 606 guidance </a:t>
            </a:r>
          </a:p>
        </p:txBody>
      </p:sp>
    </p:spTree>
    <p:extLst>
      <p:ext uri="{BB962C8B-B14F-4D97-AF65-F5344CB8AC3E}">
        <p14:creationId xmlns:p14="http://schemas.microsoft.com/office/powerpoint/2010/main" val="359166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690" y="392568"/>
            <a:ext cx="8229600" cy="530347"/>
          </a:xfrm>
        </p:spPr>
        <p:txBody>
          <a:bodyPr/>
          <a:lstStyle/>
          <a:p>
            <a:r>
              <a:rPr lang="en-GB" sz="2700" dirty="0"/>
              <a:t>Revenue Recognition (Topic 606) – </a:t>
            </a:r>
            <a:r>
              <a:rPr lang="en-GB" sz="1500" dirty="0"/>
              <a:t>Applies to Exchange Transactions</a:t>
            </a:r>
          </a:p>
        </p:txBody>
      </p:sp>
      <p:sp>
        <p:nvSpPr>
          <p:cNvPr id="24" name="Content Placeholder 1"/>
          <p:cNvSpPr>
            <a:spLocks noGrp="1"/>
          </p:cNvSpPr>
          <p:nvPr>
            <p:ph type="body" sz="quarter" idx="4294967295"/>
          </p:nvPr>
        </p:nvSpPr>
        <p:spPr>
          <a:xfrm>
            <a:off x="395287" y="942976"/>
            <a:ext cx="8748713" cy="2746772"/>
          </a:xfrm>
        </p:spPr>
        <p:txBody>
          <a:bodyPr/>
          <a:lstStyle/>
          <a:p>
            <a:pPr marL="0" indent="0">
              <a:buNone/>
            </a:pPr>
            <a:r>
              <a:rPr lang="en-US" b="1" i="0" u="sng" dirty="0" smtClean="0">
                <a:solidFill>
                  <a:schemeClr val="tx1"/>
                </a:solidFill>
              </a:rPr>
              <a:t>Core </a:t>
            </a:r>
            <a:r>
              <a:rPr lang="en-US" b="1" i="0" u="sng" dirty="0">
                <a:solidFill>
                  <a:schemeClr val="tx1"/>
                </a:solidFill>
              </a:rPr>
              <a:t>Principle</a:t>
            </a:r>
            <a:r>
              <a:rPr lang="en-US" b="1" i="0" u="sng" dirty="0" smtClean="0">
                <a:solidFill>
                  <a:schemeClr val="tx1"/>
                </a:solidFill>
              </a:rPr>
              <a:t>:</a:t>
            </a:r>
          </a:p>
          <a:p>
            <a:pPr marL="0" indent="0">
              <a:buNone/>
            </a:pPr>
            <a:endParaRPr lang="en-US" sz="1800" dirty="0"/>
          </a:p>
          <a:p>
            <a:endParaRPr lang="en-US" sz="1800" dirty="0"/>
          </a:p>
          <a:p>
            <a:pPr marL="0" indent="0">
              <a:buNone/>
            </a:pPr>
            <a:endParaRPr lang="en-US" sz="1800" b="1" u="sng" dirty="0">
              <a:solidFill>
                <a:schemeClr val="tx1"/>
              </a:solidFill>
            </a:endParaRPr>
          </a:p>
          <a:p>
            <a:pPr marL="0" indent="0">
              <a:buNone/>
            </a:pPr>
            <a:endParaRPr lang="en-US" sz="1800" b="1" u="sng" dirty="0">
              <a:solidFill>
                <a:schemeClr val="tx1"/>
              </a:solidFill>
            </a:endParaRPr>
          </a:p>
          <a:p>
            <a:pPr marL="0" indent="0">
              <a:buNone/>
            </a:pPr>
            <a:r>
              <a:rPr lang="en-US" b="1" i="0" u="sng" dirty="0" smtClean="0">
                <a:solidFill>
                  <a:schemeClr val="tx1"/>
                </a:solidFill>
              </a:rPr>
              <a:t>Steps </a:t>
            </a:r>
            <a:r>
              <a:rPr lang="en-US" b="1" i="0" u="sng" dirty="0">
                <a:solidFill>
                  <a:schemeClr val="tx1"/>
                </a:solidFill>
              </a:rPr>
              <a:t>to apply the core principle:</a:t>
            </a:r>
          </a:p>
        </p:txBody>
      </p:sp>
      <p:grpSp>
        <p:nvGrpSpPr>
          <p:cNvPr id="25" name="Group 24"/>
          <p:cNvGrpSpPr>
            <a:grpSpLocks noChangeAspect="1"/>
          </p:cNvGrpSpPr>
          <p:nvPr/>
        </p:nvGrpSpPr>
        <p:grpSpPr bwMode="auto">
          <a:xfrm>
            <a:off x="395192" y="3342162"/>
            <a:ext cx="8507146" cy="1189103"/>
            <a:chOff x="317468" y="1628800"/>
            <a:chExt cx="9681543" cy="1582738"/>
          </a:xfrm>
        </p:grpSpPr>
        <p:sp>
          <p:nvSpPr>
            <p:cNvPr id="26" name="AutoShape 21"/>
            <p:cNvSpPr>
              <a:spLocks noChangeArrowheads="1"/>
            </p:cNvSpPr>
            <p:nvPr/>
          </p:nvSpPr>
          <p:spPr bwMode="auto">
            <a:xfrm>
              <a:off x="415925" y="1628800"/>
              <a:ext cx="1612544" cy="1582737"/>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dirty="0"/>
            </a:p>
          </p:txBody>
        </p:sp>
        <p:sp>
          <p:nvSpPr>
            <p:cNvPr id="27" name="Text Box 22"/>
            <p:cNvSpPr txBox="1">
              <a:spLocks noChangeArrowheads="1"/>
            </p:cNvSpPr>
            <p:nvPr/>
          </p:nvSpPr>
          <p:spPr bwMode="auto">
            <a:xfrm>
              <a:off x="317468" y="1892975"/>
              <a:ext cx="1655875" cy="9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dirty="0">
                  <a:solidFill>
                    <a:schemeClr val="bg1"/>
                  </a:solidFill>
                  <a:latin typeface="+mn-lt"/>
                </a:rPr>
                <a:t>1. Identify </a:t>
              </a:r>
              <a:br>
                <a:rPr lang="en-GB" sz="1400" b="1" dirty="0">
                  <a:solidFill>
                    <a:schemeClr val="bg1"/>
                  </a:solidFill>
                  <a:latin typeface="+mn-lt"/>
                </a:rPr>
              </a:br>
              <a:r>
                <a:rPr lang="en-GB" sz="1400" b="1" dirty="0">
                  <a:solidFill>
                    <a:schemeClr val="bg1"/>
                  </a:solidFill>
                  <a:latin typeface="+mn-lt"/>
                </a:rPr>
                <a:t>contract(s) with the customer</a:t>
              </a:r>
              <a:endParaRPr lang="en-US" sz="1400" b="1" dirty="0">
                <a:solidFill>
                  <a:schemeClr val="bg1"/>
                </a:solidFill>
                <a:latin typeface="+mn-lt"/>
              </a:endParaRPr>
            </a:p>
          </p:txBody>
        </p:sp>
        <p:sp>
          <p:nvSpPr>
            <p:cNvPr id="28" name="AutoShape 23"/>
            <p:cNvSpPr>
              <a:spLocks noChangeArrowheads="1"/>
            </p:cNvSpPr>
            <p:nvPr/>
          </p:nvSpPr>
          <p:spPr bwMode="auto">
            <a:xfrm>
              <a:off x="2216204" y="1628800"/>
              <a:ext cx="1612788" cy="1582737"/>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b="1" dirty="0"/>
            </a:p>
          </p:txBody>
        </p:sp>
        <p:sp>
          <p:nvSpPr>
            <p:cNvPr id="29" name="Text Box 24"/>
            <p:cNvSpPr txBox="1">
              <a:spLocks noChangeArrowheads="1"/>
            </p:cNvSpPr>
            <p:nvPr/>
          </p:nvSpPr>
          <p:spPr bwMode="auto">
            <a:xfrm>
              <a:off x="2082810" y="1892975"/>
              <a:ext cx="1585088" cy="9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dirty="0">
                  <a:solidFill>
                    <a:schemeClr val="bg1"/>
                  </a:solidFill>
                  <a:latin typeface="+mn-lt"/>
                </a:rPr>
                <a:t>2. Identify   performance obligations</a:t>
              </a:r>
              <a:endParaRPr lang="en-US" sz="1400" b="1" dirty="0">
                <a:solidFill>
                  <a:schemeClr val="bg1"/>
                </a:solidFill>
                <a:latin typeface="+mn-lt"/>
              </a:endParaRPr>
            </a:p>
          </p:txBody>
        </p:sp>
        <p:sp>
          <p:nvSpPr>
            <p:cNvPr id="30" name="AutoShape 25"/>
            <p:cNvSpPr>
              <a:spLocks noChangeArrowheads="1"/>
            </p:cNvSpPr>
            <p:nvPr/>
          </p:nvSpPr>
          <p:spPr bwMode="auto">
            <a:xfrm>
              <a:off x="4016482" y="1628800"/>
              <a:ext cx="1612544" cy="1582737"/>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dirty="0"/>
            </a:p>
          </p:txBody>
        </p:sp>
        <p:sp>
          <p:nvSpPr>
            <p:cNvPr id="31" name="Text Box 26"/>
            <p:cNvSpPr txBox="1">
              <a:spLocks noChangeArrowheads="1"/>
            </p:cNvSpPr>
            <p:nvPr/>
          </p:nvSpPr>
          <p:spPr bwMode="auto">
            <a:xfrm>
              <a:off x="3953383" y="1914161"/>
              <a:ext cx="1611487" cy="9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dirty="0">
                  <a:solidFill>
                    <a:schemeClr val="bg1"/>
                  </a:solidFill>
                  <a:latin typeface="+mn-lt"/>
                </a:rPr>
                <a:t>3. Determine  transaction price</a:t>
              </a:r>
              <a:endParaRPr lang="en-US" sz="1400" b="1" dirty="0">
                <a:solidFill>
                  <a:schemeClr val="bg1"/>
                </a:solidFill>
                <a:latin typeface="+mn-lt"/>
              </a:endParaRPr>
            </a:p>
          </p:txBody>
        </p:sp>
        <p:sp>
          <p:nvSpPr>
            <p:cNvPr id="32" name="AutoShape 17"/>
            <p:cNvSpPr>
              <a:spLocks noChangeArrowheads="1"/>
            </p:cNvSpPr>
            <p:nvPr/>
          </p:nvSpPr>
          <p:spPr bwMode="auto">
            <a:xfrm>
              <a:off x="7617039" y="1628800"/>
              <a:ext cx="2323628" cy="1582738"/>
            </a:xfrm>
            <a:prstGeom prst="rect">
              <a:avLst/>
            </a:prstGeom>
            <a:solidFill>
              <a:srgbClr val="72246C"/>
            </a:solidFill>
            <a:ln w="9525">
              <a:solidFill>
                <a:schemeClr val="tx1"/>
              </a:solidFill>
              <a:miter lim="800000"/>
              <a:headEnd/>
              <a:tailEnd/>
            </a:ln>
          </p:spPr>
          <p:txBody>
            <a:bodyPr wrap="none" anchor="ctr"/>
            <a:lstStyle/>
            <a:p>
              <a:endParaRPr lang="en-US" sz="1400" dirty="0"/>
            </a:p>
          </p:txBody>
        </p:sp>
        <p:sp>
          <p:nvSpPr>
            <p:cNvPr id="33" name="Text Box 18"/>
            <p:cNvSpPr txBox="1">
              <a:spLocks noChangeArrowheads="1"/>
            </p:cNvSpPr>
            <p:nvPr/>
          </p:nvSpPr>
          <p:spPr bwMode="auto">
            <a:xfrm>
              <a:off x="7560978" y="1798464"/>
              <a:ext cx="2438033" cy="12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dirty="0">
                  <a:solidFill>
                    <a:schemeClr val="bg1"/>
                  </a:solidFill>
                  <a:latin typeface="+mn-lt"/>
                </a:rPr>
                <a:t>5. Recognize revenue when (or as) a performance obligation is satisfied</a:t>
              </a:r>
              <a:endParaRPr lang="en-US" sz="1400" b="1" dirty="0">
                <a:solidFill>
                  <a:schemeClr val="bg1"/>
                </a:solidFill>
                <a:latin typeface="+mn-lt"/>
              </a:endParaRPr>
            </a:p>
          </p:txBody>
        </p:sp>
        <p:sp>
          <p:nvSpPr>
            <p:cNvPr id="34" name="AutoShape 27"/>
            <p:cNvSpPr>
              <a:spLocks noChangeArrowheads="1"/>
            </p:cNvSpPr>
            <p:nvPr/>
          </p:nvSpPr>
          <p:spPr bwMode="auto">
            <a:xfrm>
              <a:off x="5825100" y="1628800"/>
              <a:ext cx="1613590" cy="1582738"/>
            </a:xfrm>
            <a:prstGeom prst="homePlate">
              <a:avLst>
                <a:gd name="adj" fmla="val 36406"/>
              </a:avLst>
            </a:prstGeom>
            <a:solidFill>
              <a:srgbClr val="72246C"/>
            </a:solidFill>
            <a:ln w="9525">
              <a:solidFill>
                <a:schemeClr val="tx1"/>
              </a:solidFill>
              <a:miter lim="800000"/>
              <a:headEnd/>
              <a:tailEnd/>
            </a:ln>
          </p:spPr>
          <p:txBody>
            <a:bodyPr wrap="none" anchor="ctr"/>
            <a:lstStyle/>
            <a:p>
              <a:endParaRPr lang="en-US" sz="1400" dirty="0"/>
            </a:p>
          </p:txBody>
        </p:sp>
        <p:sp>
          <p:nvSpPr>
            <p:cNvPr id="35" name="Text Box 28"/>
            <p:cNvSpPr txBox="1">
              <a:spLocks noChangeArrowheads="1"/>
            </p:cNvSpPr>
            <p:nvPr/>
          </p:nvSpPr>
          <p:spPr bwMode="auto">
            <a:xfrm>
              <a:off x="5769530" y="1928576"/>
              <a:ext cx="1609000" cy="9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dirty="0">
                  <a:solidFill>
                    <a:schemeClr val="bg1"/>
                  </a:solidFill>
                  <a:latin typeface="+mn-lt"/>
                </a:rPr>
                <a:t>4. Allocate </a:t>
              </a:r>
              <a:br>
                <a:rPr lang="en-GB" sz="1400" b="1" dirty="0">
                  <a:solidFill>
                    <a:schemeClr val="bg1"/>
                  </a:solidFill>
                  <a:latin typeface="+mn-lt"/>
                </a:rPr>
              </a:br>
              <a:r>
                <a:rPr lang="en-GB" sz="1400" b="1" dirty="0">
                  <a:solidFill>
                    <a:schemeClr val="bg1"/>
                  </a:solidFill>
                  <a:latin typeface="+mn-lt"/>
                </a:rPr>
                <a:t>transaction price</a:t>
              </a:r>
              <a:endParaRPr lang="en-US" sz="1400" b="1" dirty="0">
                <a:solidFill>
                  <a:schemeClr val="bg1"/>
                </a:solidFill>
                <a:latin typeface="+mn-lt"/>
              </a:endParaRPr>
            </a:p>
          </p:txBody>
        </p:sp>
      </p:grpSp>
      <p:sp>
        <p:nvSpPr>
          <p:cNvPr id="36" name="Rectangle 35"/>
          <p:cNvSpPr>
            <a:spLocks noChangeAspect="1"/>
          </p:cNvSpPr>
          <p:nvPr/>
        </p:nvSpPr>
        <p:spPr>
          <a:xfrm>
            <a:off x="479879" y="1558984"/>
            <a:ext cx="7830707" cy="1191361"/>
          </a:xfrm>
          <a:prstGeom prst="rect">
            <a:avLst/>
          </a:prstGeom>
          <a:solidFill>
            <a:srgbClr val="002060"/>
          </a:solidFill>
          <a:ln>
            <a:solidFill>
              <a:schemeClr val="tx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defRPr/>
            </a:pPr>
            <a:r>
              <a:rPr lang="en-US" sz="2000" b="1" dirty="0">
                <a:solidFill>
                  <a:schemeClr val="bg1"/>
                </a:solidFill>
                <a:ea typeface="ＭＳ Ｐゴシック" pitchFamily="-64" charset="-128"/>
                <a:cs typeface="Arial"/>
              </a:rPr>
              <a:t>Recognize revenue to depict the transfer of promised goods or services to customers in an amount that reflects the consideration to which the entity expects to be entitled in exchange for those goods or services</a:t>
            </a:r>
            <a:endParaRPr lang="en-GB" sz="2000" b="1" dirty="0">
              <a:solidFill>
                <a:schemeClr val="bg1"/>
              </a:solidFill>
              <a:ea typeface="ＭＳ Ｐゴシック" pitchFamily="-64" charset="-128"/>
            </a:endParaRPr>
          </a:p>
        </p:txBody>
      </p:sp>
      <p:sp>
        <p:nvSpPr>
          <p:cNvPr id="2" name="Slide Number Placeholder 1"/>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2130121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xmlns="" id="{B9E4AACB-1A44-4E79-9ECC-0F4EAD6B964D}"/>
              </a:ext>
            </a:extLst>
          </p:cNvPr>
          <p:cNvSpPr txBox="1">
            <a:spLocks/>
          </p:cNvSpPr>
          <p:nvPr/>
        </p:nvSpPr>
        <p:spPr>
          <a:xfrm>
            <a:off x="8748219" y="4807744"/>
            <a:ext cx="395782" cy="342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z="900" b="1">
                <a:solidFill>
                  <a:schemeClr val="bg1">
                    <a:lumMod val="65000"/>
                  </a:schemeClr>
                </a:solidFill>
              </a:rPr>
              <a:pPr/>
              <a:t>9</a:t>
            </a:fld>
            <a:endParaRPr lang="en-US" sz="900" b="1" dirty="0">
              <a:solidFill>
                <a:schemeClr val="bg1">
                  <a:lumMod val="65000"/>
                </a:schemeClr>
              </a:solidFill>
            </a:endParaRPr>
          </a:p>
        </p:txBody>
      </p:sp>
      <p:sp>
        <p:nvSpPr>
          <p:cNvPr id="11" name="TextBox 10"/>
          <p:cNvSpPr txBox="1"/>
          <p:nvPr/>
        </p:nvSpPr>
        <p:spPr>
          <a:xfrm>
            <a:off x="333214" y="411271"/>
            <a:ext cx="8298722" cy="507831"/>
          </a:xfrm>
          <a:prstGeom prst="rect">
            <a:avLst/>
          </a:prstGeom>
          <a:noFill/>
        </p:spPr>
        <p:txBody>
          <a:bodyPr wrap="square" rtlCol="0">
            <a:spAutoFit/>
          </a:bodyPr>
          <a:lstStyle/>
          <a:p>
            <a:r>
              <a:rPr lang="en-US" sz="2700" b="1" dirty="0">
                <a:solidFill>
                  <a:srgbClr val="819F3D"/>
                </a:solidFill>
                <a:latin typeface="Calibri" pitchFamily="34" charset="0"/>
                <a:ea typeface="+mj-ea"/>
                <a:cs typeface="Calibri" pitchFamily="34" charset="0"/>
              </a:rPr>
              <a:t>Applying Revenue Recognition to Exchange Transactions</a:t>
            </a:r>
          </a:p>
        </p:txBody>
      </p:sp>
      <p:sp>
        <p:nvSpPr>
          <p:cNvPr id="15" name="AutoShape 23"/>
          <p:cNvSpPr>
            <a:spLocks noChangeArrowheads="1"/>
          </p:cNvSpPr>
          <p:nvPr/>
        </p:nvSpPr>
        <p:spPr bwMode="auto">
          <a:xfrm>
            <a:off x="456256" y="1101166"/>
            <a:ext cx="1924613" cy="1532441"/>
          </a:xfrm>
          <a:prstGeom prst="homePlate">
            <a:avLst>
              <a:gd name="adj" fmla="val 36409"/>
            </a:avLst>
          </a:prstGeom>
          <a:solidFill>
            <a:srgbClr val="72246C"/>
          </a:solidFill>
          <a:ln w="9525">
            <a:solidFill>
              <a:schemeClr val="tx1"/>
            </a:solidFill>
            <a:miter lim="800000"/>
            <a:headEnd/>
            <a:tailEnd/>
          </a:ln>
        </p:spPr>
        <p:txBody>
          <a:bodyPr wrap="none" anchor="ctr"/>
          <a:lstStyle/>
          <a:p>
            <a:endParaRPr lang="en-US" sz="1400" b="1" dirty="0"/>
          </a:p>
        </p:txBody>
      </p:sp>
      <p:sp>
        <p:nvSpPr>
          <p:cNvPr id="14" name="Text Box 22"/>
          <p:cNvSpPr txBox="1">
            <a:spLocks noChangeArrowheads="1"/>
          </p:cNvSpPr>
          <p:nvPr/>
        </p:nvSpPr>
        <p:spPr bwMode="auto">
          <a:xfrm>
            <a:off x="500754" y="1115748"/>
            <a:ext cx="18878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chemeClr val="bg1"/>
                </a:solidFill>
                <a:latin typeface="+mn-lt"/>
              </a:rPr>
              <a:t>Step 1 – </a:t>
            </a:r>
            <a:br>
              <a:rPr lang="en-GB" b="1" dirty="0">
                <a:solidFill>
                  <a:schemeClr val="bg1"/>
                </a:solidFill>
                <a:latin typeface="+mn-lt"/>
              </a:rPr>
            </a:br>
            <a:r>
              <a:rPr lang="en-GB" b="1" dirty="0">
                <a:solidFill>
                  <a:schemeClr val="bg1"/>
                </a:solidFill>
                <a:latin typeface="+mn-lt"/>
              </a:rPr>
              <a:t>Identify </a:t>
            </a:r>
            <a:br>
              <a:rPr lang="en-GB" b="1" dirty="0">
                <a:solidFill>
                  <a:schemeClr val="bg1"/>
                </a:solidFill>
                <a:latin typeface="+mn-lt"/>
              </a:rPr>
            </a:br>
            <a:r>
              <a:rPr lang="en-GB" b="1" dirty="0">
                <a:solidFill>
                  <a:schemeClr val="bg1"/>
                </a:solidFill>
                <a:latin typeface="+mn-lt"/>
              </a:rPr>
              <a:t>contract(s) with the customer</a:t>
            </a:r>
            <a:endParaRPr lang="en-US" b="1" dirty="0">
              <a:solidFill>
                <a:schemeClr val="bg1"/>
              </a:solidFill>
              <a:latin typeface="+mn-lt"/>
            </a:endParaRPr>
          </a:p>
        </p:txBody>
      </p:sp>
      <p:sp>
        <p:nvSpPr>
          <p:cNvPr id="17" name="Rectangle 16"/>
          <p:cNvSpPr/>
          <p:nvPr/>
        </p:nvSpPr>
        <p:spPr>
          <a:xfrm>
            <a:off x="1963010" y="1037320"/>
            <a:ext cx="6196263" cy="3116879"/>
          </a:xfrm>
          <a:prstGeom prst="rect">
            <a:avLst/>
          </a:prstGeom>
        </p:spPr>
        <p:txBody>
          <a:bodyPr wrap="square" lIns="0" rIns="0">
            <a:spAutoFit/>
          </a:bodyPr>
          <a:lstStyle/>
          <a:p>
            <a:pPr marL="457189">
              <a:lnSpc>
                <a:spcPct val="107000"/>
              </a:lnSpc>
              <a:spcAft>
                <a:spcPts val="800"/>
              </a:spcAft>
            </a:pPr>
            <a:r>
              <a:rPr lang="en-US" sz="1650" dirty="0">
                <a:latin typeface="Calibri" panose="020F0502020204030204" pitchFamily="34" charset="0"/>
                <a:ea typeface="Calibri" panose="020F0502020204030204" pitchFamily="34" charset="0"/>
                <a:cs typeface="Times New Roman" panose="02020603050405020304" pitchFamily="18" charset="0"/>
              </a:rPr>
              <a:t>A contract is </a:t>
            </a:r>
            <a:r>
              <a:rPr lang="en-US" sz="1650" dirty="0">
                <a:solidFill>
                  <a:srgbClr val="00B0F0"/>
                </a:solidFill>
                <a:latin typeface="Calibri" panose="020F0502020204030204" pitchFamily="34" charset="0"/>
                <a:ea typeface="Calibri" panose="020F0502020204030204" pitchFamily="34" charset="0"/>
                <a:cs typeface="Times New Roman" panose="02020603050405020304" pitchFamily="18" charset="0"/>
              </a:rPr>
              <a:t>an agreement between two or more parties that creates enforceable rights and obligations</a:t>
            </a:r>
            <a:r>
              <a:rPr lang="en-US" sz="1650" dirty="0">
                <a:latin typeface="Calibri" panose="020F0502020204030204" pitchFamily="34" charset="0"/>
                <a:ea typeface="Calibri" panose="020F0502020204030204" pitchFamily="34" charset="0"/>
                <a:cs typeface="Times New Roman" panose="02020603050405020304" pitchFamily="18" charset="0"/>
              </a:rPr>
              <a:t>. Enforceability of the rights and obligations in the contract is a matter of law. Contracts can be written, oral, or implied by an entity’s customary business practices. The practices and processes for establishing contracts with customers vary across legal jurisdictions, industries, and entities. […] </a:t>
            </a:r>
          </a:p>
          <a:p>
            <a:pPr marL="457189">
              <a:lnSpc>
                <a:spcPct val="107000"/>
              </a:lnSpc>
              <a:spcAft>
                <a:spcPts val="800"/>
              </a:spcAft>
            </a:pP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marL="457189">
              <a:lnSpc>
                <a:spcPct val="107000"/>
              </a:lnSpc>
              <a:spcAft>
                <a:spcPts val="800"/>
              </a:spcAft>
            </a:pPr>
            <a:r>
              <a:rPr lang="en-US" sz="1650" dirty="0">
                <a:latin typeface="Calibri" panose="020F0502020204030204" pitchFamily="34" charset="0"/>
                <a:ea typeface="Calibri" panose="020F0502020204030204" pitchFamily="34" charset="0"/>
                <a:cs typeface="Times New Roman" panose="02020603050405020304" pitchFamily="18" charset="0"/>
              </a:rPr>
              <a:t>The definition goes on from 606-10-25-2 through 606-10-25-8</a:t>
            </a:r>
          </a:p>
          <a:p>
            <a:pPr marL="457189">
              <a:lnSpc>
                <a:spcPct val="107000"/>
              </a:lnSpc>
              <a:spcAft>
                <a:spcPts val="800"/>
              </a:spcAft>
            </a:pPr>
            <a:endParaRPr lang="en-US" sz="16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73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CLA-PowerPoint HD.potx" id="{D1D89843-4F8B-4016-BEC1-1CF189D2BF32}" vid="{C7F52575-3C83-4FBB-AB3C-73AC51FB1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Words>2556</Words>
  <PresentationFormat>On-screen Show (16:9)</PresentationFormat>
  <Paragraphs>364</Paragraphs>
  <Slides>44</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Arial</vt:lpstr>
      <vt:lpstr>Arial Narrow</vt:lpstr>
      <vt:lpstr>Calibri</vt:lpstr>
      <vt:lpstr>Courier New</vt:lpstr>
      <vt:lpstr>Lucida Grande</vt:lpstr>
      <vt:lpstr>Times New Roman</vt:lpstr>
      <vt:lpstr>Wingdings</vt:lpstr>
      <vt:lpstr>Wingdings 2</vt:lpstr>
      <vt:lpstr>ヒラギノ角ゴ Pro W3</vt:lpstr>
      <vt:lpstr>1-CLA-PowerPoint HD</vt:lpstr>
      <vt:lpstr>Learning to Love (or at Least Live with) Restricted Revenue: Creative Use of New Nonprofit Accounting Standards</vt:lpstr>
      <vt:lpstr>Learning Objectives</vt:lpstr>
      <vt:lpstr>CLA Implementation Assistance (CLAconnect.com)</vt:lpstr>
      <vt:lpstr>Use Accounting Standards to Inspire</vt:lpstr>
      <vt:lpstr>What’s All This About Revenue Recognition?</vt:lpstr>
      <vt:lpstr>Revenue Recognition – Effective Dates </vt:lpstr>
      <vt:lpstr>Exchange transactions (contracts and contract-like) - Steps for recognizing revenue under Topic 606 guidance </vt:lpstr>
      <vt:lpstr>Revenue Recognition (Topic 606) – Applies to Exchange Transactions</vt:lpstr>
      <vt:lpstr>PowerPoint Presentation</vt:lpstr>
      <vt:lpstr>PowerPoint Presentation</vt:lpstr>
      <vt:lpstr>PowerPoint Presentation</vt:lpstr>
      <vt:lpstr>Clarify the difference between: - reciprocal/exchange (contract-like) transactions - nonreciprocal/nonexchange (contribution-like) transactions </vt:lpstr>
      <vt:lpstr>Accounting Standards Update No. 2018-08</vt:lpstr>
      <vt:lpstr>Reciprocal vs. Nonreciprocal Transactions:  Key Clarifications to the Scope of Subtopic 958-605</vt:lpstr>
      <vt:lpstr>Questions about Terminology – What’s in a Name?</vt:lpstr>
      <vt:lpstr>Contributions and Grants - Conditional vs. Unconditional Contributions - Disclosure Requirements</vt:lpstr>
      <vt:lpstr>Conditional vs. Unconditional Contributions For a Donor-Imposed Condition to Exist:</vt:lpstr>
      <vt:lpstr>Indicators that a barrier may exist</vt:lpstr>
      <vt:lpstr>NFP Revenue Recognition Decision Process</vt:lpstr>
      <vt:lpstr>PowerPoint Presentation</vt:lpstr>
      <vt:lpstr>Managing Revenue Recognition - How to Craft Proposals to Mitigate Restrictions - How to Control the Timing of Recognition</vt:lpstr>
      <vt:lpstr> </vt:lpstr>
      <vt:lpstr> </vt:lpstr>
      <vt:lpstr> </vt:lpstr>
      <vt:lpstr>Adding the Right Language to Proposals and Agreements</vt:lpstr>
      <vt:lpstr> </vt:lpstr>
      <vt:lpstr> </vt:lpstr>
      <vt:lpstr> </vt:lpstr>
      <vt:lpstr> </vt:lpstr>
      <vt:lpstr>PowerPoint Presentation</vt:lpstr>
      <vt:lpstr>Getting Creative with the Accounting - One way to manage restrictions and conditions</vt:lpstr>
      <vt:lpstr>Getting Creative with Accounting (the ethical kind of creative)</vt:lpstr>
      <vt:lpstr>Getting Creative with Accounting (the ethical kind of creative)</vt:lpstr>
      <vt:lpstr> </vt:lpstr>
      <vt:lpstr> </vt:lpstr>
      <vt:lpstr> </vt:lpstr>
      <vt:lpstr>PowerPoint Presentation</vt:lpstr>
      <vt:lpstr>PowerPoint Presentation</vt:lpstr>
      <vt:lpstr>PowerPoint Presentation</vt:lpstr>
      <vt:lpstr>PowerPoint Presentation</vt:lpstr>
      <vt:lpstr>Shaping Your Ask</vt:lpstr>
      <vt:lpstr>Additional Resources </vt:lpstr>
      <vt:lpstr>Subscribe to our New Blog! Read about innovation in nonprofit finance. CLAconnect.com/Npblog  Follow us on LinkedIn:  CLA (CliftonLarsonAllen) Like us on Facebook:  CLA (CliftonLarsonAllen) Follow us on Twitter:  CLA_Nonprofit  Subscribe to our emails and get insights delivered right to your inbox. CLAconnect.com/subscribe</vt:lpstr>
      <vt:lpstr>PowerPoint Presentation</vt:lpstr>
    </vt:vector>
  </TitlesOfParts>
  <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Love (or at Least Live with) Restricted Revenue: Creative Use of New Nonprofit Accounting Standards</dc:title>
  <cp:revision>1</cp:revision>
</cp:coreProperties>
</file>