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79" r:id="rId3"/>
    <p:sldMasterId id="2147483682" r:id="rId4"/>
  </p:sldMasterIdLst>
  <p:notesMasterIdLst>
    <p:notesMasterId r:id="rId29"/>
  </p:notesMasterIdLst>
  <p:sldIdLst>
    <p:sldId id="256" r:id="rId5"/>
    <p:sldId id="267" r:id="rId6"/>
    <p:sldId id="308" r:id="rId7"/>
    <p:sldId id="312" r:id="rId8"/>
    <p:sldId id="779" r:id="rId9"/>
    <p:sldId id="561" r:id="rId10"/>
    <p:sldId id="309" r:id="rId11"/>
    <p:sldId id="562" r:id="rId12"/>
    <p:sldId id="673" r:id="rId13"/>
    <p:sldId id="393" r:id="rId14"/>
    <p:sldId id="322" r:id="rId15"/>
    <p:sldId id="325" r:id="rId16"/>
    <p:sldId id="326" r:id="rId17"/>
    <p:sldId id="328" r:id="rId18"/>
    <p:sldId id="674" r:id="rId19"/>
    <p:sldId id="658" r:id="rId20"/>
    <p:sldId id="386" r:id="rId21"/>
    <p:sldId id="409" r:id="rId22"/>
    <p:sldId id="778" r:id="rId23"/>
    <p:sldId id="379" r:id="rId24"/>
    <p:sldId id="388" r:id="rId25"/>
    <p:sldId id="303" r:id="rId26"/>
    <p:sldId id="305" r:id="rId27"/>
    <p:sldId id="375"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D64B5A-8900-D2AE-D90F-3A2083037F68}" name="Conte, Niki (CCA)" initials="CN(" userId="S::niki.conte@mass.gov::1639143c-c700-42e9-b233-e4eaa3f23248" providerId="AD"/>
  <p188:author id="{3DBD5564-FA05-8825-9F37-EB1C8456F03B}" name="Sanders, Chaitra (CCA)" initials="SC(" userId="S::Chaitra.Sanders@mass.gov::2ca39525-590d-4fe7-8955-e51677f380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cire, Kayla (CCA)" initials="SK(" lastIdx="3" clrIdx="0">
    <p:extLst>
      <p:ext uri="{19B8F6BF-5375-455C-9EA6-DF929625EA0E}">
        <p15:presenceInfo xmlns:p15="http://schemas.microsoft.com/office/powerpoint/2012/main" userId="S-1-5-21-1078081533-706699826-839522115-78212" providerId="AD"/>
      </p:ext>
    </p:extLst>
  </p:cmAuthor>
  <p:cmAuthor id="2" name="Cloran, Heather M. (CCA)" initials="CHM(" lastIdx="3" clrIdx="1">
    <p:extLst>
      <p:ext uri="{19B8F6BF-5375-455C-9EA6-DF929625EA0E}">
        <p15:presenceInfo xmlns:p15="http://schemas.microsoft.com/office/powerpoint/2012/main" userId="S-1-5-21-1078081533-706699826-839522115-44174" providerId="AD"/>
      </p:ext>
    </p:extLst>
  </p:cmAuthor>
  <p:cmAuthor id="3" name="Scire, Kayla (CCA)" initials="SK( [2]" lastIdx="14" clrIdx="2">
    <p:extLst>
      <p:ext uri="{19B8F6BF-5375-455C-9EA6-DF929625EA0E}">
        <p15:presenceInfo xmlns:p15="http://schemas.microsoft.com/office/powerpoint/2012/main" userId="S::Kayla.Scire@mass.gov::588d5028-66da-443d-8488-2741a778681b" providerId="AD"/>
      </p:ext>
    </p:extLst>
  </p:cmAuthor>
  <p:cmAuthor id="4" name="Luu, Ashley (CCA)" initials="LA(" lastIdx="1" clrIdx="3">
    <p:extLst>
      <p:ext uri="{19B8F6BF-5375-455C-9EA6-DF929625EA0E}">
        <p15:presenceInfo xmlns:p15="http://schemas.microsoft.com/office/powerpoint/2012/main" userId="S::Ashley.Luu@mass.gov::e2cf3b3a-de35-47b6-b1f9-cb70eca7a9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7682D0-06DC-4718-B3E9-0DCE7ABCEDD5}" v="1" dt="2024-03-27T20:39:13.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97" autoAdjust="0"/>
  </p:normalViewPr>
  <p:slideViewPr>
    <p:cSldViewPr snapToGrid="0">
      <p:cViewPr varScale="1">
        <p:scale>
          <a:sx n="51" d="100"/>
          <a:sy n="51" d="100"/>
        </p:scale>
        <p:origin x="172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oleObject" Target="file:///\\msd-cca-fp-002.msd.govt.state.ma.us\common\Policy%20&amp;%20Research\Nikhita\Copy%20of%20Copy%20of%20AverageSavingsByTier_OnVsOffExchange%20-%20SMALL%20GROUP%202019%203Q_nt%2008211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200" b="0" i="0" baseline="0">
                <a:effectLst/>
              </a:rPr>
              <a:t>Average Premiums for Small Groups On and Off Exchange</a:t>
            </a:r>
            <a:endParaRPr lang="en-US" sz="1200">
              <a:effectLst/>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Sheet2!$A$10</c:f>
              <c:strCache>
                <c:ptCount val="1"/>
                <c:pt idx="0">
                  <c:v>Health Connector for Business</c:v>
                </c:pt>
              </c:strCache>
            </c:strRef>
          </c:tx>
          <c:spPr>
            <a:solidFill>
              <a:schemeClr val="accent1"/>
            </a:solidFill>
            <a:ln>
              <a:noFill/>
            </a:ln>
            <a:effectLst/>
          </c:spPr>
          <c:invertIfNegative val="0"/>
          <c:cat>
            <c:strRef>
              <c:f>Sheet2!$B$9:$E$9</c:f>
              <c:strCache>
                <c:ptCount val="4"/>
                <c:pt idx="0">
                  <c:v>Platinum</c:v>
                </c:pt>
                <c:pt idx="1">
                  <c:v>Gold</c:v>
                </c:pt>
                <c:pt idx="2">
                  <c:v>Silver</c:v>
                </c:pt>
                <c:pt idx="3">
                  <c:v>Bronze</c:v>
                </c:pt>
              </c:strCache>
            </c:strRef>
          </c:cat>
          <c:val>
            <c:numRef>
              <c:f>Sheet2!$B$10:$E$10</c:f>
              <c:numCache>
                <c:formatCode>"$"#,##0.00_);[Red]\("$"#,##0.00\)</c:formatCode>
                <c:ptCount val="4"/>
                <c:pt idx="0" formatCode="_(&quot;$&quot;* #,##0.00_);_(&quot;$&quot;* \(#,##0.00\);_(&quot;$&quot;* &quot;-&quot;??_);_(@_)">
                  <c:v>673.80558899949187</c:v>
                </c:pt>
                <c:pt idx="1">
                  <c:v>506.3</c:v>
                </c:pt>
                <c:pt idx="2">
                  <c:v>377.51</c:v>
                </c:pt>
                <c:pt idx="3" formatCode="_(&quot;$&quot;* #,##0.00_);_(&quot;$&quot;* \(#,##0.00\);_(&quot;$&quot;* &quot;-&quot;??_);_(@_)">
                  <c:v>374.80888510164596</c:v>
                </c:pt>
              </c:numCache>
            </c:numRef>
          </c:val>
          <c:extLst>
            <c:ext xmlns:c16="http://schemas.microsoft.com/office/drawing/2014/chart" uri="{C3380CC4-5D6E-409C-BE32-E72D297353CC}">
              <c16:uniqueId val="{00000000-FD69-4EE9-848B-F3F005B9626C}"/>
            </c:ext>
          </c:extLst>
        </c:ser>
        <c:ser>
          <c:idx val="1"/>
          <c:order val="1"/>
          <c:tx>
            <c:strRef>
              <c:f>Sheet2!$A$11</c:f>
              <c:strCache>
                <c:ptCount val="1"/>
                <c:pt idx="0">
                  <c:v>Non-Health Connector for Business</c:v>
                </c:pt>
              </c:strCache>
            </c:strRef>
          </c:tx>
          <c:spPr>
            <a:solidFill>
              <a:schemeClr val="accent2"/>
            </a:solidFill>
            <a:ln>
              <a:noFill/>
            </a:ln>
            <a:effectLst/>
          </c:spPr>
          <c:invertIfNegative val="0"/>
          <c:cat>
            <c:strRef>
              <c:f>Sheet2!$B$9:$E$9</c:f>
              <c:strCache>
                <c:ptCount val="4"/>
                <c:pt idx="0">
                  <c:v>Platinum</c:v>
                </c:pt>
                <c:pt idx="1">
                  <c:v>Gold</c:v>
                </c:pt>
                <c:pt idx="2">
                  <c:v>Silver</c:v>
                </c:pt>
                <c:pt idx="3">
                  <c:v>Bronze</c:v>
                </c:pt>
              </c:strCache>
            </c:strRef>
          </c:cat>
          <c:val>
            <c:numRef>
              <c:f>Sheet2!$B$11:$E$11</c:f>
              <c:numCache>
                <c:formatCode>"$"#,##0.00_);[Red]\("$"#,##0.00\)</c:formatCode>
                <c:ptCount val="4"/>
                <c:pt idx="0" formatCode="_(&quot;$&quot;* #,##0.00_);_(&quot;$&quot;* \(#,##0.00\);_(&quot;$&quot;* &quot;-&quot;??_);_(@_)">
                  <c:v>818.92183269571103</c:v>
                </c:pt>
                <c:pt idx="1">
                  <c:v>625.4</c:v>
                </c:pt>
                <c:pt idx="2">
                  <c:v>512.21</c:v>
                </c:pt>
                <c:pt idx="3" formatCode="_(&quot;$&quot;* #,##0.00_);_(&quot;$&quot;* \(#,##0.00\);_(&quot;$&quot;* &quot;-&quot;??_);_(@_)">
                  <c:v>447.0503424102609</c:v>
                </c:pt>
              </c:numCache>
            </c:numRef>
          </c:val>
          <c:extLst>
            <c:ext xmlns:c16="http://schemas.microsoft.com/office/drawing/2014/chart" uri="{C3380CC4-5D6E-409C-BE32-E72D297353CC}">
              <c16:uniqueId val="{00000001-FD69-4EE9-848B-F3F005B9626C}"/>
            </c:ext>
          </c:extLst>
        </c:ser>
        <c:dLbls>
          <c:showLegendKey val="0"/>
          <c:showVal val="0"/>
          <c:showCatName val="0"/>
          <c:showSerName val="0"/>
          <c:showPercent val="0"/>
          <c:showBubbleSize val="0"/>
        </c:dLbls>
        <c:gapWidth val="219"/>
        <c:overlap val="-27"/>
        <c:axId val="1562575439"/>
        <c:axId val="1792287263"/>
      </c:barChart>
      <c:catAx>
        <c:axId val="1562575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92287263"/>
        <c:crosses val="autoZero"/>
        <c:auto val="1"/>
        <c:lblAlgn val="ctr"/>
        <c:lblOffset val="100"/>
        <c:noMultiLvlLbl val="0"/>
      </c:catAx>
      <c:valAx>
        <c:axId val="1792287263"/>
        <c:scaling>
          <c:orientation val="minMax"/>
          <c:max val="1000"/>
        </c:scaling>
        <c:delete val="0"/>
        <c:axPos val="l"/>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25754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0.10145</cdr:x>
      <cdr:y>0.12601</cdr:y>
    </cdr:from>
    <cdr:to>
      <cdr:x>0.26656</cdr:x>
      <cdr:y>0.21543</cdr:y>
    </cdr:to>
    <cdr:sp macro="" textlink="">
      <cdr:nvSpPr>
        <cdr:cNvPr id="2" name="TextBox 9">
          <a:extLst xmlns:a="http://schemas.openxmlformats.org/drawingml/2006/main">
            <a:ext uri="{FF2B5EF4-FFF2-40B4-BE49-F238E27FC236}">
              <a16:creationId xmlns:a16="http://schemas.microsoft.com/office/drawing/2014/main" id="{58491958-CBE5-4436-99AA-6D5ECAC83718}"/>
            </a:ext>
          </a:extLst>
        </cdr:cNvPr>
        <cdr:cNvSpPr txBox="1"/>
      </cdr:nvSpPr>
      <cdr:spPr>
        <a:xfrm xmlns:a="http://schemas.openxmlformats.org/drawingml/2006/main">
          <a:off x="652552" y="420540"/>
          <a:ext cx="1061950" cy="298399"/>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dirty="0">
              <a:latin typeface="Franklin Gothic Book" panose="020B0503020102020204" pitchFamily="34" charset="0"/>
            </a:rPr>
            <a:t>18% savings at Health Connector</a:t>
          </a:r>
        </a:p>
      </cdr:txBody>
    </cdr:sp>
  </cdr:relSizeAnchor>
  <cdr:relSizeAnchor xmlns:cdr="http://schemas.openxmlformats.org/drawingml/2006/chartDrawing">
    <cdr:from>
      <cdr:x>0.32579</cdr:x>
      <cdr:y>0.27668</cdr:y>
    </cdr:from>
    <cdr:to>
      <cdr:x>0.47819</cdr:x>
      <cdr:y>0.38277</cdr:y>
    </cdr:to>
    <cdr:sp macro="" textlink="">
      <cdr:nvSpPr>
        <cdr:cNvPr id="3" name="TextBox 10">
          <a:extLst xmlns:a="http://schemas.openxmlformats.org/drawingml/2006/main">
            <a:ext uri="{FF2B5EF4-FFF2-40B4-BE49-F238E27FC236}">
              <a16:creationId xmlns:a16="http://schemas.microsoft.com/office/drawing/2014/main" id="{4EB0D0A7-E15E-4455-9998-E2A520FB0A3A}"/>
            </a:ext>
          </a:extLst>
        </cdr:cNvPr>
        <cdr:cNvSpPr txBox="1"/>
      </cdr:nvSpPr>
      <cdr:spPr>
        <a:xfrm xmlns:a="http://schemas.openxmlformats.org/drawingml/2006/main">
          <a:off x="2095445" y="923330"/>
          <a:ext cx="980266" cy="35407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dirty="0">
              <a:latin typeface="Franklin Gothic Book" panose="020B0503020102020204" pitchFamily="34" charset="0"/>
            </a:rPr>
            <a:t>19% savings at Health Connector</a:t>
          </a:r>
        </a:p>
      </cdr:txBody>
    </cdr:sp>
  </cdr:relSizeAnchor>
  <cdr:relSizeAnchor xmlns:cdr="http://schemas.openxmlformats.org/drawingml/2006/chartDrawing">
    <cdr:from>
      <cdr:x>0.55038</cdr:x>
      <cdr:y>0.35795</cdr:y>
    </cdr:from>
    <cdr:to>
      <cdr:x>0.69797</cdr:x>
      <cdr:y>0.46405</cdr:y>
    </cdr:to>
    <cdr:sp macro="" textlink="">
      <cdr:nvSpPr>
        <cdr:cNvPr id="4" name="TextBox 11">
          <a:extLst xmlns:a="http://schemas.openxmlformats.org/drawingml/2006/main">
            <a:ext uri="{FF2B5EF4-FFF2-40B4-BE49-F238E27FC236}">
              <a16:creationId xmlns:a16="http://schemas.microsoft.com/office/drawing/2014/main" id="{F9BFB13A-4C86-432E-8558-7276CE362732}"/>
            </a:ext>
          </a:extLst>
        </cdr:cNvPr>
        <cdr:cNvSpPr txBox="1"/>
      </cdr:nvSpPr>
      <cdr:spPr>
        <a:xfrm xmlns:a="http://schemas.openxmlformats.org/drawingml/2006/main">
          <a:off x="3540039" y="1194562"/>
          <a:ext cx="949290" cy="35407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dirty="0">
              <a:latin typeface="Franklin Gothic Book" panose="020B0503020102020204" pitchFamily="34" charset="0"/>
            </a:rPr>
            <a:t>26% savings at Health Connector</a:t>
          </a:r>
        </a:p>
      </cdr:txBody>
    </cdr:sp>
  </cdr:relSizeAnchor>
  <cdr:relSizeAnchor xmlns:cdr="http://schemas.openxmlformats.org/drawingml/2006/chartDrawing">
    <cdr:from>
      <cdr:x>0.78491</cdr:x>
      <cdr:y>0.39252</cdr:y>
    </cdr:from>
    <cdr:to>
      <cdr:x>0.93196</cdr:x>
      <cdr:y>0.49862</cdr:y>
    </cdr:to>
    <cdr:sp macro="" textlink="">
      <cdr:nvSpPr>
        <cdr:cNvPr id="5" name="TextBox 12">
          <a:extLst xmlns:a="http://schemas.openxmlformats.org/drawingml/2006/main">
            <a:ext uri="{FF2B5EF4-FFF2-40B4-BE49-F238E27FC236}">
              <a16:creationId xmlns:a16="http://schemas.microsoft.com/office/drawing/2014/main" id="{BC38BAA4-7C75-47D6-9C36-4AA23DB2DDD0}"/>
            </a:ext>
          </a:extLst>
        </cdr:cNvPr>
        <cdr:cNvSpPr txBox="1"/>
      </cdr:nvSpPr>
      <cdr:spPr>
        <a:xfrm xmlns:a="http://schemas.openxmlformats.org/drawingml/2006/main">
          <a:off x="5048498" y="1309936"/>
          <a:ext cx="945865" cy="354077"/>
        </a:xfrm>
        <a:prstGeom xmlns:a="http://schemas.openxmlformats.org/drawingml/2006/main" prst="rect">
          <a:avLst/>
        </a:prstGeom>
        <a:solidFill xmlns:a="http://schemas.openxmlformats.org/drawingml/2006/main">
          <a:schemeClr val="lt1"/>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000" b="1" dirty="0">
              <a:latin typeface="Franklin Gothic Book" panose="020B0503020102020204" pitchFamily="34" charset="0"/>
            </a:rPr>
            <a:t>16% savings at Health Connector</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9FB2AD-2411-4DFE-8EDA-C8E83F6D484B}" type="datetimeFigureOut">
              <a:rPr lang="en-US" smtClean="0"/>
              <a:t>4/3/2024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3F2D30C-A113-4E88-A172-7C1BA93CCAE0}" type="slidenum">
              <a:rPr lang="en-US" smtClean="0"/>
              <a:t>‹#›</a:t>
            </a:fld>
            <a:endParaRPr lang="en-US"/>
          </a:p>
        </p:txBody>
      </p:sp>
    </p:spTree>
    <p:extLst>
      <p:ext uri="{BB962C8B-B14F-4D97-AF65-F5344CB8AC3E}">
        <p14:creationId xmlns:p14="http://schemas.microsoft.com/office/powerpoint/2010/main" val="2498543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F2D30C-A113-4E88-A172-7C1BA93CCAE0}" type="slidenum">
              <a:rPr lang="en-US" smtClean="0"/>
              <a:t>1</a:t>
            </a:fld>
            <a:endParaRPr lang="en-US"/>
          </a:p>
        </p:txBody>
      </p:sp>
    </p:spTree>
    <p:extLst>
      <p:ext uri="{BB962C8B-B14F-4D97-AF65-F5344CB8AC3E}">
        <p14:creationId xmlns:p14="http://schemas.microsoft.com/office/powerpoint/2010/main" val="397823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887A0D-D760-4AB1-9EDC-BF6B128C4E93}" type="slidenum">
              <a:rPr lang="en-US" smtClean="0"/>
              <a:t>2</a:t>
            </a:fld>
            <a:endParaRPr lang="en-US"/>
          </a:p>
        </p:txBody>
      </p:sp>
    </p:spTree>
    <p:extLst>
      <p:ext uri="{BB962C8B-B14F-4D97-AF65-F5344CB8AC3E}">
        <p14:creationId xmlns:p14="http://schemas.microsoft.com/office/powerpoint/2010/main" val="31719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30746B-2BC0-4B42-A295-A36B1A7FF2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773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887A0D-D760-4AB1-9EDC-BF6B128C4E93}" type="slidenum">
              <a:rPr lang="en-US" smtClean="0"/>
              <a:t>22</a:t>
            </a:fld>
            <a:endParaRPr lang="en-US"/>
          </a:p>
        </p:txBody>
      </p:sp>
    </p:spTree>
    <p:extLst>
      <p:ext uri="{BB962C8B-B14F-4D97-AF65-F5344CB8AC3E}">
        <p14:creationId xmlns:p14="http://schemas.microsoft.com/office/powerpoint/2010/main" val="927814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7237"/>
            <a:ext cx="6858000" cy="1122726"/>
          </a:xfrm>
          <a:prstGeom prst="rect">
            <a:avLst/>
          </a:prstGeom>
        </p:spPr>
        <p:txBody>
          <a:bodyPr lIns="0" tIns="0" rIns="0" bIns="0" anchor="b"/>
          <a:lstStyle>
            <a:lvl1pPr algn="l">
              <a:defRPr sz="3400"/>
            </a:lvl1pPr>
          </a:lstStyle>
          <a:p>
            <a:r>
              <a:rPr lang="en-US"/>
              <a:t>Click to edit Master title style</a:t>
            </a:r>
          </a:p>
        </p:txBody>
      </p:sp>
      <p:sp>
        <p:nvSpPr>
          <p:cNvPr id="3" name="Subtitle 2"/>
          <p:cNvSpPr>
            <a:spLocks noGrp="1"/>
          </p:cNvSpPr>
          <p:nvPr>
            <p:ph type="subTitle" idx="1"/>
          </p:nvPr>
        </p:nvSpPr>
        <p:spPr>
          <a:xfrm>
            <a:off x="1600200" y="3657600"/>
            <a:ext cx="6858000" cy="914400"/>
          </a:xfrm>
          <a:prstGeom prst="rect">
            <a:avLst/>
          </a:prstGeom>
        </p:spPr>
        <p:txBody>
          <a:bodyPr lIns="0" tIns="0" rIns="0" bIns="0"/>
          <a:lstStyle>
            <a:lvl1pPr marL="0" indent="0" algn="l">
              <a:lnSpc>
                <a:spcPts val="27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E38024A9-0A6C-4305-A72F-F20F8B394CFD}"/>
              </a:ext>
            </a:extLst>
          </p:cNvPr>
          <p:cNvSpPr>
            <a:spLocks noGrp="1"/>
          </p:cNvSpPr>
          <p:nvPr>
            <p:ph type="body" sz="quarter" idx="10"/>
          </p:nvPr>
        </p:nvSpPr>
        <p:spPr>
          <a:xfrm>
            <a:off x="1600200" y="4816475"/>
            <a:ext cx="6858000" cy="1247775"/>
          </a:xfrm>
          <a:prstGeom prst="rect">
            <a:avLst/>
          </a:prstGeom>
        </p:spPr>
        <p:txBody>
          <a:bodyPr lIns="0" tIns="0" rIns="0" bIns="0"/>
          <a:lstStyle>
            <a:lvl1pPr>
              <a:lnSpc>
                <a:spcPct val="130000"/>
              </a:lnSpc>
              <a:spcBef>
                <a:spcPts val="0"/>
              </a:spcBef>
              <a:spcAft>
                <a:spcPts val="1200"/>
              </a:spcAft>
              <a:defRPr sz="150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19956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Single Contain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2A3BA48-CF1B-4284-B3D8-7BF808D30C39}"/>
              </a:ext>
            </a:extLst>
          </p:cNvPr>
          <p:cNvSpPr>
            <a:spLocks noGrp="1"/>
          </p:cNvSpPr>
          <p:nvPr>
            <p:ph type="sldNum" sz="quarter" idx="4"/>
          </p:nvPr>
        </p:nvSpPr>
        <p:spPr>
          <a:xfrm>
            <a:off x="6368143" y="6400800"/>
            <a:ext cx="2090057" cy="274320"/>
          </a:xfrm>
          <a:prstGeom prst="rect">
            <a:avLst/>
          </a:prstGeom>
        </p:spPr>
        <p:txBody>
          <a:bodyPr lIns="0" tIns="0" rIns="0" bIns="0" anchor="b" anchorCtr="0"/>
          <a:lstStyle>
            <a:lvl1pPr algn="r">
              <a:defRPr sz="1050" b="0">
                <a:solidFill>
                  <a:schemeClr val="accent1"/>
                </a:solidFill>
                <a:latin typeface="Franklin Gothic Demi" panose="020B0703020102020204" pitchFamily="34" charset="0"/>
              </a:defRPr>
            </a:lvl1pPr>
          </a:lstStyle>
          <a:p>
            <a:fld id="{627CA14E-5EDD-4C5C-B4B2-BE16B502D62B}" type="slidenum">
              <a:rPr lang="en-US" smtClean="0"/>
              <a:pPr/>
              <a:t>‹#›</a:t>
            </a:fld>
            <a:endParaRPr lang="en-US" sz="1050"/>
          </a:p>
        </p:txBody>
      </p:sp>
      <p:sp>
        <p:nvSpPr>
          <p:cNvPr id="5" name="Title Placeholder 1">
            <a:extLst>
              <a:ext uri="{FF2B5EF4-FFF2-40B4-BE49-F238E27FC236}">
                <a16:creationId xmlns:a16="http://schemas.microsoft.com/office/drawing/2014/main" id="{08586559-5171-41A0-82DB-D88F28A594C5}"/>
              </a:ext>
            </a:extLst>
          </p:cNvPr>
          <p:cNvSpPr>
            <a:spLocks noGrp="1"/>
          </p:cNvSpPr>
          <p:nvPr>
            <p:ph type="title"/>
          </p:nvPr>
        </p:nvSpPr>
        <p:spPr>
          <a:xfrm>
            <a:off x="685800" y="640080"/>
            <a:ext cx="7772400" cy="400110"/>
          </a:xfrm>
          <a:prstGeom prst="rect">
            <a:avLst/>
          </a:prstGeom>
        </p:spPr>
        <p:txBody>
          <a:bodyPr vert="horz" lIns="0" tIns="0" rIns="0" bIns="0" rtlCol="0" anchor="t" anchorCtr="0">
            <a:spAutoFit/>
          </a:bodyPr>
          <a:lstStyle/>
          <a:p>
            <a:r>
              <a:rPr lang="en-US"/>
              <a:t>Click to edit Master title style</a:t>
            </a:r>
          </a:p>
        </p:txBody>
      </p:sp>
      <p:sp>
        <p:nvSpPr>
          <p:cNvPr id="8" name="Content Placeholder 7">
            <a:extLst>
              <a:ext uri="{FF2B5EF4-FFF2-40B4-BE49-F238E27FC236}">
                <a16:creationId xmlns:a16="http://schemas.microsoft.com/office/drawing/2014/main" id="{30562C3B-C22F-435D-B73C-6F8FE6DD1FF7}"/>
              </a:ext>
            </a:extLst>
          </p:cNvPr>
          <p:cNvSpPr>
            <a:spLocks noGrp="1"/>
          </p:cNvSpPr>
          <p:nvPr>
            <p:ph sz="quarter" idx="10"/>
          </p:nvPr>
        </p:nvSpPr>
        <p:spPr>
          <a:xfrm>
            <a:off x="685800" y="1920240"/>
            <a:ext cx="7772400" cy="3649287"/>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4145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Single Contain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2A3BA48-CF1B-4284-B3D8-7BF808D30C39}"/>
              </a:ext>
            </a:extLst>
          </p:cNvPr>
          <p:cNvSpPr>
            <a:spLocks noGrp="1"/>
          </p:cNvSpPr>
          <p:nvPr>
            <p:ph type="sldNum" sz="quarter" idx="4"/>
          </p:nvPr>
        </p:nvSpPr>
        <p:spPr>
          <a:xfrm>
            <a:off x="6368143" y="6400800"/>
            <a:ext cx="2090057" cy="274320"/>
          </a:xfrm>
          <a:prstGeom prst="rect">
            <a:avLst/>
          </a:prstGeom>
        </p:spPr>
        <p:txBody>
          <a:bodyPr lIns="0" tIns="0" rIns="0" bIns="0" anchor="b" anchorCtr="0"/>
          <a:lstStyle>
            <a:lvl1pPr algn="r">
              <a:defRPr sz="1050" b="0">
                <a:solidFill>
                  <a:schemeClr val="accent1"/>
                </a:solidFill>
                <a:latin typeface="Franklin Gothic Demi" panose="020B0703020102020204" pitchFamily="34" charset="0"/>
              </a:defRPr>
            </a:lvl1pPr>
          </a:lstStyle>
          <a:p>
            <a:fld id="{627CA14E-5EDD-4C5C-B4B2-BE16B502D62B}" type="slidenum">
              <a:rPr lang="en-US" smtClean="0"/>
              <a:pPr/>
              <a:t>‹#›</a:t>
            </a:fld>
            <a:endParaRPr lang="en-US" sz="1050"/>
          </a:p>
        </p:txBody>
      </p:sp>
      <p:sp>
        <p:nvSpPr>
          <p:cNvPr id="5" name="Title Placeholder 1">
            <a:extLst>
              <a:ext uri="{FF2B5EF4-FFF2-40B4-BE49-F238E27FC236}">
                <a16:creationId xmlns:a16="http://schemas.microsoft.com/office/drawing/2014/main" id="{08586559-5171-41A0-82DB-D88F28A594C5}"/>
              </a:ext>
            </a:extLst>
          </p:cNvPr>
          <p:cNvSpPr>
            <a:spLocks noGrp="1"/>
          </p:cNvSpPr>
          <p:nvPr>
            <p:ph type="title"/>
          </p:nvPr>
        </p:nvSpPr>
        <p:spPr>
          <a:xfrm>
            <a:off x="685800" y="640080"/>
            <a:ext cx="7772400" cy="400110"/>
          </a:xfrm>
          <a:prstGeom prst="rect">
            <a:avLst/>
          </a:prstGeom>
        </p:spPr>
        <p:txBody>
          <a:bodyPr vert="horz" lIns="0" tIns="0" rIns="0" bIns="0" rtlCol="0" anchor="t" anchorCtr="0">
            <a:spAutoFit/>
          </a:bodyPr>
          <a:lstStyle/>
          <a:p>
            <a:r>
              <a:rPr lang="en-US"/>
              <a:t>Click to edit Master title style</a:t>
            </a:r>
          </a:p>
        </p:txBody>
      </p:sp>
      <p:sp>
        <p:nvSpPr>
          <p:cNvPr id="8" name="Content Placeholder 7">
            <a:extLst>
              <a:ext uri="{FF2B5EF4-FFF2-40B4-BE49-F238E27FC236}">
                <a16:creationId xmlns:a16="http://schemas.microsoft.com/office/drawing/2014/main" id="{30562C3B-C22F-435D-B73C-6F8FE6DD1FF7}"/>
              </a:ext>
            </a:extLst>
          </p:cNvPr>
          <p:cNvSpPr>
            <a:spLocks noGrp="1"/>
          </p:cNvSpPr>
          <p:nvPr>
            <p:ph sz="quarter" idx="10"/>
          </p:nvPr>
        </p:nvSpPr>
        <p:spPr>
          <a:xfrm>
            <a:off x="685800" y="1920240"/>
            <a:ext cx="7772400" cy="3649287"/>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1829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Single Contain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2A3BA48-CF1B-4284-B3D8-7BF808D30C39}"/>
              </a:ext>
            </a:extLst>
          </p:cNvPr>
          <p:cNvSpPr>
            <a:spLocks noGrp="1"/>
          </p:cNvSpPr>
          <p:nvPr>
            <p:ph type="sldNum" sz="quarter" idx="4"/>
          </p:nvPr>
        </p:nvSpPr>
        <p:spPr>
          <a:xfrm>
            <a:off x="6368143" y="6400800"/>
            <a:ext cx="2090057" cy="274320"/>
          </a:xfrm>
          <a:prstGeom prst="rect">
            <a:avLst/>
          </a:prstGeom>
        </p:spPr>
        <p:txBody>
          <a:bodyPr lIns="0" tIns="0" rIns="0" bIns="0" anchor="b" anchorCtr="0"/>
          <a:lstStyle>
            <a:lvl1pPr algn="r">
              <a:defRPr sz="1050" b="0">
                <a:solidFill>
                  <a:schemeClr val="accent1"/>
                </a:solidFill>
                <a:latin typeface="Franklin Gothic Demi" panose="020B0703020102020204" pitchFamily="34" charset="0"/>
              </a:defRPr>
            </a:lvl1pPr>
          </a:lstStyle>
          <a:p>
            <a:fld id="{627CA14E-5EDD-4C5C-B4B2-BE16B502D62B}" type="slidenum">
              <a:rPr lang="en-US" smtClean="0"/>
              <a:pPr/>
              <a:t>‹#›</a:t>
            </a:fld>
            <a:endParaRPr lang="en-US" sz="1050"/>
          </a:p>
        </p:txBody>
      </p:sp>
      <p:sp>
        <p:nvSpPr>
          <p:cNvPr id="5" name="Title Placeholder 1">
            <a:extLst>
              <a:ext uri="{FF2B5EF4-FFF2-40B4-BE49-F238E27FC236}">
                <a16:creationId xmlns:a16="http://schemas.microsoft.com/office/drawing/2014/main" id="{08586559-5171-41A0-82DB-D88F28A594C5}"/>
              </a:ext>
            </a:extLst>
          </p:cNvPr>
          <p:cNvSpPr>
            <a:spLocks noGrp="1"/>
          </p:cNvSpPr>
          <p:nvPr>
            <p:ph type="title"/>
          </p:nvPr>
        </p:nvSpPr>
        <p:spPr>
          <a:xfrm>
            <a:off x="685800" y="640080"/>
            <a:ext cx="7772400" cy="400110"/>
          </a:xfrm>
          <a:prstGeom prst="rect">
            <a:avLst/>
          </a:prstGeom>
        </p:spPr>
        <p:txBody>
          <a:bodyPr vert="horz" lIns="0" tIns="0" rIns="0" bIns="0" rtlCol="0" anchor="t" anchorCtr="0">
            <a:spAutoFit/>
          </a:bodyPr>
          <a:lstStyle/>
          <a:p>
            <a:r>
              <a:rPr lang="en-US"/>
              <a:t>Click to edit Master title style</a:t>
            </a:r>
          </a:p>
        </p:txBody>
      </p:sp>
      <p:sp>
        <p:nvSpPr>
          <p:cNvPr id="8" name="Content Placeholder 7">
            <a:extLst>
              <a:ext uri="{FF2B5EF4-FFF2-40B4-BE49-F238E27FC236}">
                <a16:creationId xmlns:a16="http://schemas.microsoft.com/office/drawing/2014/main" id="{30562C3B-C22F-435D-B73C-6F8FE6DD1FF7}"/>
              </a:ext>
            </a:extLst>
          </p:cNvPr>
          <p:cNvSpPr>
            <a:spLocks noGrp="1"/>
          </p:cNvSpPr>
          <p:nvPr>
            <p:ph sz="quarter" idx="10"/>
          </p:nvPr>
        </p:nvSpPr>
        <p:spPr>
          <a:xfrm>
            <a:off x="685800" y="1920240"/>
            <a:ext cx="7772400" cy="3649287"/>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81455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73E9B-6753-4931-BDC9-FFE16B6CDEA5}"/>
              </a:ext>
            </a:extLst>
          </p:cNvPr>
          <p:cNvSpPr>
            <a:spLocks noGrp="1"/>
          </p:cNvSpPr>
          <p:nvPr>
            <p:ph type="ctrTitle"/>
          </p:nvPr>
        </p:nvSpPr>
        <p:spPr>
          <a:xfrm>
            <a:off x="685800" y="4690872"/>
            <a:ext cx="7772400" cy="2176272"/>
          </a:xfrm>
        </p:spPr>
        <p:txBody>
          <a:bodyPr anchor="ctr" anchorCtr="0">
            <a:normAutofit/>
          </a:bodyPr>
          <a:lstStyle>
            <a:lvl1pPr algn="l">
              <a:defRPr sz="3600" b="1">
                <a:solidFill>
                  <a:schemeClr val="accent1"/>
                </a:solidFill>
              </a:defRPr>
            </a:lvl1pPr>
          </a:lstStyle>
          <a:p>
            <a:r>
              <a:rPr lang="en-US"/>
              <a:t>Click to edit Master title style</a:t>
            </a:r>
          </a:p>
        </p:txBody>
      </p:sp>
    </p:spTree>
    <p:extLst>
      <p:ext uri="{BB962C8B-B14F-4D97-AF65-F5344CB8AC3E}">
        <p14:creationId xmlns:p14="http://schemas.microsoft.com/office/powerpoint/2010/main" val="2049007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7237"/>
            <a:ext cx="6858000" cy="1122726"/>
          </a:xfrm>
          <a:prstGeom prst="rect">
            <a:avLst/>
          </a:prstGeom>
        </p:spPr>
        <p:txBody>
          <a:bodyPr lIns="0" tIns="0" rIns="0" bIns="0" anchor="b"/>
          <a:lstStyle>
            <a:lvl1pPr algn="l">
              <a:defRPr sz="3400"/>
            </a:lvl1pPr>
          </a:lstStyle>
          <a:p>
            <a:r>
              <a:rPr lang="en-US"/>
              <a:t>Click to edit Master title style</a:t>
            </a:r>
          </a:p>
        </p:txBody>
      </p:sp>
      <p:sp>
        <p:nvSpPr>
          <p:cNvPr id="3" name="Subtitle 2"/>
          <p:cNvSpPr>
            <a:spLocks noGrp="1"/>
          </p:cNvSpPr>
          <p:nvPr>
            <p:ph type="subTitle" idx="1"/>
          </p:nvPr>
        </p:nvSpPr>
        <p:spPr>
          <a:xfrm>
            <a:off x="1600200" y="3657600"/>
            <a:ext cx="6858000" cy="914400"/>
          </a:xfrm>
          <a:prstGeom prst="rect">
            <a:avLst/>
          </a:prstGeom>
        </p:spPr>
        <p:txBody>
          <a:bodyPr lIns="0" tIns="0" rIns="0" bIns="0"/>
          <a:lstStyle>
            <a:lvl1pPr marL="0" indent="0" algn="l">
              <a:lnSpc>
                <a:spcPts val="27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a:extLst>
              <a:ext uri="{FF2B5EF4-FFF2-40B4-BE49-F238E27FC236}">
                <a16:creationId xmlns:a16="http://schemas.microsoft.com/office/drawing/2014/main" id="{E38024A9-0A6C-4305-A72F-F20F8B394CFD}"/>
              </a:ext>
            </a:extLst>
          </p:cNvPr>
          <p:cNvSpPr>
            <a:spLocks noGrp="1"/>
          </p:cNvSpPr>
          <p:nvPr>
            <p:ph type="body" sz="quarter" idx="10"/>
          </p:nvPr>
        </p:nvSpPr>
        <p:spPr>
          <a:xfrm>
            <a:off x="1600200" y="4816475"/>
            <a:ext cx="6858000" cy="1247775"/>
          </a:xfrm>
          <a:prstGeom prst="rect">
            <a:avLst/>
          </a:prstGeom>
        </p:spPr>
        <p:txBody>
          <a:bodyPr lIns="0" tIns="0" rIns="0" bIns="0"/>
          <a:lstStyle>
            <a:lvl1pPr>
              <a:lnSpc>
                <a:spcPct val="130000"/>
              </a:lnSpc>
              <a:spcBef>
                <a:spcPts val="0"/>
              </a:spcBef>
              <a:spcAft>
                <a:spcPts val="1200"/>
              </a:spcAft>
              <a:defRPr sz="1500">
                <a:solidFill>
                  <a:schemeClr val="bg2">
                    <a:lumMod val="50000"/>
                  </a:schemeClr>
                </a:solidFill>
                <a:latin typeface="+mn-lt"/>
              </a:defRPr>
            </a:lvl1pPr>
          </a:lstStyle>
          <a:p>
            <a:pPr lvl="0"/>
            <a:r>
              <a:rPr lang="en-US"/>
              <a:t>Click to edit Master text styles</a:t>
            </a:r>
          </a:p>
        </p:txBody>
      </p:sp>
    </p:spTree>
    <p:extLst>
      <p:ext uri="{BB962C8B-B14F-4D97-AF65-F5344CB8AC3E}">
        <p14:creationId xmlns:p14="http://schemas.microsoft.com/office/powerpoint/2010/main" val="367381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Double Container">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1"/>
            <a:ext cx="7772400" cy="82296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5800" y="1371600"/>
            <a:ext cx="3657600" cy="4351338"/>
          </a:xfrm>
          <a:prstGeom prst="rect">
            <a:avLst/>
          </a:prstGeo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800600" y="1371600"/>
            <a:ext cx="3657600" cy="4351338"/>
          </a:xfrm>
          <a:prstGeom prst="rect">
            <a:avLst/>
          </a:prstGeom>
        </p:spPr>
        <p:txBody>
          <a:bodyPr/>
          <a:lstStyle/>
          <a:p>
            <a:pPr lvl="0"/>
            <a:r>
              <a:rPr lang="en-US"/>
              <a:t>Edit Master text styles</a:t>
            </a:r>
          </a:p>
          <a:p>
            <a:pPr lvl="1"/>
            <a:r>
              <a:rPr lang="en-US"/>
              <a:t>Second level</a:t>
            </a:r>
          </a:p>
          <a:p>
            <a:pPr lvl="2"/>
            <a:r>
              <a:rPr lang="en-US"/>
              <a:t>Third level</a:t>
            </a:r>
          </a:p>
          <a:p>
            <a:pPr lvl="3"/>
            <a:endParaRPr lang="en-US"/>
          </a:p>
        </p:txBody>
      </p:sp>
      <p:sp>
        <p:nvSpPr>
          <p:cNvPr id="8" name="Slide Number Placeholder 5">
            <a:extLst>
              <a:ext uri="{FF2B5EF4-FFF2-40B4-BE49-F238E27FC236}">
                <a16:creationId xmlns:a16="http://schemas.microsoft.com/office/drawing/2014/main" id="{75B0D228-98D2-4D9F-904F-CB92A0666B47}"/>
              </a:ext>
            </a:extLst>
          </p:cNvPr>
          <p:cNvSpPr>
            <a:spLocks noGrp="1"/>
          </p:cNvSpPr>
          <p:nvPr>
            <p:ph type="sldNum" sz="quarter" idx="4"/>
          </p:nvPr>
        </p:nvSpPr>
        <p:spPr>
          <a:xfrm>
            <a:off x="6368142" y="6400800"/>
            <a:ext cx="2090057" cy="274320"/>
          </a:xfrm>
          <a:prstGeom prst="rect">
            <a:avLst/>
          </a:prstGeom>
        </p:spPr>
        <p:txBody>
          <a:bodyPr lIns="0" tIns="0" rIns="0" bIns="0" anchor="b" anchorCtr="0"/>
          <a:lstStyle>
            <a:lvl1pPr algn="r">
              <a:defRPr sz="1000" b="1">
                <a:solidFill>
                  <a:schemeClr val="accent1"/>
                </a:solidFill>
                <a:latin typeface="Franklin Gothic Demi" panose="020B0703020102020204" pitchFamily="34" charset="0"/>
              </a:defRPr>
            </a:lvl1pPr>
          </a:lstStyle>
          <a:p>
            <a:fld id="{627CA14E-5EDD-4C5C-B4B2-BE16B502D62B}" type="slidenum">
              <a:rPr lang="en-US" smtClean="0"/>
              <a:pPr/>
              <a:t>‹#›</a:t>
            </a:fld>
            <a:endParaRPr lang="en-US"/>
          </a:p>
        </p:txBody>
      </p:sp>
    </p:spTree>
    <p:extLst>
      <p:ext uri="{BB962C8B-B14F-4D97-AF65-F5344CB8AC3E}">
        <p14:creationId xmlns:p14="http://schemas.microsoft.com/office/powerpoint/2010/main" val="1982298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ingle Container">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1"/>
            <a:ext cx="7772400" cy="822960"/>
          </a:xfrm>
        </p:spPr>
        <p:txBody>
          <a:bodyPr/>
          <a:lstStyle/>
          <a:p>
            <a:r>
              <a:rPr lang="en-US"/>
              <a:t>Click to edit Master title style</a:t>
            </a:r>
          </a:p>
        </p:txBody>
      </p:sp>
      <p:sp>
        <p:nvSpPr>
          <p:cNvPr id="3" name="Content Placeholder 2"/>
          <p:cNvSpPr>
            <a:spLocks noGrp="1"/>
          </p:cNvSpPr>
          <p:nvPr>
            <p:ph idx="1"/>
          </p:nvPr>
        </p:nvSpPr>
        <p:spPr>
          <a:xfrm>
            <a:off x="685800" y="1371600"/>
            <a:ext cx="7772400" cy="4351338"/>
          </a:xfrm>
        </p:spPr>
        <p:txBody>
          <a:bodyPr/>
          <a:lstStyle/>
          <a:p>
            <a:pPr lvl="0"/>
            <a:r>
              <a:rPr lang="en-US"/>
              <a:t>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42A3BA48-CF1B-4284-B3D8-7BF808D30C39}"/>
              </a:ext>
            </a:extLst>
          </p:cNvPr>
          <p:cNvSpPr>
            <a:spLocks noGrp="1"/>
          </p:cNvSpPr>
          <p:nvPr>
            <p:ph type="sldNum" sz="quarter" idx="4"/>
          </p:nvPr>
        </p:nvSpPr>
        <p:spPr>
          <a:xfrm>
            <a:off x="6368142" y="6400800"/>
            <a:ext cx="2090057" cy="274320"/>
          </a:xfrm>
          <a:prstGeom prst="rect">
            <a:avLst/>
          </a:prstGeom>
        </p:spPr>
        <p:txBody>
          <a:bodyPr lIns="0" tIns="0" rIns="0" bIns="0" anchor="b" anchorCtr="0"/>
          <a:lstStyle>
            <a:lvl1pPr algn="r">
              <a:defRPr sz="1000" b="1">
                <a:solidFill>
                  <a:schemeClr val="accent1"/>
                </a:solidFill>
                <a:latin typeface="Franklin Gothic Demi" panose="020B0703020102020204" pitchFamily="34" charset="0"/>
              </a:defRPr>
            </a:lvl1pPr>
          </a:lstStyle>
          <a:p>
            <a:fld id="{627CA14E-5EDD-4C5C-B4B2-BE16B502D62B}" type="slidenum">
              <a:rPr lang="en-US" smtClean="0"/>
              <a:pPr/>
              <a:t>‹#›</a:t>
            </a:fld>
            <a:endParaRPr lang="en-US"/>
          </a:p>
        </p:txBody>
      </p:sp>
    </p:spTree>
    <p:extLst>
      <p:ext uri="{BB962C8B-B14F-4D97-AF65-F5344CB8AC3E}">
        <p14:creationId xmlns:p14="http://schemas.microsoft.com/office/powerpoint/2010/main" val="238626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uble Container">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1"/>
            <a:ext cx="7772400" cy="822960"/>
          </a:xfrm>
        </p:spPr>
        <p:txBody>
          <a:bodyPr/>
          <a:lstStyle/>
          <a:p>
            <a:r>
              <a:rPr lang="en-US"/>
              <a:t>Click to edit Master title style</a:t>
            </a:r>
          </a:p>
        </p:txBody>
      </p:sp>
      <p:sp>
        <p:nvSpPr>
          <p:cNvPr id="3" name="Content Placeholder 2"/>
          <p:cNvSpPr>
            <a:spLocks noGrp="1"/>
          </p:cNvSpPr>
          <p:nvPr>
            <p:ph sz="half" idx="1"/>
          </p:nvPr>
        </p:nvSpPr>
        <p:spPr>
          <a:xfrm>
            <a:off x="685800" y="1371600"/>
            <a:ext cx="3657600" cy="4351338"/>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800600" y="1371600"/>
            <a:ext cx="3657600" cy="4351338"/>
          </a:xfrm>
        </p:spPr>
        <p:txBody>
          <a:bodyPr/>
          <a:lstStyle/>
          <a:p>
            <a:pPr lvl="0"/>
            <a:r>
              <a:rPr lang="en-US"/>
              <a:t>Edit Master text styles</a:t>
            </a:r>
          </a:p>
          <a:p>
            <a:pPr lvl="1"/>
            <a:r>
              <a:rPr lang="en-US"/>
              <a:t>Second level</a:t>
            </a:r>
          </a:p>
          <a:p>
            <a:pPr lvl="2"/>
            <a:r>
              <a:rPr lang="en-US"/>
              <a:t>Third level</a:t>
            </a:r>
          </a:p>
          <a:p>
            <a:pPr lvl="3"/>
            <a:endParaRPr lang="en-US"/>
          </a:p>
        </p:txBody>
      </p:sp>
      <p:sp>
        <p:nvSpPr>
          <p:cNvPr id="8" name="Slide Number Placeholder 5">
            <a:extLst>
              <a:ext uri="{FF2B5EF4-FFF2-40B4-BE49-F238E27FC236}">
                <a16:creationId xmlns:a16="http://schemas.microsoft.com/office/drawing/2014/main" id="{75B0D228-98D2-4D9F-904F-CB92A0666B47}"/>
              </a:ext>
            </a:extLst>
          </p:cNvPr>
          <p:cNvSpPr>
            <a:spLocks noGrp="1"/>
          </p:cNvSpPr>
          <p:nvPr>
            <p:ph type="sldNum" sz="quarter" idx="4"/>
          </p:nvPr>
        </p:nvSpPr>
        <p:spPr>
          <a:xfrm>
            <a:off x="6368142" y="6400800"/>
            <a:ext cx="2090057" cy="274320"/>
          </a:xfrm>
          <a:prstGeom prst="rect">
            <a:avLst/>
          </a:prstGeom>
        </p:spPr>
        <p:txBody>
          <a:bodyPr lIns="0" tIns="0" rIns="0" bIns="0" anchor="b" anchorCtr="0"/>
          <a:lstStyle>
            <a:lvl1pPr algn="r">
              <a:defRPr sz="1000" b="1">
                <a:solidFill>
                  <a:schemeClr val="accent1"/>
                </a:solidFill>
                <a:latin typeface="Franklin Gothic Demi" panose="020B0703020102020204" pitchFamily="34" charset="0"/>
              </a:defRPr>
            </a:lvl1pPr>
          </a:lstStyle>
          <a:p>
            <a:fld id="{627CA14E-5EDD-4C5C-B4B2-BE16B502D62B}" type="slidenum">
              <a:rPr lang="en-US" smtClean="0"/>
              <a:pPr/>
              <a:t>‹#›</a:t>
            </a:fld>
            <a:endParaRPr lang="en-US"/>
          </a:p>
        </p:txBody>
      </p:sp>
    </p:spTree>
    <p:extLst>
      <p:ext uri="{BB962C8B-B14F-4D97-AF65-F5344CB8AC3E}">
        <p14:creationId xmlns:p14="http://schemas.microsoft.com/office/powerpoint/2010/main" val="263126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iple Container">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22960"/>
          </a:xfrm>
        </p:spPr>
        <p:txBody>
          <a:bodyPr/>
          <a:lstStyle/>
          <a:p>
            <a:r>
              <a:rPr lang="en-US"/>
              <a:t>Click to edit Master title style</a:t>
            </a:r>
          </a:p>
        </p:txBody>
      </p:sp>
      <p:sp>
        <p:nvSpPr>
          <p:cNvPr id="3" name="Text Placeholder 2"/>
          <p:cNvSpPr>
            <a:spLocks noGrp="1"/>
          </p:cNvSpPr>
          <p:nvPr>
            <p:ph type="body" idx="1"/>
          </p:nvPr>
        </p:nvSpPr>
        <p:spPr>
          <a:xfrm>
            <a:off x="685800" y="1371600"/>
            <a:ext cx="7772400" cy="636814"/>
          </a:xfrm>
        </p:spPr>
        <p:txBody>
          <a:bodyPr anchor="t" anchorCtr="0">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85800" y="2103120"/>
            <a:ext cx="3657600" cy="3840480"/>
          </a:xfrm>
        </p:spPr>
        <p:txBody>
          <a:bodyPr/>
          <a:lstStyle/>
          <a:p>
            <a:pPr lvl="1"/>
            <a:r>
              <a:rPr lang="en-US"/>
              <a:t>Second level</a:t>
            </a:r>
          </a:p>
          <a:p>
            <a:pPr lvl="2"/>
            <a:r>
              <a:rPr lang="en-US"/>
              <a:t>Third level</a:t>
            </a:r>
          </a:p>
        </p:txBody>
      </p:sp>
      <p:sp>
        <p:nvSpPr>
          <p:cNvPr id="6" name="Content Placeholder 5"/>
          <p:cNvSpPr>
            <a:spLocks noGrp="1"/>
          </p:cNvSpPr>
          <p:nvPr>
            <p:ph sz="quarter" idx="4" hasCustomPrompt="1"/>
          </p:nvPr>
        </p:nvSpPr>
        <p:spPr>
          <a:xfrm>
            <a:off x="4800600" y="2103120"/>
            <a:ext cx="3657600" cy="3840480"/>
          </a:xfrm>
        </p:spPr>
        <p:txBody>
          <a:bodyPr/>
          <a:lstStyle/>
          <a:p>
            <a:pPr lvl="1"/>
            <a:r>
              <a:rPr lang="en-US"/>
              <a:t>Second level</a:t>
            </a:r>
          </a:p>
          <a:p>
            <a:pPr lvl="2"/>
            <a:r>
              <a:rPr lang="en-US"/>
              <a:t>Third level</a:t>
            </a:r>
          </a:p>
        </p:txBody>
      </p:sp>
      <p:sp>
        <p:nvSpPr>
          <p:cNvPr id="10" name="Slide Number Placeholder 5">
            <a:extLst>
              <a:ext uri="{FF2B5EF4-FFF2-40B4-BE49-F238E27FC236}">
                <a16:creationId xmlns:a16="http://schemas.microsoft.com/office/drawing/2014/main" id="{8484B6A5-2273-40FF-B624-07AEB123C4D2}"/>
              </a:ext>
            </a:extLst>
          </p:cNvPr>
          <p:cNvSpPr>
            <a:spLocks noGrp="1"/>
          </p:cNvSpPr>
          <p:nvPr>
            <p:ph type="sldNum" sz="quarter" idx="10"/>
          </p:nvPr>
        </p:nvSpPr>
        <p:spPr>
          <a:xfrm>
            <a:off x="6368142" y="6400800"/>
            <a:ext cx="2090057" cy="274320"/>
          </a:xfrm>
          <a:prstGeom prst="rect">
            <a:avLst/>
          </a:prstGeom>
        </p:spPr>
        <p:txBody>
          <a:bodyPr lIns="0" tIns="0" rIns="0" bIns="0" anchor="b" anchorCtr="0"/>
          <a:lstStyle>
            <a:lvl1pPr algn="r">
              <a:defRPr sz="1000" b="1">
                <a:solidFill>
                  <a:schemeClr val="accent1"/>
                </a:solidFill>
                <a:latin typeface="Franklin Gothic Demi" panose="020B0703020102020204" pitchFamily="34" charset="0"/>
              </a:defRPr>
            </a:lvl1pPr>
          </a:lstStyle>
          <a:p>
            <a:fld id="{627CA14E-5EDD-4C5C-B4B2-BE16B502D62B}" type="slidenum">
              <a:rPr lang="en-US" smtClean="0"/>
              <a:pPr/>
              <a:t>‹#›</a:t>
            </a:fld>
            <a:endParaRPr lang="en-US"/>
          </a:p>
        </p:txBody>
      </p:sp>
    </p:spTree>
    <p:extLst>
      <p:ext uri="{BB962C8B-B14F-4D97-AF65-F5344CB8AC3E}">
        <p14:creationId xmlns:p14="http://schemas.microsoft.com/office/powerpoint/2010/main" val="330426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x Containers">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1"/>
            <a:ext cx="7772400" cy="822960"/>
          </a:xfrm>
        </p:spPr>
        <p:txBody>
          <a:bodyPr/>
          <a:lstStyle/>
          <a:p>
            <a:r>
              <a:rPr lang="en-US"/>
              <a:t>Click to edit Master title style</a:t>
            </a:r>
          </a:p>
        </p:txBody>
      </p:sp>
      <p:sp>
        <p:nvSpPr>
          <p:cNvPr id="3" name="Content Placeholder 2"/>
          <p:cNvSpPr>
            <a:spLocks noGrp="1"/>
          </p:cNvSpPr>
          <p:nvPr>
            <p:ph sz="half" idx="1"/>
          </p:nvPr>
        </p:nvSpPr>
        <p:spPr>
          <a:xfrm>
            <a:off x="685800" y="1371600"/>
            <a:ext cx="2468880" cy="2057400"/>
          </a:xfrm>
        </p:spPr>
        <p:txBody>
          <a:bodyPr/>
          <a:lstStyle>
            <a:lvl1pPr>
              <a:defRPr sz="1800"/>
            </a:lvl1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337560" y="1371600"/>
            <a:ext cx="2468880" cy="2057400"/>
          </a:xfrm>
        </p:spPr>
        <p:txBody>
          <a:bodyPr/>
          <a:lstStyle>
            <a:lvl1pPr>
              <a:defRPr sz="1800"/>
            </a:lvl1pPr>
          </a:lstStyle>
          <a:p>
            <a:pPr lvl="0"/>
            <a:r>
              <a:rPr lang="en-US"/>
              <a:t>Edit Master text styles</a:t>
            </a:r>
          </a:p>
          <a:p>
            <a:pPr lvl="1"/>
            <a:r>
              <a:rPr lang="en-US"/>
              <a:t>Second level</a:t>
            </a:r>
          </a:p>
          <a:p>
            <a:pPr lvl="2"/>
            <a:r>
              <a:rPr lang="en-US"/>
              <a:t>Third level</a:t>
            </a:r>
          </a:p>
          <a:p>
            <a:pPr lvl="3"/>
            <a:endParaRPr lang="en-US"/>
          </a:p>
        </p:txBody>
      </p:sp>
      <p:sp>
        <p:nvSpPr>
          <p:cNvPr id="8" name="Slide Number Placeholder 5">
            <a:extLst>
              <a:ext uri="{FF2B5EF4-FFF2-40B4-BE49-F238E27FC236}">
                <a16:creationId xmlns:a16="http://schemas.microsoft.com/office/drawing/2014/main" id="{75B0D228-98D2-4D9F-904F-CB92A0666B47}"/>
              </a:ext>
            </a:extLst>
          </p:cNvPr>
          <p:cNvSpPr>
            <a:spLocks noGrp="1"/>
          </p:cNvSpPr>
          <p:nvPr>
            <p:ph type="sldNum" sz="quarter" idx="4"/>
          </p:nvPr>
        </p:nvSpPr>
        <p:spPr>
          <a:xfrm>
            <a:off x="6368142" y="6400800"/>
            <a:ext cx="2090057" cy="274320"/>
          </a:xfrm>
          <a:prstGeom prst="rect">
            <a:avLst/>
          </a:prstGeom>
        </p:spPr>
        <p:txBody>
          <a:bodyPr lIns="0" tIns="0" rIns="0" bIns="0" anchor="b" anchorCtr="0"/>
          <a:lstStyle>
            <a:lvl1pPr algn="r">
              <a:defRPr sz="1000" b="1">
                <a:solidFill>
                  <a:schemeClr val="accent1"/>
                </a:solidFill>
                <a:latin typeface="Franklin Gothic Demi" panose="020B0703020102020204" pitchFamily="34" charset="0"/>
              </a:defRPr>
            </a:lvl1pPr>
          </a:lstStyle>
          <a:p>
            <a:fld id="{627CA14E-5EDD-4C5C-B4B2-BE16B502D62B}" type="slidenum">
              <a:rPr lang="en-US" smtClean="0"/>
              <a:pPr/>
              <a:t>‹#›</a:t>
            </a:fld>
            <a:endParaRPr lang="en-US"/>
          </a:p>
        </p:txBody>
      </p:sp>
      <p:sp>
        <p:nvSpPr>
          <p:cNvPr id="6" name="Content Placeholder 3">
            <a:extLst>
              <a:ext uri="{FF2B5EF4-FFF2-40B4-BE49-F238E27FC236}">
                <a16:creationId xmlns:a16="http://schemas.microsoft.com/office/drawing/2014/main" id="{E17CF263-9893-403C-B06C-696E31C38971}"/>
              </a:ext>
            </a:extLst>
          </p:cNvPr>
          <p:cNvSpPr>
            <a:spLocks noGrp="1"/>
          </p:cNvSpPr>
          <p:nvPr>
            <p:ph sz="half" idx="10"/>
          </p:nvPr>
        </p:nvSpPr>
        <p:spPr>
          <a:xfrm>
            <a:off x="5989320" y="1371600"/>
            <a:ext cx="2468880" cy="2057400"/>
          </a:xfrm>
        </p:spPr>
        <p:txBody>
          <a:bodyPr/>
          <a:lstStyle>
            <a:lvl1pPr>
              <a:defRPr sz="1800"/>
            </a:lvl1pPr>
          </a:lstStyle>
          <a:p>
            <a:pPr lvl="0"/>
            <a:r>
              <a:rPr lang="en-US"/>
              <a:t>Edit Master text styles</a:t>
            </a:r>
          </a:p>
          <a:p>
            <a:pPr lvl="1"/>
            <a:r>
              <a:rPr lang="en-US"/>
              <a:t>Second level</a:t>
            </a:r>
          </a:p>
          <a:p>
            <a:pPr lvl="2"/>
            <a:r>
              <a:rPr lang="en-US"/>
              <a:t>Third level</a:t>
            </a:r>
          </a:p>
          <a:p>
            <a:pPr lvl="3"/>
            <a:endParaRPr lang="en-US"/>
          </a:p>
        </p:txBody>
      </p:sp>
      <p:sp>
        <p:nvSpPr>
          <p:cNvPr id="7" name="Content Placeholder 2">
            <a:extLst>
              <a:ext uri="{FF2B5EF4-FFF2-40B4-BE49-F238E27FC236}">
                <a16:creationId xmlns:a16="http://schemas.microsoft.com/office/drawing/2014/main" id="{784358DA-9D0E-46C0-82EF-6F25F64345DE}"/>
              </a:ext>
            </a:extLst>
          </p:cNvPr>
          <p:cNvSpPr>
            <a:spLocks noGrp="1"/>
          </p:cNvSpPr>
          <p:nvPr>
            <p:ph sz="half" idx="11"/>
          </p:nvPr>
        </p:nvSpPr>
        <p:spPr>
          <a:xfrm>
            <a:off x="685799" y="3840480"/>
            <a:ext cx="2468880" cy="2057400"/>
          </a:xfrm>
        </p:spPr>
        <p:txBody>
          <a:bodyPr/>
          <a:lstStyle>
            <a:lvl1pPr>
              <a:defRPr sz="1800"/>
            </a:lvl1pPr>
          </a:lstStyle>
          <a:p>
            <a:pPr lvl="0"/>
            <a:r>
              <a:rPr lang="en-US"/>
              <a:t>Edit Master text styles</a:t>
            </a:r>
          </a:p>
          <a:p>
            <a:pPr lvl="1"/>
            <a:r>
              <a:rPr lang="en-US"/>
              <a:t>Second level</a:t>
            </a:r>
          </a:p>
          <a:p>
            <a:pPr lvl="2"/>
            <a:r>
              <a:rPr lang="en-US"/>
              <a:t>Third level</a:t>
            </a:r>
          </a:p>
        </p:txBody>
      </p:sp>
      <p:sp>
        <p:nvSpPr>
          <p:cNvPr id="9" name="Content Placeholder 3">
            <a:extLst>
              <a:ext uri="{FF2B5EF4-FFF2-40B4-BE49-F238E27FC236}">
                <a16:creationId xmlns:a16="http://schemas.microsoft.com/office/drawing/2014/main" id="{1C188227-5D9A-459D-879E-B130F6831B4E}"/>
              </a:ext>
            </a:extLst>
          </p:cNvPr>
          <p:cNvSpPr>
            <a:spLocks noGrp="1"/>
          </p:cNvSpPr>
          <p:nvPr>
            <p:ph sz="half" idx="12"/>
          </p:nvPr>
        </p:nvSpPr>
        <p:spPr>
          <a:xfrm>
            <a:off x="3337559" y="3840480"/>
            <a:ext cx="2468880" cy="2057400"/>
          </a:xfrm>
        </p:spPr>
        <p:txBody>
          <a:bodyPr/>
          <a:lstStyle>
            <a:lvl1pPr>
              <a:defRPr sz="1800"/>
            </a:lvl1pPr>
          </a:lstStyle>
          <a:p>
            <a:pPr lvl="0"/>
            <a:r>
              <a:rPr lang="en-US"/>
              <a:t>Edit Master text styles</a:t>
            </a:r>
          </a:p>
          <a:p>
            <a:pPr lvl="1"/>
            <a:r>
              <a:rPr lang="en-US"/>
              <a:t>Second level</a:t>
            </a:r>
          </a:p>
          <a:p>
            <a:pPr lvl="2"/>
            <a:r>
              <a:rPr lang="en-US"/>
              <a:t>Third level</a:t>
            </a:r>
          </a:p>
          <a:p>
            <a:pPr lvl="3"/>
            <a:endParaRPr lang="en-US"/>
          </a:p>
        </p:txBody>
      </p:sp>
      <p:sp>
        <p:nvSpPr>
          <p:cNvPr id="10" name="Content Placeholder 3">
            <a:extLst>
              <a:ext uri="{FF2B5EF4-FFF2-40B4-BE49-F238E27FC236}">
                <a16:creationId xmlns:a16="http://schemas.microsoft.com/office/drawing/2014/main" id="{ECCDF296-1D6B-4AE4-87A9-885CFA150515}"/>
              </a:ext>
            </a:extLst>
          </p:cNvPr>
          <p:cNvSpPr>
            <a:spLocks noGrp="1"/>
          </p:cNvSpPr>
          <p:nvPr>
            <p:ph sz="half" idx="13"/>
          </p:nvPr>
        </p:nvSpPr>
        <p:spPr>
          <a:xfrm>
            <a:off x="5989319" y="3840480"/>
            <a:ext cx="2468880" cy="2057400"/>
          </a:xfrm>
        </p:spPr>
        <p:txBody>
          <a:bodyPr/>
          <a:lstStyle>
            <a:lvl1pPr>
              <a:defRPr sz="1800"/>
            </a:lvl1pPr>
          </a:lstStyle>
          <a:p>
            <a:pPr lvl="0"/>
            <a:r>
              <a:rPr lang="en-US"/>
              <a:t>Edit Master text styles</a:t>
            </a:r>
          </a:p>
          <a:p>
            <a:pPr lvl="1"/>
            <a:r>
              <a:rPr lang="en-US"/>
              <a:t>Second level</a:t>
            </a:r>
          </a:p>
          <a:p>
            <a:pPr lvl="2"/>
            <a:r>
              <a:rPr lang="en-US"/>
              <a:t>Third level</a:t>
            </a:r>
          </a:p>
          <a:p>
            <a:pPr lvl="3"/>
            <a:endParaRPr lang="en-US"/>
          </a:p>
        </p:txBody>
      </p:sp>
    </p:spTree>
    <p:extLst>
      <p:ext uri="{BB962C8B-B14F-4D97-AF65-F5344CB8AC3E}">
        <p14:creationId xmlns:p14="http://schemas.microsoft.com/office/powerpoint/2010/main" val="39916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ABDD3B0-92DD-42A1-BAC2-56FDBC3C570A}" type="datetime1">
              <a:rPr kumimoji="0" lang="en-US" sz="18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4/3/2024</a:t>
            </a:fld>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Franklin Gothic Book"/>
                <a:ea typeface="+mn-ea"/>
                <a:cs typeface="+mn-cs"/>
              </a:rPr>
              <a:t>MAhealthconnector.org/business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5A832A-7A3D-498C-8BA9-3B041A3A265F}"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Tree>
    <p:extLst>
      <p:ext uri="{BB962C8B-B14F-4D97-AF65-F5344CB8AC3E}">
        <p14:creationId xmlns:p14="http://schemas.microsoft.com/office/powerpoint/2010/main" val="2949219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ingle Contain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2A3BA48-CF1B-4284-B3D8-7BF808D30C39}"/>
              </a:ext>
            </a:extLst>
          </p:cNvPr>
          <p:cNvSpPr>
            <a:spLocks noGrp="1"/>
          </p:cNvSpPr>
          <p:nvPr>
            <p:ph type="sldNum" sz="quarter" idx="4"/>
          </p:nvPr>
        </p:nvSpPr>
        <p:spPr>
          <a:xfrm>
            <a:off x="6368143" y="6400800"/>
            <a:ext cx="2090057" cy="274320"/>
          </a:xfrm>
          <a:prstGeom prst="rect">
            <a:avLst/>
          </a:prstGeom>
        </p:spPr>
        <p:txBody>
          <a:bodyPr lIns="0" tIns="0" rIns="0" bIns="0" anchor="b" anchorCtr="0"/>
          <a:lstStyle>
            <a:lvl1pPr algn="r">
              <a:defRPr sz="1050" b="0">
                <a:solidFill>
                  <a:schemeClr val="accent1"/>
                </a:solidFill>
                <a:latin typeface="Franklin Gothic Demi" panose="020B0703020102020204" pitchFamily="34" charset="0"/>
              </a:defRPr>
            </a:lvl1pPr>
          </a:lstStyle>
          <a:p>
            <a:fld id="{627CA14E-5EDD-4C5C-B4B2-BE16B502D62B}" type="slidenum">
              <a:rPr lang="en-US" smtClean="0"/>
              <a:pPr/>
              <a:t>‹#›</a:t>
            </a:fld>
            <a:endParaRPr lang="en-US" sz="1050"/>
          </a:p>
        </p:txBody>
      </p:sp>
      <p:sp>
        <p:nvSpPr>
          <p:cNvPr id="5" name="Title Placeholder 1">
            <a:extLst>
              <a:ext uri="{FF2B5EF4-FFF2-40B4-BE49-F238E27FC236}">
                <a16:creationId xmlns:a16="http://schemas.microsoft.com/office/drawing/2014/main" id="{08586559-5171-41A0-82DB-D88F28A594C5}"/>
              </a:ext>
            </a:extLst>
          </p:cNvPr>
          <p:cNvSpPr>
            <a:spLocks noGrp="1"/>
          </p:cNvSpPr>
          <p:nvPr>
            <p:ph type="title"/>
          </p:nvPr>
        </p:nvSpPr>
        <p:spPr>
          <a:xfrm>
            <a:off x="685800" y="640080"/>
            <a:ext cx="7772400" cy="400110"/>
          </a:xfrm>
          <a:prstGeom prst="rect">
            <a:avLst/>
          </a:prstGeom>
        </p:spPr>
        <p:txBody>
          <a:bodyPr vert="horz" lIns="0" tIns="0" rIns="0" bIns="0" rtlCol="0" anchor="t" anchorCtr="0">
            <a:spAutoFit/>
          </a:bodyPr>
          <a:lstStyle/>
          <a:p>
            <a:r>
              <a:rPr lang="en-US"/>
              <a:t>Click to edit Master title style</a:t>
            </a:r>
          </a:p>
        </p:txBody>
      </p:sp>
      <p:sp>
        <p:nvSpPr>
          <p:cNvPr id="8" name="Content Placeholder 7">
            <a:extLst>
              <a:ext uri="{FF2B5EF4-FFF2-40B4-BE49-F238E27FC236}">
                <a16:creationId xmlns:a16="http://schemas.microsoft.com/office/drawing/2014/main" id="{30562C3B-C22F-435D-B73C-6F8FE6DD1FF7}"/>
              </a:ext>
            </a:extLst>
          </p:cNvPr>
          <p:cNvSpPr>
            <a:spLocks noGrp="1"/>
          </p:cNvSpPr>
          <p:nvPr>
            <p:ph sz="quarter" idx="10"/>
          </p:nvPr>
        </p:nvSpPr>
        <p:spPr>
          <a:xfrm>
            <a:off x="685800" y="1920240"/>
            <a:ext cx="7772400" cy="3649287"/>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1258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ingle Contain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2A3BA48-CF1B-4284-B3D8-7BF808D30C39}"/>
              </a:ext>
            </a:extLst>
          </p:cNvPr>
          <p:cNvSpPr>
            <a:spLocks noGrp="1"/>
          </p:cNvSpPr>
          <p:nvPr>
            <p:ph type="sldNum" sz="quarter" idx="4"/>
          </p:nvPr>
        </p:nvSpPr>
        <p:spPr>
          <a:xfrm>
            <a:off x="6368143" y="6400800"/>
            <a:ext cx="2090057" cy="274320"/>
          </a:xfrm>
          <a:prstGeom prst="rect">
            <a:avLst/>
          </a:prstGeom>
        </p:spPr>
        <p:txBody>
          <a:bodyPr lIns="0" tIns="0" rIns="0" bIns="0" anchor="b" anchorCtr="0"/>
          <a:lstStyle>
            <a:lvl1pPr algn="r">
              <a:defRPr sz="1050" b="0">
                <a:solidFill>
                  <a:schemeClr val="accent1"/>
                </a:solidFill>
                <a:latin typeface="Franklin Gothic Demi" panose="020B0703020102020204" pitchFamily="34" charset="0"/>
              </a:defRPr>
            </a:lvl1pPr>
          </a:lstStyle>
          <a:p>
            <a:fld id="{627CA14E-5EDD-4C5C-B4B2-BE16B502D62B}" type="slidenum">
              <a:rPr lang="en-US" smtClean="0"/>
              <a:pPr/>
              <a:t>‹#›</a:t>
            </a:fld>
            <a:endParaRPr lang="en-US" sz="1050"/>
          </a:p>
        </p:txBody>
      </p:sp>
      <p:sp>
        <p:nvSpPr>
          <p:cNvPr id="5" name="Title Placeholder 1">
            <a:extLst>
              <a:ext uri="{FF2B5EF4-FFF2-40B4-BE49-F238E27FC236}">
                <a16:creationId xmlns:a16="http://schemas.microsoft.com/office/drawing/2014/main" id="{08586559-5171-41A0-82DB-D88F28A594C5}"/>
              </a:ext>
            </a:extLst>
          </p:cNvPr>
          <p:cNvSpPr>
            <a:spLocks noGrp="1"/>
          </p:cNvSpPr>
          <p:nvPr>
            <p:ph type="title"/>
          </p:nvPr>
        </p:nvSpPr>
        <p:spPr>
          <a:xfrm>
            <a:off x="685800" y="640080"/>
            <a:ext cx="7772400" cy="400110"/>
          </a:xfrm>
          <a:prstGeom prst="rect">
            <a:avLst/>
          </a:prstGeom>
        </p:spPr>
        <p:txBody>
          <a:bodyPr vert="horz" lIns="0" tIns="0" rIns="0" bIns="0" rtlCol="0" anchor="t" anchorCtr="0">
            <a:spAutoFit/>
          </a:bodyPr>
          <a:lstStyle/>
          <a:p>
            <a:r>
              <a:rPr lang="en-US"/>
              <a:t>Click to edit Master title style</a:t>
            </a:r>
          </a:p>
        </p:txBody>
      </p:sp>
      <p:sp>
        <p:nvSpPr>
          <p:cNvPr id="8" name="Content Placeholder 7">
            <a:extLst>
              <a:ext uri="{FF2B5EF4-FFF2-40B4-BE49-F238E27FC236}">
                <a16:creationId xmlns:a16="http://schemas.microsoft.com/office/drawing/2014/main" id="{30562C3B-C22F-435D-B73C-6F8FE6DD1FF7}"/>
              </a:ext>
            </a:extLst>
          </p:cNvPr>
          <p:cNvSpPr>
            <a:spLocks noGrp="1"/>
          </p:cNvSpPr>
          <p:nvPr>
            <p:ph sz="quarter" idx="10"/>
          </p:nvPr>
        </p:nvSpPr>
        <p:spPr>
          <a:xfrm>
            <a:off x="685800" y="1920240"/>
            <a:ext cx="7772400" cy="3649287"/>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554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Single Container">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42A3BA48-CF1B-4284-B3D8-7BF808D30C39}"/>
              </a:ext>
            </a:extLst>
          </p:cNvPr>
          <p:cNvSpPr>
            <a:spLocks noGrp="1"/>
          </p:cNvSpPr>
          <p:nvPr>
            <p:ph type="sldNum" sz="quarter" idx="4"/>
          </p:nvPr>
        </p:nvSpPr>
        <p:spPr>
          <a:xfrm>
            <a:off x="6368143" y="6400800"/>
            <a:ext cx="2090057" cy="274320"/>
          </a:xfrm>
          <a:prstGeom prst="rect">
            <a:avLst/>
          </a:prstGeom>
        </p:spPr>
        <p:txBody>
          <a:bodyPr lIns="0" tIns="0" rIns="0" bIns="0" anchor="b" anchorCtr="0"/>
          <a:lstStyle>
            <a:lvl1pPr algn="r">
              <a:defRPr sz="1050" b="0">
                <a:solidFill>
                  <a:schemeClr val="accent1"/>
                </a:solidFill>
                <a:latin typeface="Franklin Gothic Demi" panose="020B0703020102020204" pitchFamily="34" charset="0"/>
              </a:defRPr>
            </a:lvl1pPr>
          </a:lstStyle>
          <a:p>
            <a:fld id="{627CA14E-5EDD-4C5C-B4B2-BE16B502D62B}" type="slidenum">
              <a:rPr lang="en-US" smtClean="0"/>
              <a:pPr/>
              <a:t>‹#›</a:t>
            </a:fld>
            <a:endParaRPr lang="en-US" sz="1050"/>
          </a:p>
        </p:txBody>
      </p:sp>
      <p:sp>
        <p:nvSpPr>
          <p:cNvPr id="5" name="Title Placeholder 1">
            <a:extLst>
              <a:ext uri="{FF2B5EF4-FFF2-40B4-BE49-F238E27FC236}">
                <a16:creationId xmlns:a16="http://schemas.microsoft.com/office/drawing/2014/main" id="{08586559-5171-41A0-82DB-D88F28A594C5}"/>
              </a:ext>
            </a:extLst>
          </p:cNvPr>
          <p:cNvSpPr>
            <a:spLocks noGrp="1"/>
          </p:cNvSpPr>
          <p:nvPr>
            <p:ph type="title"/>
          </p:nvPr>
        </p:nvSpPr>
        <p:spPr>
          <a:xfrm>
            <a:off x="685800" y="640080"/>
            <a:ext cx="7772400" cy="400110"/>
          </a:xfrm>
          <a:prstGeom prst="rect">
            <a:avLst/>
          </a:prstGeom>
        </p:spPr>
        <p:txBody>
          <a:bodyPr vert="horz" lIns="0" tIns="0" rIns="0" bIns="0" rtlCol="0" anchor="t" anchorCtr="0">
            <a:spAutoFit/>
          </a:bodyPr>
          <a:lstStyle/>
          <a:p>
            <a:r>
              <a:rPr lang="en-US"/>
              <a:t>Click to edit Master title style</a:t>
            </a:r>
          </a:p>
        </p:txBody>
      </p:sp>
      <p:sp>
        <p:nvSpPr>
          <p:cNvPr id="8" name="Content Placeholder 7">
            <a:extLst>
              <a:ext uri="{FF2B5EF4-FFF2-40B4-BE49-F238E27FC236}">
                <a16:creationId xmlns:a16="http://schemas.microsoft.com/office/drawing/2014/main" id="{30562C3B-C22F-435D-B73C-6F8FE6DD1FF7}"/>
              </a:ext>
            </a:extLst>
          </p:cNvPr>
          <p:cNvSpPr>
            <a:spLocks noGrp="1"/>
          </p:cNvSpPr>
          <p:nvPr>
            <p:ph sz="quarter" idx="10"/>
          </p:nvPr>
        </p:nvSpPr>
        <p:spPr>
          <a:xfrm>
            <a:off x="685800" y="1920240"/>
            <a:ext cx="7772400" cy="3649287"/>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925226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458F7F-88B3-42E9-8CE6-06507BF8E060}"/>
              </a:ext>
            </a:extLst>
          </p:cNvPr>
          <p:cNvSpPr/>
          <p:nvPr/>
        </p:nvSpPr>
        <p:spPr>
          <a:xfrm>
            <a:off x="0" y="-1"/>
            <a:ext cx="9144000" cy="22860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457200"/>
            <a:endParaRPr lang="en-US">
              <a:solidFill>
                <a:srgbClr val="FFFFFF"/>
              </a:solidFill>
            </a:endParaRPr>
          </a:p>
        </p:txBody>
      </p:sp>
      <p:pic>
        <p:nvPicPr>
          <p:cNvPr id="9" name="Picture 8">
            <a:extLst>
              <a:ext uri="{FF2B5EF4-FFF2-40B4-BE49-F238E27FC236}">
                <a16:creationId xmlns:a16="http://schemas.microsoft.com/office/drawing/2014/main" id="{32801CBE-A318-4F2A-B0DE-174BAA9B5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737615"/>
            <a:ext cx="2487168" cy="810768"/>
          </a:xfrm>
          <a:prstGeom prst="rect">
            <a:avLst/>
          </a:prstGeom>
        </p:spPr>
      </p:pic>
    </p:spTree>
    <p:extLst>
      <p:ext uri="{BB962C8B-B14F-4D97-AF65-F5344CB8AC3E}">
        <p14:creationId xmlns:p14="http://schemas.microsoft.com/office/powerpoint/2010/main" val="1991974361"/>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ts val="3700"/>
        </a:lnSpc>
        <a:spcBef>
          <a:spcPct val="0"/>
        </a:spcBef>
        <a:buNone/>
        <a:defRPr sz="3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2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1"/>
            <a:ext cx="7772400" cy="822960"/>
          </a:xfrm>
          <a:prstGeom prst="rect">
            <a:avLst/>
          </a:prstGeom>
        </p:spPr>
        <p:txBody>
          <a:bodyPr vert="horz" lIns="0" tIns="0" rIns="0" bIns="0" rtlCol="0" anchor="t" anchorCtr="0">
            <a:normAutofit/>
          </a:bodyPr>
          <a:lstStyle/>
          <a:p>
            <a:r>
              <a:rPr lang="en-US"/>
              <a:t>Click to edit Master title style</a:t>
            </a:r>
          </a:p>
        </p:txBody>
      </p:sp>
      <p:sp>
        <p:nvSpPr>
          <p:cNvPr id="3" name="Text Placeholder 2"/>
          <p:cNvSpPr>
            <a:spLocks noGrp="1"/>
          </p:cNvSpPr>
          <p:nvPr>
            <p:ph type="body" idx="1"/>
          </p:nvPr>
        </p:nvSpPr>
        <p:spPr>
          <a:xfrm>
            <a:off x="685800" y="1371600"/>
            <a:ext cx="77724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p:txBody>
      </p:sp>
      <p:sp>
        <p:nvSpPr>
          <p:cNvPr id="7" name="Rectangle 6">
            <a:extLst>
              <a:ext uri="{FF2B5EF4-FFF2-40B4-BE49-F238E27FC236}">
                <a16:creationId xmlns:a16="http://schemas.microsoft.com/office/drawing/2014/main" id="{B26173C7-2C04-425C-BD29-3396A8A21EA6}"/>
              </a:ext>
            </a:extLst>
          </p:cNvPr>
          <p:cNvSpPr/>
          <p:nvPr userDrawn="1"/>
        </p:nvSpPr>
        <p:spPr>
          <a:xfrm>
            <a:off x="685800" y="-1"/>
            <a:ext cx="1143000" cy="17373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9" name="Picture 8">
            <a:extLst>
              <a:ext uri="{FF2B5EF4-FFF2-40B4-BE49-F238E27FC236}">
                <a16:creationId xmlns:a16="http://schemas.microsoft.com/office/drawing/2014/main" id="{36246736-785F-4BAF-9384-7242841A44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5800" y="6339630"/>
            <a:ext cx="1732144" cy="342537"/>
          </a:xfrm>
          <a:prstGeom prst="rect">
            <a:avLst/>
          </a:prstGeom>
        </p:spPr>
      </p:pic>
      <p:sp>
        <p:nvSpPr>
          <p:cNvPr id="14" name="Slide Number Placeholder 5">
            <a:extLst>
              <a:ext uri="{FF2B5EF4-FFF2-40B4-BE49-F238E27FC236}">
                <a16:creationId xmlns:a16="http://schemas.microsoft.com/office/drawing/2014/main" id="{1CC49869-E498-4D26-96D1-37C1700E9054}"/>
              </a:ext>
            </a:extLst>
          </p:cNvPr>
          <p:cNvSpPr>
            <a:spLocks noGrp="1"/>
          </p:cNvSpPr>
          <p:nvPr>
            <p:ph type="sldNum" sz="quarter" idx="4"/>
          </p:nvPr>
        </p:nvSpPr>
        <p:spPr>
          <a:xfrm>
            <a:off x="6368142" y="6400800"/>
            <a:ext cx="2090057" cy="274320"/>
          </a:xfrm>
          <a:prstGeom prst="rect">
            <a:avLst/>
          </a:prstGeom>
        </p:spPr>
        <p:txBody>
          <a:bodyPr lIns="0" tIns="0" rIns="0" bIns="0" anchor="b" anchorCtr="0"/>
          <a:lstStyle>
            <a:lvl1pPr algn="r">
              <a:defRPr sz="1000" b="1">
                <a:solidFill>
                  <a:schemeClr val="accent1"/>
                </a:solidFill>
                <a:latin typeface="Franklin Gothic Demi" panose="020B0703020102020204" pitchFamily="34" charset="0"/>
              </a:defRPr>
            </a:lvl1pPr>
          </a:lstStyle>
          <a:p>
            <a:fld id="{627CA14E-5EDD-4C5C-B4B2-BE16B502D62B}" type="slidenum">
              <a:rPr lang="en-US" smtClean="0"/>
              <a:pPr/>
              <a:t>‹#›</a:t>
            </a:fld>
            <a:endParaRPr lang="en-US"/>
          </a:p>
        </p:txBody>
      </p:sp>
    </p:spTree>
    <p:extLst>
      <p:ext uri="{BB962C8B-B14F-4D97-AF65-F5344CB8AC3E}">
        <p14:creationId xmlns:p14="http://schemas.microsoft.com/office/powerpoint/2010/main" val="28400251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05" r:id="rId5"/>
    <p:sldLayoutId id="2147483707" r:id="rId6"/>
    <p:sldLayoutId id="2147483708" r:id="rId7"/>
    <p:sldLayoutId id="2147483709" r:id="rId8"/>
    <p:sldLayoutId id="2147483711" r:id="rId9"/>
    <p:sldLayoutId id="2147483712" r:id="rId10"/>
    <p:sldLayoutId id="2147483714" r:id="rId11"/>
  </p:sldLayoutIdLst>
  <p:hf hdr="0"/>
  <p:txStyles>
    <p:titleStyle>
      <a:lvl1pPr algn="l" defTabSz="914400" rtl="0" eaLnBrk="1" latinLnBrk="0" hangingPunct="1">
        <a:lnSpc>
          <a:spcPct val="100000"/>
        </a:lnSpc>
        <a:spcBef>
          <a:spcPct val="0"/>
        </a:spcBef>
        <a:buNone/>
        <a:defRPr sz="2600" b="1"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Tx/>
        <a:buNone/>
        <a:defRPr sz="2000" kern="1200">
          <a:solidFill>
            <a:schemeClr val="tx1">
              <a:lumMod val="65000"/>
              <a:lumOff val="35000"/>
            </a:schemeClr>
          </a:solidFill>
          <a:latin typeface="Franklin Gothic Demi" panose="020B0703020102020204" pitchFamily="34" charset="0"/>
          <a:ea typeface="+mn-ea"/>
          <a:cs typeface="+mn-cs"/>
        </a:defRPr>
      </a:lvl1pPr>
      <a:lvl2pPr marL="169863" indent="-169863" algn="l" defTabSz="914400" rtl="0" eaLnBrk="1" latinLnBrk="0" hangingPunct="1">
        <a:lnSpc>
          <a:spcPct val="110000"/>
        </a:lnSpc>
        <a:spcBef>
          <a:spcPts val="600"/>
        </a:spcBef>
        <a:spcAft>
          <a:spcPts val="300"/>
        </a:spcAft>
        <a:buFont typeface="Wingdings" panose="05000000000000000000" pitchFamily="2" charset="2"/>
        <a:buChar char="§"/>
        <a:defRPr sz="1600" kern="1200">
          <a:solidFill>
            <a:schemeClr val="tx1">
              <a:lumMod val="65000"/>
              <a:lumOff val="35000"/>
            </a:schemeClr>
          </a:solidFill>
          <a:latin typeface="+mn-lt"/>
          <a:ea typeface="+mn-ea"/>
          <a:cs typeface="+mn-cs"/>
        </a:defRPr>
      </a:lvl2pPr>
      <a:lvl3pPr marL="398463" indent="-169863"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CAA888-672A-4858-A3DF-0284C0FD40E4}"/>
              </a:ext>
            </a:extLst>
          </p:cNvPr>
          <p:cNvSpPr>
            <a:spLocks noGrp="1"/>
          </p:cNvSpPr>
          <p:nvPr>
            <p:ph type="title"/>
          </p:nvPr>
        </p:nvSpPr>
        <p:spPr>
          <a:xfrm>
            <a:off x="685800" y="4690872"/>
            <a:ext cx="7772400" cy="2176272"/>
          </a:xfrm>
          <a:prstGeom prst="rect">
            <a:avLst/>
          </a:prstGeom>
        </p:spPr>
        <p:txBody>
          <a:bodyPr vert="horz" lIns="0" tIns="0" rIns="0" bIns="0" rtlCol="0" anchor="ctr">
            <a:normAutofit/>
          </a:bodyPr>
          <a:lstStyle/>
          <a:p>
            <a:r>
              <a:rPr lang="en-US"/>
              <a:t>Click to edit Master title style</a:t>
            </a:r>
          </a:p>
        </p:txBody>
      </p:sp>
      <p:sp>
        <p:nvSpPr>
          <p:cNvPr id="7" name="Rectangle 6">
            <a:extLst>
              <a:ext uri="{FF2B5EF4-FFF2-40B4-BE49-F238E27FC236}">
                <a16:creationId xmlns:a16="http://schemas.microsoft.com/office/drawing/2014/main" id="{336AC6BE-2416-4FE8-9FB7-797EEEB6FF03}"/>
              </a:ext>
            </a:extLst>
          </p:cNvPr>
          <p:cNvSpPr/>
          <p:nvPr userDrawn="1"/>
        </p:nvSpPr>
        <p:spPr>
          <a:xfrm>
            <a:off x="0" y="-1"/>
            <a:ext cx="9144000" cy="4690872"/>
          </a:xfrm>
          <a:prstGeom prst="rect">
            <a:avLst/>
          </a:prstGeom>
          <a:solidFill>
            <a:schemeClr val="accent4">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solidFill>
                <a:schemeClr val="accent1"/>
              </a:solidFill>
            </a:endParaRPr>
          </a:p>
        </p:txBody>
      </p:sp>
      <p:pic>
        <p:nvPicPr>
          <p:cNvPr id="9" name="Picture 8">
            <a:extLst>
              <a:ext uri="{FF2B5EF4-FFF2-40B4-BE49-F238E27FC236}">
                <a16:creationId xmlns:a16="http://schemas.microsoft.com/office/drawing/2014/main" id="{991AFD2B-F17E-498D-A8AB-A48E594112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4702945" cy="4690871"/>
          </a:xfrm>
          <a:prstGeom prst="rect">
            <a:avLst/>
          </a:prstGeom>
        </p:spPr>
      </p:pic>
    </p:spTree>
    <p:extLst>
      <p:ext uri="{BB962C8B-B14F-4D97-AF65-F5344CB8AC3E}">
        <p14:creationId xmlns:p14="http://schemas.microsoft.com/office/powerpoint/2010/main" val="1090638479"/>
      </p:ext>
    </p:extLst>
  </p:cSld>
  <p:clrMap bg1="lt1" tx1="dk1" bg2="lt2" tx2="dk2" accent1="accent1" accent2="accent2" accent3="accent3" accent4="accent4" accent5="accent5" accent6="accent6" hlink="hlink" folHlink="folHlink"/>
  <p:sldLayoutIdLst>
    <p:sldLayoutId id="2147483680" r:id="rId1"/>
  </p:sldLayoutIdLst>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E8D87B-526D-4E4C-B45A-A4D16E6B5375}"/>
              </a:ext>
            </a:extLst>
          </p:cNvPr>
          <p:cNvSpPr/>
          <p:nvPr userDrawn="1"/>
        </p:nvSpPr>
        <p:spPr>
          <a:xfrm>
            <a:off x="0" y="-1"/>
            <a:ext cx="9144000" cy="2286000"/>
          </a:xfrm>
          <a:prstGeom prst="rect">
            <a:avLst/>
          </a:prstGeom>
          <a:solidFill>
            <a:schemeClr val="accent4">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pic>
        <p:nvPicPr>
          <p:cNvPr id="5" name="Picture 4">
            <a:extLst>
              <a:ext uri="{FF2B5EF4-FFF2-40B4-BE49-F238E27FC236}">
                <a16:creationId xmlns:a16="http://schemas.microsoft.com/office/drawing/2014/main" id="{7307EBE5-45E3-4EF2-98D4-51F5D5BC285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601" y="889701"/>
            <a:ext cx="2156543" cy="718847"/>
          </a:xfrm>
          <a:prstGeom prst="rect">
            <a:avLst/>
          </a:prstGeom>
        </p:spPr>
      </p:pic>
    </p:spTree>
    <p:extLst>
      <p:ext uri="{BB962C8B-B14F-4D97-AF65-F5344CB8AC3E}">
        <p14:creationId xmlns:p14="http://schemas.microsoft.com/office/powerpoint/2010/main" val="4217969586"/>
      </p:ext>
    </p:extLst>
  </p:cSld>
  <p:clrMap bg1="lt1" tx1="dk1" bg2="lt2" tx2="dk2" accent1="accent1" accent2="accent2" accent3="accent3" accent4="accent4" accent5="accent5" accent6="accent6" hlink="hlink" folHlink="folHlink"/>
  <p:sldLayoutIdLst>
    <p:sldLayoutId id="2147483683" r:id="rId1"/>
    <p:sldLayoutId id="2147483685" r:id="rId2"/>
  </p:sldLayoutIdLst>
  <p:txStyles>
    <p:titleStyle>
      <a:lvl1pPr algn="l" defTabSz="914400" rtl="0" eaLnBrk="1" latinLnBrk="0" hangingPunct="1">
        <a:lnSpc>
          <a:spcPts val="3700"/>
        </a:lnSpc>
        <a:spcBef>
          <a:spcPct val="0"/>
        </a:spcBef>
        <a:buNone/>
        <a:defRPr sz="3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2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hyperlink" Target="http://www.irs.gov/affordable-care-act/employers/small-business-health-care-tax-credit-and-the-shop-marketplace"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hyperlink" Target="https://www.taxpayeradvocate.irs.gov/estimator/premiumtaxcreditchange/index.htm"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my.mahealthconnector.org/directory/categories/small-businesses" TargetMode="Externa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tiff"/><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4F4531E-0750-45D3-962F-A9E1199720B2}"/>
              </a:ext>
            </a:extLst>
          </p:cNvPr>
          <p:cNvSpPr>
            <a:spLocks noGrp="1"/>
          </p:cNvSpPr>
          <p:nvPr>
            <p:ph type="body" sz="quarter" idx="10"/>
          </p:nvPr>
        </p:nvSpPr>
        <p:spPr>
          <a:xfrm>
            <a:off x="1143000" y="5417608"/>
            <a:ext cx="6858000" cy="1247775"/>
          </a:xfrm>
        </p:spPr>
        <p:txBody>
          <a:bodyPr/>
          <a:lstStyle/>
          <a:p>
            <a:r>
              <a:rPr lang="en-US" dirty="0"/>
              <a:t>Mahealthconnector.org/business</a:t>
            </a:r>
          </a:p>
          <a:p>
            <a:r>
              <a:rPr lang="en-US" dirty="0"/>
              <a:t>MARCH 2024</a:t>
            </a:r>
          </a:p>
          <a:p>
            <a:endParaRPr lang="en-US" dirty="0"/>
          </a:p>
        </p:txBody>
      </p:sp>
      <p:sp>
        <p:nvSpPr>
          <p:cNvPr id="3" name="Title 2">
            <a:extLst>
              <a:ext uri="{FF2B5EF4-FFF2-40B4-BE49-F238E27FC236}">
                <a16:creationId xmlns:a16="http://schemas.microsoft.com/office/drawing/2014/main" id="{67B96B46-CA37-4D55-972D-475FE40268DB}"/>
              </a:ext>
            </a:extLst>
          </p:cNvPr>
          <p:cNvSpPr>
            <a:spLocks noGrp="1"/>
          </p:cNvSpPr>
          <p:nvPr>
            <p:ph type="ctrTitle"/>
          </p:nvPr>
        </p:nvSpPr>
        <p:spPr>
          <a:xfrm>
            <a:off x="1143000" y="4226169"/>
            <a:ext cx="6858000" cy="1122726"/>
          </a:xfrm>
        </p:spPr>
        <p:txBody>
          <a:bodyPr/>
          <a:lstStyle/>
          <a:p>
            <a:pPr>
              <a:lnSpc>
                <a:spcPct val="100000"/>
              </a:lnSpc>
            </a:pPr>
            <a:r>
              <a:rPr lang="en-US"/>
              <a:t>Health Connector for Business: Affordable, Flexible Health Coverage</a:t>
            </a:r>
            <a:br>
              <a:rPr lang="en-US"/>
            </a:br>
            <a:br>
              <a:rPr lang="en-US"/>
            </a:br>
            <a:endParaRPr lang="en-US" sz="1800" b="0">
              <a:solidFill>
                <a:schemeClr val="tx1">
                  <a:lumMod val="65000"/>
                  <a:lumOff val="35000"/>
                </a:schemeClr>
              </a:solidFill>
              <a:latin typeface="+mn-lt"/>
            </a:endParaRPr>
          </a:p>
        </p:txBody>
      </p:sp>
    </p:spTree>
    <p:extLst>
      <p:ext uri="{BB962C8B-B14F-4D97-AF65-F5344CB8AC3E}">
        <p14:creationId xmlns:p14="http://schemas.microsoft.com/office/powerpoint/2010/main" val="7534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B7A2-6E50-47AF-BBC3-1320B86370DF}"/>
              </a:ext>
            </a:extLst>
          </p:cNvPr>
          <p:cNvSpPr>
            <a:spLocks noGrp="1"/>
          </p:cNvSpPr>
          <p:nvPr>
            <p:ph type="title"/>
          </p:nvPr>
        </p:nvSpPr>
        <p:spPr/>
        <p:txBody>
          <a:bodyPr/>
          <a:lstStyle/>
          <a:p>
            <a:r>
              <a:rPr lang="en-US"/>
              <a:t>Employee Choice Models</a:t>
            </a:r>
          </a:p>
        </p:txBody>
      </p:sp>
      <p:sp>
        <p:nvSpPr>
          <p:cNvPr id="4" name="Slide Number Placeholder 3">
            <a:extLst>
              <a:ext uri="{FF2B5EF4-FFF2-40B4-BE49-F238E27FC236}">
                <a16:creationId xmlns:a16="http://schemas.microsoft.com/office/drawing/2014/main" id="{120E9A50-06B3-4A87-A3FD-0BED77A6393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CA14E-5EDD-4C5C-B4B2-BE16B502D62B}"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5" name="Rectangle 4">
            <a:extLst>
              <a:ext uri="{FF2B5EF4-FFF2-40B4-BE49-F238E27FC236}">
                <a16:creationId xmlns:a16="http://schemas.microsoft.com/office/drawing/2014/main" id="{D20BC977-1477-47DF-84F9-80A5E86A2ADD}"/>
              </a:ext>
            </a:extLst>
          </p:cNvPr>
          <p:cNvSpPr/>
          <p:nvPr/>
        </p:nvSpPr>
        <p:spPr>
          <a:xfrm>
            <a:off x="1751202" y="2121388"/>
            <a:ext cx="6553500" cy="175432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Employer can </a:t>
            </a:r>
            <a:r>
              <a:rPr kumimoji="0" lang="en-US" sz="1800" b="1"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control costs</a:t>
            </a:r>
            <a:r>
              <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 while providing </a:t>
            </a:r>
            <a:r>
              <a:rPr kumimoji="0" lang="en-US" sz="1800" b="1"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multiple insurance options</a:t>
            </a:r>
            <a:r>
              <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 to employees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S PGothic" pitchFamily="34" charset="-128"/>
              <a:cs typeface="+mn-cs"/>
              <a:sym typeface="FranklinGothicURWBoo"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MS PGothic" pitchFamily="34" charset="-128"/>
              <a:cs typeface="+mn-cs"/>
              <a:sym typeface="FranklinGothicURWBoo"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Employees can easily </a:t>
            </a:r>
            <a:r>
              <a:rPr kumimoji="0" lang="en-US" sz="1800" b="1"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compare options</a:t>
            </a:r>
            <a:r>
              <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 and </a:t>
            </a:r>
            <a:r>
              <a:rPr kumimoji="0" lang="en-US" sz="1800" b="1"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choose a plan</a:t>
            </a:r>
            <a:r>
              <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 that fits their needs</a:t>
            </a:r>
            <a:endParaRPr kumimoji="0" lang="en-US" sz="1800" b="0" i="0" u="none" strike="noStrike" kern="1200" cap="none" spc="0" normalizeH="0" baseline="0" noProof="0">
              <a:ln>
                <a:noFill/>
              </a:ln>
              <a:solidFill>
                <a:prstClr val="black">
                  <a:lumMod val="65000"/>
                  <a:lumOff val="35000"/>
                </a:prstClr>
              </a:solidFill>
              <a:effectLst/>
              <a:uLnTx/>
              <a:uFillTx/>
              <a:latin typeface="Franklin Gothic Book"/>
              <a:ea typeface="+mn-ea"/>
              <a:cs typeface="+mn-cs"/>
            </a:endParaRPr>
          </a:p>
        </p:txBody>
      </p:sp>
      <p:pic>
        <p:nvPicPr>
          <p:cNvPr id="6" name="Picture 5">
            <a:extLst>
              <a:ext uri="{FF2B5EF4-FFF2-40B4-BE49-F238E27FC236}">
                <a16:creationId xmlns:a16="http://schemas.microsoft.com/office/drawing/2014/main" id="{AC8FEA67-3FE1-42D8-8941-9D1417CC495E}"/>
              </a:ext>
            </a:extLst>
          </p:cNvPr>
          <p:cNvPicPr>
            <a:picLocks noChangeAspect="1"/>
          </p:cNvPicPr>
          <p:nvPr/>
        </p:nvPicPr>
        <p:blipFill rotWithShape="1">
          <a:blip r:embed="rId2"/>
          <a:srcRect l="87392" t="43534" b="44107"/>
          <a:stretch/>
        </p:blipFill>
        <p:spPr>
          <a:xfrm>
            <a:off x="856076" y="1961997"/>
            <a:ext cx="811525" cy="795430"/>
          </a:xfrm>
          <a:prstGeom prst="rect">
            <a:avLst/>
          </a:prstGeom>
          <a:ln>
            <a:noFill/>
          </a:ln>
        </p:spPr>
      </p:pic>
      <p:pic>
        <p:nvPicPr>
          <p:cNvPr id="7" name="Picture 6">
            <a:extLst>
              <a:ext uri="{FF2B5EF4-FFF2-40B4-BE49-F238E27FC236}">
                <a16:creationId xmlns:a16="http://schemas.microsoft.com/office/drawing/2014/main" id="{B71D09A1-06C8-4C84-9410-83987D97D0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7951" b="87626"/>
          <a:stretch/>
        </p:blipFill>
        <p:spPr>
          <a:xfrm>
            <a:off x="856076" y="3058363"/>
            <a:ext cx="811525" cy="790017"/>
          </a:xfrm>
          <a:prstGeom prst="rect">
            <a:avLst/>
          </a:prstGeom>
          <a:ln>
            <a:noFill/>
          </a:ln>
        </p:spPr>
      </p:pic>
    </p:spTree>
    <p:extLst>
      <p:ext uri="{BB962C8B-B14F-4D97-AF65-F5344CB8AC3E}">
        <p14:creationId xmlns:p14="http://schemas.microsoft.com/office/powerpoint/2010/main" val="140043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9306-AD2A-4391-A34F-7E8D8E6B8E2A}"/>
              </a:ext>
            </a:extLst>
          </p:cNvPr>
          <p:cNvSpPr>
            <a:spLocks noGrp="1"/>
          </p:cNvSpPr>
          <p:nvPr>
            <p:ph type="title"/>
          </p:nvPr>
        </p:nvSpPr>
        <p:spPr>
          <a:xfrm>
            <a:off x="477078" y="566531"/>
            <a:ext cx="8368746" cy="822960"/>
          </a:xfrm>
        </p:spPr>
        <p:txBody>
          <a:bodyPr>
            <a:noAutofit/>
          </a:bodyPr>
          <a:lstStyle/>
          <a:p>
            <a:r>
              <a:rPr lang="en-US" sz="3200"/>
              <a:t>Employees Can Choose Their Own Plans</a:t>
            </a:r>
          </a:p>
        </p:txBody>
      </p:sp>
      <p:sp>
        <p:nvSpPr>
          <p:cNvPr id="4" name="Slide Number Placeholder 3">
            <a:extLst>
              <a:ext uri="{FF2B5EF4-FFF2-40B4-BE49-F238E27FC236}">
                <a16:creationId xmlns:a16="http://schemas.microsoft.com/office/drawing/2014/main" id="{AC14B257-80B6-41DF-997F-35C32A72AAA5}"/>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CA14E-5EDD-4C5C-B4B2-BE16B502D62B}"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pic>
        <p:nvPicPr>
          <p:cNvPr id="22" name="Picture 21">
            <a:extLst>
              <a:ext uri="{FF2B5EF4-FFF2-40B4-BE49-F238E27FC236}">
                <a16:creationId xmlns:a16="http://schemas.microsoft.com/office/drawing/2014/main" id="{0F29C921-45DF-4C0B-950F-7B2B9DC5B65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80013" y="4280166"/>
            <a:ext cx="503366" cy="489252"/>
          </a:xfrm>
          <a:prstGeom prst="rect">
            <a:avLst/>
          </a:prstGeom>
        </p:spPr>
      </p:pic>
      <p:pic>
        <p:nvPicPr>
          <p:cNvPr id="23" name="Picture 22">
            <a:extLst>
              <a:ext uri="{FF2B5EF4-FFF2-40B4-BE49-F238E27FC236}">
                <a16:creationId xmlns:a16="http://schemas.microsoft.com/office/drawing/2014/main" id="{9C151D28-9AA3-4D80-9225-BF309C9649E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58134" y="4284451"/>
            <a:ext cx="458488" cy="463818"/>
          </a:xfrm>
          <a:prstGeom prst="rect">
            <a:avLst/>
          </a:prstGeom>
        </p:spPr>
      </p:pic>
      <p:pic>
        <p:nvPicPr>
          <p:cNvPr id="24" name="Picture 23">
            <a:extLst>
              <a:ext uri="{FF2B5EF4-FFF2-40B4-BE49-F238E27FC236}">
                <a16:creationId xmlns:a16="http://schemas.microsoft.com/office/drawing/2014/main" id="{52495E78-A65B-45EE-B8FB-0F6A9DC2A6F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52347" y="4284451"/>
            <a:ext cx="564001" cy="465054"/>
          </a:xfrm>
          <a:prstGeom prst="rect">
            <a:avLst/>
          </a:prstGeom>
        </p:spPr>
      </p:pic>
      <p:graphicFrame>
        <p:nvGraphicFramePr>
          <p:cNvPr id="25" name="Table 7">
            <a:extLst>
              <a:ext uri="{FF2B5EF4-FFF2-40B4-BE49-F238E27FC236}">
                <a16:creationId xmlns:a16="http://schemas.microsoft.com/office/drawing/2014/main" id="{CAD63ADE-1067-49FE-AB27-E062285F4A19}"/>
              </a:ext>
            </a:extLst>
          </p:cNvPr>
          <p:cNvGraphicFramePr>
            <a:graphicFrameLocks noGrp="1"/>
          </p:cNvGraphicFramePr>
          <p:nvPr>
            <p:extLst>
              <p:ext uri="{D42A27DB-BD31-4B8C-83A1-F6EECF244321}">
                <p14:modId xmlns:p14="http://schemas.microsoft.com/office/powerpoint/2010/main" val="123467199"/>
              </p:ext>
            </p:extLst>
          </p:nvPr>
        </p:nvGraphicFramePr>
        <p:xfrm>
          <a:off x="685800" y="1443791"/>
          <a:ext cx="7772400" cy="4663468"/>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val="4263518134"/>
                    </a:ext>
                  </a:extLst>
                </a:gridCol>
                <a:gridCol w="2590800">
                  <a:extLst>
                    <a:ext uri="{9D8B030D-6E8A-4147-A177-3AD203B41FA5}">
                      <a16:colId xmlns:a16="http://schemas.microsoft.com/office/drawing/2014/main" val="531692695"/>
                    </a:ext>
                  </a:extLst>
                </a:gridCol>
                <a:gridCol w="2590800">
                  <a:extLst>
                    <a:ext uri="{9D8B030D-6E8A-4147-A177-3AD203B41FA5}">
                      <a16:colId xmlns:a16="http://schemas.microsoft.com/office/drawing/2014/main" val="4013410621"/>
                    </a:ext>
                  </a:extLst>
                </a:gridCol>
              </a:tblGrid>
              <a:tr h="10058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Franklin Gothic Demi" panose="020B0703020102020204" pitchFamily="34" charset="0"/>
                          <a:ea typeface="Roboto" charset="0"/>
                          <a:cs typeface="Roboto" charset="0"/>
                        </a:rPr>
                        <a:t>ONE PLAN</a:t>
                      </a:r>
                    </a:p>
                  </a:txBody>
                  <a:tcPr anchor="ctr">
                    <a:solidFill>
                      <a:srgbClr val="00649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Franklin Gothic Demi" panose="020B0703020102020204" pitchFamily="34" charset="0"/>
                          <a:ea typeface="Roboto" charset="0"/>
                          <a:cs typeface="Roboto" charset="0"/>
                        </a:rPr>
                        <a:t>ONE CARRIER</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Franklin Gothic Demi" panose="020B0703020102020204" pitchFamily="34" charset="0"/>
                          <a:ea typeface="Roboto" charset="0"/>
                          <a:cs typeface="Roboto" charset="0"/>
                        </a:rPr>
                        <a:t>ONE LEVEL</a:t>
                      </a:r>
                    </a:p>
                  </a:txBody>
                  <a:tcPr anchor="ctr">
                    <a:solidFill>
                      <a:srgbClr val="3685AB"/>
                    </a:solidFill>
                  </a:tcPr>
                </a:tc>
                <a:extLst>
                  <a:ext uri="{0D108BD9-81ED-4DB2-BD59-A6C34878D82A}">
                    <a16:rowId xmlns:a16="http://schemas.microsoft.com/office/drawing/2014/main" val="2692741103"/>
                  </a:ext>
                </a:extLst>
              </a:tr>
              <a:tr h="334154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6494"/>
                          </a:solidFill>
                          <a:effectLst/>
                          <a:uLnTx/>
                          <a:uFillTx/>
                          <a:latin typeface="Franklin Gothic Demi" panose="020B0703020102020204" pitchFamily="34" charset="0"/>
                          <a:ea typeface="Roboto" charset="0"/>
                          <a:cs typeface="Roboto" charset="0"/>
                        </a:rPr>
                        <a:t>Employer Selects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6494"/>
                          </a:solidFill>
                          <a:effectLst/>
                          <a:uLnTx/>
                          <a:uFillTx/>
                          <a:latin typeface="Franklin Gothic Demi" panose="020B0703020102020204" pitchFamily="34" charset="0"/>
                          <a:ea typeface="Roboto" charset="0"/>
                          <a:cs typeface="Roboto" charset="0"/>
                        </a:rPr>
                        <a:t>One Plan</a:t>
                      </a:r>
                    </a:p>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endParaRPr>
                    </a:p>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The employee is enrolled in the selected plan</a:t>
                      </a:r>
                    </a:p>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a:solidFill>
                            <a:prstClr val="black"/>
                          </a:solidFill>
                          <a:latin typeface="Franklin Gothic Book" panose="020B0503020102020204" pitchFamily="34" charset="0"/>
                          <a:ea typeface="Lato Light" charset="0"/>
                          <a:cs typeface="Lato Light" charset="0"/>
                        </a:rPr>
                        <a:t>Composite billing method </a:t>
                      </a:r>
                    </a:p>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Bronze plans can only be offered through this model</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6CB33F"/>
                          </a:solidFill>
                          <a:effectLst/>
                          <a:uLnTx/>
                          <a:uFillTx/>
                          <a:latin typeface="Franklin Gothic Demi" panose="020B0703020102020204" pitchFamily="34" charset="0"/>
                          <a:ea typeface="Roboto" charset="0"/>
                          <a:cs typeface="Roboto" charset="0"/>
                        </a:rPr>
                        <a:t>Employer Selects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6CB33F"/>
                          </a:solidFill>
                          <a:effectLst/>
                          <a:uLnTx/>
                          <a:uFillTx/>
                          <a:latin typeface="Franklin Gothic Demi" panose="020B0703020102020204" pitchFamily="34" charset="0"/>
                          <a:ea typeface="Roboto" charset="0"/>
                          <a:cs typeface="Roboto" charset="0"/>
                        </a:rPr>
                        <a:t>One Carrier</a:t>
                      </a:r>
                    </a:p>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endParaRPr>
                    </a:p>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The employee can choose any plan within the selected carrier</a:t>
                      </a:r>
                    </a:p>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a:solidFill>
                            <a:prstClr val="black"/>
                          </a:solidFill>
                          <a:latin typeface="Franklin Gothic Book" panose="020B0503020102020204" pitchFamily="34" charset="0"/>
                          <a:ea typeface="Lato Light" charset="0"/>
                          <a:cs typeface="Lato Light" charset="0"/>
                        </a:rPr>
                        <a:t>List billing method </a:t>
                      </a:r>
                    </a:p>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Franklin Gothic Book"/>
                          <a:ea typeface="Lato Light"/>
                          <a:cs typeface="Lato Light"/>
                        </a:rPr>
                        <a:t>PPO options </a:t>
                      </a:r>
                      <a:r>
                        <a:rPr lang="en-US" sz="1800">
                          <a:solidFill>
                            <a:prstClr val="black"/>
                          </a:solidFill>
                          <a:latin typeface="Franklin Gothic Book"/>
                          <a:ea typeface="Lato Light"/>
                          <a:cs typeface="Lato Light"/>
                        </a:rPr>
                        <a:t>can only be offered through this model (except for Tufts Direct, WellSense, and Fallon)</a:t>
                      </a:r>
                      <a:endParaRPr kumimoji="0" lang="en-US" sz="1800" b="0" i="0" u="none" strike="noStrike" kern="1200" cap="none" spc="0" normalizeH="0" baseline="0" noProof="0">
                        <a:ln>
                          <a:noFill/>
                        </a:ln>
                        <a:solidFill>
                          <a:prstClr val="black"/>
                        </a:solidFill>
                        <a:effectLst/>
                        <a:uLnTx/>
                        <a:uFillTx/>
                        <a:latin typeface="Franklin Gothic Book"/>
                        <a:ea typeface="Lato Light"/>
                        <a:cs typeface="Lato Light"/>
                      </a:endParaRPr>
                    </a:p>
                    <a:p>
                      <a:endParaRPr lang="en-US"/>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C99"/>
                          </a:solidFill>
                          <a:effectLst/>
                          <a:uLnTx/>
                          <a:uFillTx/>
                          <a:latin typeface="Franklin Gothic Demi" panose="020B0703020102020204" pitchFamily="34" charset="0"/>
                          <a:ea typeface="Roboto" charset="0"/>
                          <a:cs typeface="Roboto" charset="0"/>
                        </a:rPr>
                        <a:t>Employer Selects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C99"/>
                          </a:solidFill>
                          <a:effectLst/>
                          <a:uLnTx/>
                          <a:uFillTx/>
                          <a:latin typeface="Franklin Gothic Demi" panose="020B0703020102020204" pitchFamily="34" charset="0"/>
                          <a:ea typeface="Roboto" charset="0"/>
                          <a:cs typeface="Roboto" charset="0"/>
                        </a:rPr>
                        <a:t>Metallic Tier</a:t>
                      </a:r>
                    </a:p>
                    <a:p>
                      <a:pPr marL="0" marR="0" lvl="0" indent="0" algn="ctr"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endParaRPr>
                    </a:p>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The employee can choose any plan within the selected tier</a:t>
                      </a:r>
                    </a:p>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a:solidFill>
                            <a:prstClr val="black"/>
                          </a:solidFill>
                          <a:latin typeface="Franklin Gothic Book" panose="020B0503020102020204" pitchFamily="34" charset="0"/>
                          <a:ea typeface="Lato Light" charset="0"/>
                          <a:cs typeface="Lato Light" charset="0"/>
                        </a:rPr>
                        <a:t>List billing method </a:t>
                      </a:r>
                    </a:p>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Only a silver or gold tier can be offered through this model</a:t>
                      </a:r>
                    </a:p>
                    <a:p>
                      <a:pPr marL="171450" marR="0" lvl="0" indent="-171450" algn="ctr">
                        <a:lnSpc>
                          <a:spcPct val="100000"/>
                        </a:lnSpc>
                        <a:spcBef>
                          <a:spcPts val="0"/>
                        </a:spcBef>
                        <a:spcAft>
                          <a:spcPts val="0"/>
                        </a:spcAft>
                        <a:buClrTx/>
                        <a:buSzTx/>
                        <a:buFont typeface="Wingdings" panose="05000000000000000000" pitchFamily="2" charset="2"/>
                        <a:buChar char="§"/>
                      </a:pPr>
                      <a:r>
                        <a:rPr lang="en-US" sz="1800" b="0" i="0" u="none" strike="noStrike" kern="1200" cap="none" spc="0" normalizeH="0" baseline="0" noProof="0">
                          <a:ln>
                            <a:noFill/>
                          </a:ln>
                          <a:solidFill>
                            <a:prstClr val="black"/>
                          </a:solidFill>
                          <a:effectLst/>
                          <a:uLnTx/>
                          <a:uFillTx/>
                          <a:latin typeface="Franklin Gothic Book"/>
                          <a:ea typeface="Lato Light"/>
                          <a:cs typeface="Lato Light"/>
                        </a:rPr>
                        <a:t>PPO plans are available at the Silver tier only. </a:t>
                      </a:r>
                    </a:p>
                  </a:txBody>
                  <a:tcPr/>
                </a:tc>
                <a:extLst>
                  <a:ext uri="{0D108BD9-81ED-4DB2-BD59-A6C34878D82A}">
                    <a16:rowId xmlns:a16="http://schemas.microsoft.com/office/drawing/2014/main" val="3921678738"/>
                  </a:ext>
                </a:extLst>
              </a:tr>
            </a:tbl>
          </a:graphicData>
        </a:graphic>
      </p:graphicFrame>
    </p:spTree>
    <p:extLst>
      <p:ext uri="{BB962C8B-B14F-4D97-AF65-F5344CB8AC3E}">
        <p14:creationId xmlns:p14="http://schemas.microsoft.com/office/powerpoint/2010/main" val="1248432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34C3-7BAD-4725-826D-442BA2DD783A}"/>
              </a:ext>
            </a:extLst>
          </p:cNvPr>
          <p:cNvSpPr>
            <a:spLocks noGrp="1"/>
          </p:cNvSpPr>
          <p:nvPr>
            <p:ph type="title"/>
          </p:nvPr>
        </p:nvSpPr>
        <p:spPr/>
        <p:txBody>
          <a:bodyPr>
            <a:normAutofit/>
          </a:bodyPr>
          <a:lstStyle/>
          <a:p>
            <a:r>
              <a:rPr lang="en-US" sz="3200"/>
              <a:t>One Plan</a:t>
            </a:r>
          </a:p>
        </p:txBody>
      </p:sp>
      <p:sp>
        <p:nvSpPr>
          <p:cNvPr id="6" name="Slide Number Placeholder 5">
            <a:extLst>
              <a:ext uri="{FF2B5EF4-FFF2-40B4-BE49-F238E27FC236}">
                <a16:creationId xmlns:a16="http://schemas.microsoft.com/office/drawing/2014/main" id="{D4B265EC-343B-43FA-9B0E-7BFDE1EC80F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CA14E-5EDD-4C5C-B4B2-BE16B502D62B}"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7" name="Content Placeholder 3">
            <a:extLst>
              <a:ext uri="{FF2B5EF4-FFF2-40B4-BE49-F238E27FC236}">
                <a16:creationId xmlns:a16="http://schemas.microsoft.com/office/drawing/2014/main" id="{4AF81F05-954B-4538-AB1B-8E5EC84F00C6}"/>
              </a:ext>
            </a:extLst>
          </p:cNvPr>
          <p:cNvSpPr txBox="1">
            <a:spLocks/>
          </p:cNvSpPr>
          <p:nvPr/>
        </p:nvSpPr>
        <p:spPr>
          <a:xfrm>
            <a:off x="1108569" y="4692492"/>
            <a:ext cx="7125225" cy="2434904"/>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spcAft>
                <a:spcPts val="600"/>
              </a:spcAft>
              <a:buFontTx/>
              <a:buNone/>
              <a:defRPr sz="2000" kern="1200">
                <a:solidFill>
                  <a:schemeClr val="tx1">
                    <a:lumMod val="65000"/>
                    <a:lumOff val="35000"/>
                  </a:schemeClr>
                </a:solidFill>
                <a:latin typeface="Franklin Gothic Demi" panose="020B0703020102020204" pitchFamily="34" charset="0"/>
                <a:ea typeface="+mn-ea"/>
                <a:cs typeface="+mn-cs"/>
              </a:defRPr>
            </a:lvl1pPr>
            <a:lvl2pPr marL="169863" indent="-169863" algn="l" defTabSz="914400" rtl="0" eaLnBrk="1" latinLnBrk="0" hangingPunct="1">
              <a:lnSpc>
                <a:spcPct val="110000"/>
              </a:lnSpc>
              <a:spcBef>
                <a:spcPts val="600"/>
              </a:spcBef>
              <a:spcAft>
                <a:spcPts val="300"/>
              </a:spcAft>
              <a:buFont typeface="Wingdings" panose="05000000000000000000" pitchFamily="2" charset="2"/>
              <a:buChar char="§"/>
              <a:defRPr sz="1600" kern="1200">
                <a:solidFill>
                  <a:schemeClr val="tx1">
                    <a:lumMod val="65000"/>
                    <a:lumOff val="35000"/>
                  </a:schemeClr>
                </a:solidFill>
                <a:latin typeface="+mn-lt"/>
                <a:ea typeface="+mn-ea"/>
                <a:cs typeface="+mn-cs"/>
              </a:defRPr>
            </a:lvl2pPr>
            <a:lvl3pPr marL="398463" indent="-169863"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Employer selects one health plan</a:t>
            </a: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All employees enroll in the plan</a:t>
            </a: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Composite billing method</a:t>
            </a: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endParaRPr>
          </a:p>
        </p:txBody>
      </p:sp>
      <p:pic>
        <p:nvPicPr>
          <p:cNvPr id="4" name="Picture 3">
            <a:extLst>
              <a:ext uri="{FF2B5EF4-FFF2-40B4-BE49-F238E27FC236}">
                <a16:creationId xmlns:a16="http://schemas.microsoft.com/office/drawing/2014/main" id="{B85C0C30-9803-4360-A00A-2F17FE7FD5DC}"/>
              </a:ext>
            </a:extLst>
          </p:cNvPr>
          <p:cNvPicPr>
            <a:picLocks noChangeAspect="1"/>
          </p:cNvPicPr>
          <p:nvPr/>
        </p:nvPicPr>
        <p:blipFill>
          <a:blip r:embed="rId2"/>
          <a:stretch>
            <a:fillRect/>
          </a:stretch>
        </p:blipFill>
        <p:spPr>
          <a:xfrm>
            <a:off x="910205" y="1040295"/>
            <a:ext cx="7323589" cy="3476028"/>
          </a:xfrm>
          <a:prstGeom prst="rect">
            <a:avLst/>
          </a:prstGeom>
        </p:spPr>
      </p:pic>
    </p:spTree>
    <p:extLst>
      <p:ext uri="{BB962C8B-B14F-4D97-AF65-F5344CB8AC3E}">
        <p14:creationId xmlns:p14="http://schemas.microsoft.com/office/powerpoint/2010/main" val="4132175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34C3-7BAD-4725-826D-442BA2DD783A}"/>
              </a:ext>
            </a:extLst>
          </p:cNvPr>
          <p:cNvSpPr>
            <a:spLocks noGrp="1"/>
          </p:cNvSpPr>
          <p:nvPr>
            <p:ph type="title"/>
          </p:nvPr>
        </p:nvSpPr>
        <p:spPr/>
        <p:txBody>
          <a:bodyPr>
            <a:normAutofit/>
          </a:bodyPr>
          <a:lstStyle/>
          <a:p>
            <a:r>
              <a:rPr lang="en-US" sz="3200"/>
              <a:t>One Carrier</a:t>
            </a:r>
          </a:p>
        </p:txBody>
      </p:sp>
      <p:sp>
        <p:nvSpPr>
          <p:cNvPr id="6" name="Slide Number Placeholder 5">
            <a:extLst>
              <a:ext uri="{FF2B5EF4-FFF2-40B4-BE49-F238E27FC236}">
                <a16:creationId xmlns:a16="http://schemas.microsoft.com/office/drawing/2014/main" id="{D4B265EC-343B-43FA-9B0E-7BFDE1EC80F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CA14E-5EDD-4C5C-B4B2-BE16B502D62B}"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7" name="Content Placeholder 3">
            <a:extLst>
              <a:ext uri="{FF2B5EF4-FFF2-40B4-BE49-F238E27FC236}">
                <a16:creationId xmlns:a16="http://schemas.microsoft.com/office/drawing/2014/main" id="{4AF81F05-954B-4538-AB1B-8E5EC84F00C6}"/>
              </a:ext>
            </a:extLst>
          </p:cNvPr>
          <p:cNvSpPr txBox="1">
            <a:spLocks/>
          </p:cNvSpPr>
          <p:nvPr/>
        </p:nvSpPr>
        <p:spPr>
          <a:xfrm>
            <a:off x="1079207" y="4348543"/>
            <a:ext cx="7125225" cy="2434904"/>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spcAft>
                <a:spcPts val="600"/>
              </a:spcAft>
              <a:buFontTx/>
              <a:buNone/>
              <a:defRPr sz="2000" kern="1200">
                <a:solidFill>
                  <a:schemeClr val="tx1">
                    <a:lumMod val="65000"/>
                    <a:lumOff val="35000"/>
                  </a:schemeClr>
                </a:solidFill>
                <a:latin typeface="Franklin Gothic Demi" panose="020B0703020102020204" pitchFamily="34" charset="0"/>
                <a:ea typeface="+mn-ea"/>
                <a:cs typeface="+mn-cs"/>
              </a:defRPr>
            </a:lvl1pPr>
            <a:lvl2pPr marL="169863" indent="-169863" algn="l" defTabSz="914400" rtl="0" eaLnBrk="1" latinLnBrk="0" hangingPunct="1">
              <a:lnSpc>
                <a:spcPct val="110000"/>
              </a:lnSpc>
              <a:spcBef>
                <a:spcPts val="600"/>
              </a:spcBef>
              <a:spcAft>
                <a:spcPts val="300"/>
              </a:spcAft>
              <a:buFont typeface="Wingdings" panose="05000000000000000000" pitchFamily="2" charset="2"/>
              <a:buChar char="§"/>
              <a:defRPr sz="1600" kern="1200">
                <a:solidFill>
                  <a:schemeClr val="tx1">
                    <a:lumMod val="65000"/>
                    <a:lumOff val="35000"/>
                  </a:schemeClr>
                </a:solidFill>
                <a:latin typeface="+mn-lt"/>
                <a:ea typeface="+mn-ea"/>
                <a:cs typeface="+mn-cs"/>
              </a:defRPr>
            </a:lvl2pPr>
            <a:lvl3pPr marL="398463" indent="-169863"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Employer selects one carrier</a:t>
            </a: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n-ea"/>
                <a:cs typeface="+mn-cs"/>
              </a:rPr>
              <a:t>The employee can choose a plan at different metal levels offered by the carrier</a:t>
            </a: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List billing method</a:t>
            </a: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endParaRPr>
          </a:p>
        </p:txBody>
      </p:sp>
      <p:pic>
        <p:nvPicPr>
          <p:cNvPr id="8" name="Picture 7">
            <a:extLst>
              <a:ext uri="{FF2B5EF4-FFF2-40B4-BE49-F238E27FC236}">
                <a16:creationId xmlns:a16="http://schemas.microsoft.com/office/drawing/2014/main" id="{9FACD02A-BDEC-44C0-BB81-0C26790EA5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20" y="1145936"/>
            <a:ext cx="7674000" cy="3013103"/>
          </a:xfrm>
          <a:prstGeom prst="rect">
            <a:avLst/>
          </a:prstGeom>
        </p:spPr>
      </p:pic>
    </p:spTree>
    <p:extLst>
      <p:ext uri="{BB962C8B-B14F-4D97-AF65-F5344CB8AC3E}">
        <p14:creationId xmlns:p14="http://schemas.microsoft.com/office/powerpoint/2010/main" val="133817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134C3-7BAD-4725-826D-442BA2DD783A}"/>
              </a:ext>
            </a:extLst>
          </p:cNvPr>
          <p:cNvSpPr>
            <a:spLocks noGrp="1"/>
          </p:cNvSpPr>
          <p:nvPr>
            <p:ph type="title"/>
          </p:nvPr>
        </p:nvSpPr>
        <p:spPr/>
        <p:txBody>
          <a:bodyPr>
            <a:normAutofit/>
          </a:bodyPr>
          <a:lstStyle/>
          <a:p>
            <a:r>
              <a:rPr lang="en-US" sz="3200"/>
              <a:t>One Level</a:t>
            </a:r>
          </a:p>
        </p:txBody>
      </p:sp>
      <p:sp>
        <p:nvSpPr>
          <p:cNvPr id="6" name="Slide Number Placeholder 5">
            <a:extLst>
              <a:ext uri="{FF2B5EF4-FFF2-40B4-BE49-F238E27FC236}">
                <a16:creationId xmlns:a16="http://schemas.microsoft.com/office/drawing/2014/main" id="{D4B265EC-343B-43FA-9B0E-7BFDE1EC80F9}"/>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CA14E-5EDD-4C5C-B4B2-BE16B502D62B}"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7" name="Content Placeholder 3">
            <a:extLst>
              <a:ext uri="{FF2B5EF4-FFF2-40B4-BE49-F238E27FC236}">
                <a16:creationId xmlns:a16="http://schemas.microsoft.com/office/drawing/2014/main" id="{4AF81F05-954B-4538-AB1B-8E5EC84F00C6}"/>
              </a:ext>
            </a:extLst>
          </p:cNvPr>
          <p:cNvSpPr txBox="1">
            <a:spLocks/>
          </p:cNvSpPr>
          <p:nvPr/>
        </p:nvSpPr>
        <p:spPr>
          <a:xfrm>
            <a:off x="1009387" y="3947029"/>
            <a:ext cx="7125225" cy="2434904"/>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spcAft>
                <a:spcPts val="600"/>
              </a:spcAft>
              <a:buFontTx/>
              <a:buNone/>
              <a:defRPr sz="2000" kern="1200">
                <a:solidFill>
                  <a:schemeClr val="tx1">
                    <a:lumMod val="65000"/>
                    <a:lumOff val="35000"/>
                  </a:schemeClr>
                </a:solidFill>
                <a:latin typeface="Franklin Gothic Demi" panose="020B0703020102020204" pitchFamily="34" charset="0"/>
                <a:ea typeface="+mn-ea"/>
                <a:cs typeface="+mn-cs"/>
              </a:defRPr>
            </a:lvl1pPr>
            <a:lvl2pPr marL="169863" indent="-169863" algn="l" defTabSz="914400" rtl="0" eaLnBrk="1" latinLnBrk="0" hangingPunct="1">
              <a:lnSpc>
                <a:spcPct val="110000"/>
              </a:lnSpc>
              <a:spcBef>
                <a:spcPts val="600"/>
              </a:spcBef>
              <a:spcAft>
                <a:spcPts val="300"/>
              </a:spcAft>
              <a:buFont typeface="Wingdings" panose="05000000000000000000" pitchFamily="2" charset="2"/>
              <a:buChar char="§"/>
              <a:defRPr sz="1600" kern="1200">
                <a:solidFill>
                  <a:schemeClr val="tx1">
                    <a:lumMod val="65000"/>
                    <a:lumOff val="35000"/>
                  </a:schemeClr>
                </a:solidFill>
                <a:latin typeface="+mn-lt"/>
                <a:ea typeface="+mn-ea"/>
                <a:cs typeface="+mn-cs"/>
              </a:defRPr>
            </a:lvl2pPr>
            <a:lvl3pPr marL="398463" indent="-169863"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Employer selects </a:t>
            </a:r>
            <a:r>
              <a:rPr kumimoji="0" lang="en-US" sz="1800" b="0" i="0" u="none" strike="noStrike" kern="1200" cap="none" spc="0" normalizeH="0" baseline="0" noProof="0">
                <a:ln>
                  <a:noFill/>
                </a:ln>
                <a:solidFill>
                  <a:srgbClr val="6D6E71"/>
                </a:solidFill>
                <a:effectLst/>
                <a:uLnTx/>
                <a:uFillTx/>
                <a:latin typeface="Franklin Gothic Book" panose="020B0503020102020204" pitchFamily="34" charset="0"/>
                <a:ea typeface="+mn-ea"/>
                <a:cs typeface="+mn-cs"/>
              </a:rPr>
              <a:t>a metal level and a Reference Plan within that level to use as a cost benchmark </a:t>
            </a: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6D6E71"/>
                </a:solidFill>
                <a:effectLst/>
                <a:uLnTx/>
                <a:uFillTx/>
                <a:latin typeface="Franklin Gothic Book" panose="020B0503020102020204" pitchFamily="34" charset="0"/>
                <a:ea typeface="+mn-ea"/>
                <a:cs typeface="+mn-cs"/>
              </a:rPr>
              <a:t>The employee can choose a health plan offered by any carrier within the selected metal level</a:t>
            </a:r>
          </a:p>
          <a:p>
            <a:pPr marL="285750" marR="0" lvl="0" indent="-285750" algn="l" defTabSz="914400" rtl="0" eaLnBrk="1" fontAlgn="auto" latinLnBrk="0" hangingPunct="1">
              <a:lnSpc>
                <a:spcPct val="110000"/>
              </a:lnSpc>
              <a:spcBef>
                <a:spcPts val="0"/>
              </a:spcBef>
              <a:spcAft>
                <a:spcPts val="600"/>
              </a:spcAft>
              <a:buClrTx/>
              <a:buSzTx/>
              <a:buFont typeface="Wingdings" panose="05000000000000000000" pitchFamily="2" charset="2"/>
              <a:buChar char="§"/>
              <a:tabLst/>
              <a:defRPr/>
            </a:pPr>
            <a:r>
              <a:rPr kumimoji="0" lang="en-US" sz="1800" b="0" i="0" u="none" strike="noStrike" kern="1200" cap="none" spc="0" normalizeH="0" baseline="0" noProof="0">
                <a:ln>
                  <a:noFill/>
                </a:ln>
                <a:solidFill>
                  <a:srgbClr val="6D6E71"/>
                </a:solidFill>
                <a:effectLst/>
                <a:uLnTx/>
                <a:uFillTx/>
                <a:latin typeface="Franklin Gothic Book" panose="020B0503020102020204" pitchFamily="34" charset="0"/>
                <a:ea typeface="+mn-ea"/>
                <a:cs typeface="+mn-cs"/>
              </a:rPr>
              <a:t>List billing method</a:t>
            </a:r>
            <a:endParaRPr kumimoji="0" lang="en-US" sz="18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endParaRPr>
          </a:p>
        </p:txBody>
      </p:sp>
      <p:pic>
        <p:nvPicPr>
          <p:cNvPr id="9" name="Picture 8">
            <a:extLst>
              <a:ext uri="{FF2B5EF4-FFF2-40B4-BE49-F238E27FC236}">
                <a16:creationId xmlns:a16="http://schemas.microsoft.com/office/drawing/2014/main" id="{91CE56B5-51B0-4F81-93F1-D5D3AABC8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311" y="1280160"/>
            <a:ext cx="7595378" cy="2400527"/>
          </a:xfrm>
          <a:prstGeom prst="rect">
            <a:avLst/>
          </a:prstGeom>
        </p:spPr>
      </p:pic>
    </p:spTree>
    <p:extLst>
      <p:ext uri="{BB962C8B-B14F-4D97-AF65-F5344CB8AC3E}">
        <p14:creationId xmlns:p14="http://schemas.microsoft.com/office/powerpoint/2010/main" val="3449978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5995-FD19-4798-BB28-30EAECBCCDE0}"/>
              </a:ext>
            </a:extLst>
          </p:cNvPr>
          <p:cNvSpPr>
            <a:spLocks noGrp="1"/>
          </p:cNvSpPr>
          <p:nvPr>
            <p:ph type="ctrTitle"/>
          </p:nvPr>
        </p:nvSpPr>
        <p:spPr>
          <a:xfrm>
            <a:off x="348343" y="4681728"/>
            <a:ext cx="8620166" cy="2176272"/>
          </a:xfrm>
        </p:spPr>
        <p:txBody>
          <a:bodyPr/>
          <a:lstStyle/>
          <a:p>
            <a:r>
              <a:rPr lang="en-US" dirty="0"/>
              <a:t>Additional Opportunities for Savings</a:t>
            </a:r>
          </a:p>
        </p:txBody>
      </p:sp>
    </p:spTree>
    <p:extLst>
      <p:ext uri="{BB962C8B-B14F-4D97-AF65-F5344CB8AC3E}">
        <p14:creationId xmlns:p14="http://schemas.microsoft.com/office/powerpoint/2010/main" val="837505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B7A2-6E50-47AF-BBC3-1320B86370DF}"/>
              </a:ext>
            </a:extLst>
          </p:cNvPr>
          <p:cNvSpPr>
            <a:spLocks noGrp="1"/>
          </p:cNvSpPr>
          <p:nvPr>
            <p:ph type="title"/>
          </p:nvPr>
        </p:nvSpPr>
        <p:spPr/>
        <p:txBody>
          <a:bodyPr>
            <a:normAutofit/>
          </a:bodyPr>
          <a:lstStyle/>
          <a:p>
            <a:r>
              <a:rPr lang="en-US" sz="3200" dirty="0"/>
              <a:t>ConnectWell</a:t>
            </a:r>
          </a:p>
        </p:txBody>
      </p:sp>
      <p:sp>
        <p:nvSpPr>
          <p:cNvPr id="4" name="Slide Number Placeholder 3">
            <a:extLst>
              <a:ext uri="{FF2B5EF4-FFF2-40B4-BE49-F238E27FC236}">
                <a16:creationId xmlns:a16="http://schemas.microsoft.com/office/drawing/2014/main" id="{120E9A50-06B3-4A87-A3FD-0BED77A6393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CA14E-5EDD-4C5C-B4B2-BE16B502D62B}"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5" name="Rectangle 4">
            <a:extLst>
              <a:ext uri="{FF2B5EF4-FFF2-40B4-BE49-F238E27FC236}">
                <a16:creationId xmlns:a16="http://schemas.microsoft.com/office/drawing/2014/main" id="{D20BC977-1477-47DF-84F9-80A5E86A2ADD}"/>
              </a:ext>
            </a:extLst>
          </p:cNvPr>
          <p:cNvSpPr/>
          <p:nvPr/>
        </p:nvSpPr>
        <p:spPr>
          <a:xfrm>
            <a:off x="1871354" y="2969336"/>
            <a:ext cx="6769537" cy="31393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Employers can receive a </a:t>
            </a:r>
            <a:r>
              <a:rPr kumimoji="0" lang="en-US" sz="1800" b="1" i="0" u="none" strike="noStrike" kern="1200" cap="none" spc="0" normalizeH="0" baseline="0" noProof="0" dirty="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15 percent rebate</a:t>
            </a:r>
            <a:r>
              <a:rPr kumimoji="0" lang="en-US" sz="1800" b="0" i="0" u="none" strike="noStrike" kern="1200" cap="none" spc="0" normalizeH="0" baseline="0" noProof="0" dirty="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 on their contributions towards premiums for the year if 33 percent of employees participate in a wellness activity. The average ConnectWell rebate was $2,900 in 2020.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Employees who participate will earn a </a:t>
            </a:r>
            <a:r>
              <a:rPr kumimoji="0" lang="en-US" sz="1800" b="1" i="0" u="none" strike="noStrike" kern="1200" cap="none" spc="0" normalizeH="0" baseline="0" noProof="0" dirty="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rPr>
              <a:t>$100 Visa Gift Card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solidFill>
                <a:prstClr val="black">
                  <a:lumMod val="65000"/>
                  <a:lumOff val="35000"/>
                </a:prstClr>
              </a:solidFill>
              <a:latin typeface="Franklin Gothic Book" panose="020B0503020102020204" pitchFamily="34" charset="0"/>
              <a:ea typeface="MS PGothic" pitchFamily="34" charset="-128"/>
              <a:sym typeface="FranklinGothicURWBoo"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endParaRPr>
          </a:p>
          <a:p>
            <a:pPr>
              <a:defRPr/>
            </a:pPr>
            <a:r>
              <a:rPr kumimoji="0" lang="en-US" sz="1800" i="0" u="none" strike="noStrike" kern="1200" cap="none" spc="0" normalizeH="0" baseline="0" noProof="0" dirty="0">
                <a:ln>
                  <a:noFill/>
                </a:ln>
                <a:solidFill>
                  <a:prstClr val="black">
                    <a:lumMod val="65000"/>
                    <a:lumOff val="35000"/>
                  </a:prstClr>
                </a:solidFill>
                <a:effectLst/>
                <a:uLnTx/>
                <a:uFillTx/>
                <a:latin typeface="Franklin Gothic Demi" panose="020B0703020102020204" pitchFamily="34" charset="0"/>
                <a:ea typeface="+mn-ea"/>
                <a:cs typeface="+mn-cs"/>
              </a:rPr>
              <a:t>Employees can choose from a range of over 30+ approved wellness activities</a:t>
            </a:r>
            <a:r>
              <a:rPr lang="en-US" dirty="0">
                <a:solidFill>
                  <a:prstClr val="black">
                    <a:lumMod val="65000"/>
                    <a:lumOff val="35000"/>
                  </a:prstClr>
                </a:solidFill>
              </a:rPr>
              <a:t> including activities they can complete at home.</a:t>
            </a:r>
            <a:endParaRPr kumimoji="0" lang="en-US" sz="1800" i="0" u="none" strike="noStrike" kern="1200" cap="none" spc="0" normalizeH="0" baseline="0" noProof="0" dirty="0">
              <a:ln>
                <a:noFill/>
              </a:ln>
              <a:solidFill>
                <a:prstClr val="black">
                  <a:lumMod val="65000"/>
                  <a:lumOff val="35000"/>
                </a:prstClr>
              </a:solidFill>
              <a:effectLst/>
              <a:uLnTx/>
              <a:uFillTx/>
              <a:latin typeface="Franklin Gothic Demi" panose="020B07030201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Franklin Gothic Book"/>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4184022"/>
            <a:ext cx="977422" cy="56776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802994"/>
            <a:ext cx="955110" cy="844249"/>
          </a:xfrm>
          <a:prstGeom prst="rect">
            <a:avLst/>
          </a:prstGeom>
        </p:spPr>
      </p:pic>
      <p:sp>
        <p:nvSpPr>
          <p:cNvPr id="11" name="Content Placeholder 2">
            <a:extLst>
              <a:ext uri="{FF2B5EF4-FFF2-40B4-BE49-F238E27FC236}">
                <a16:creationId xmlns:a16="http://schemas.microsoft.com/office/drawing/2014/main" id="{907319B9-99D8-4214-890D-0F4A50BE2852}"/>
              </a:ext>
            </a:extLst>
          </p:cNvPr>
          <p:cNvSpPr txBox="1">
            <a:spLocks/>
          </p:cNvSpPr>
          <p:nvPr/>
        </p:nvSpPr>
        <p:spPr>
          <a:xfrm>
            <a:off x="685800" y="1495897"/>
            <a:ext cx="7772400" cy="1412123"/>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spcAft>
                <a:spcPts val="600"/>
              </a:spcAft>
              <a:buFontTx/>
              <a:buNone/>
              <a:defRPr sz="2000" kern="1200">
                <a:solidFill>
                  <a:schemeClr val="tx1">
                    <a:lumMod val="65000"/>
                    <a:lumOff val="35000"/>
                  </a:schemeClr>
                </a:solidFill>
                <a:latin typeface="Franklin Gothic Demi" panose="020B0703020102020204" pitchFamily="34" charset="0"/>
                <a:ea typeface="+mn-ea"/>
                <a:cs typeface="+mn-cs"/>
              </a:defRPr>
            </a:lvl1pPr>
            <a:lvl2pPr marL="169863" indent="-169863" algn="l" defTabSz="914400" rtl="0" eaLnBrk="1" latinLnBrk="0" hangingPunct="1">
              <a:lnSpc>
                <a:spcPct val="110000"/>
              </a:lnSpc>
              <a:spcBef>
                <a:spcPts val="600"/>
              </a:spcBef>
              <a:spcAft>
                <a:spcPts val="300"/>
              </a:spcAft>
              <a:buFont typeface="Wingdings" panose="05000000000000000000" pitchFamily="2" charset="2"/>
              <a:buChar char="§"/>
              <a:defRPr sz="1600" kern="1200">
                <a:solidFill>
                  <a:schemeClr val="tx1">
                    <a:lumMod val="65000"/>
                    <a:lumOff val="35000"/>
                  </a:schemeClr>
                </a:solidFill>
                <a:latin typeface="+mn-lt"/>
                <a:ea typeface="+mn-ea"/>
                <a:cs typeface="+mn-cs"/>
              </a:defRPr>
            </a:lvl2pPr>
            <a:lvl3pPr marL="398463" indent="-169863"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Franklin Gothic Demi" panose="020B0703020102020204" pitchFamily="34" charset="0"/>
                <a:ea typeface="+mn-ea"/>
                <a:cs typeface="+mn-cs"/>
              </a:rPr>
              <a:t>Businesses qualify for ConnectWell if </a:t>
            </a:r>
            <a:r>
              <a:rPr lang="en-US" dirty="0">
                <a:solidFill>
                  <a:prstClr val="black">
                    <a:lumMod val="65000"/>
                    <a:lumOff val="35000"/>
                  </a:prstClr>
                </a:solidFill>
              </a:rPr>
              <a:t>they</a:t>
            </a:r>
            <a:r>
              <a:rPr kumimoji="0" lang="en-US" sz="2000" b="0" i="0" u="none" strike="noStrike" kern="1200" cap="none" spc="0" normalizeH="0" baseline="0" noProof="0" dirty="0">
                <a:ln>
                  <a:noFill/>
                </a:ln>
                <a:solidFill>
                  <a:prstClr val="black">
                    <a:lumMod val="65000"/>
                    <a:lumOff val="35000"/>
                  </a:prstClr>
                </a:solidFill>
                <a:effectLst/>
                <a:uLnTx/>
                <a:uFillTx/>
                <a:latin typeface="Franklin Gothic Demi" panose="020B0703020102020204" pitchFamily="34" charset="0"/>
                <a:ea typeface="+mn-ea"/>
                <a:cs typeface="+mn-cs"/>
              </a:rPr>
              <a:t> have 25 or fewer enrolled employees. To participate, employees can choose from more than 30 qualifying wellness activities. </a:t>
            </a:r>
          </a:p>
        </p:txBody>
      </p:sp>
      <p:pic>
        <p:nvPicPr>
          <p:cNvPr id="26" name="Picture 25">
            <a:extLst>
              <a:ext uri="{FF2B5EF4-FFF2-40B4-BE49-F238E27FC236}">
                <a16:creationId xmlns:a16="http://schemas.microsoft.com/office/drawing/2014/main" id="{42DF655B-A78B-41F2-A013-0D1A3D796ECB}"/>
              </a:ext>
            </a:extLst>
          </p:cNvPr>
          <p:cNvPicPr>
            <a:picLocks noChangeAspect="1"/>
          </p:cNvPicPr>
          <p:nvPr/>
        </p:nvPicPr>
        <p:blipFill rotWithShape="1">
          <a:blip r:embed="rId4"/>
          <a:srcRect l="14464" t="19829" r="16729"/>
          <a:stretch/>
        </p:blipFill>
        <p:spPr>
          <a:xfrm>
            <a:off x="503108" y="5002215"/>
            <a:ext cx="629174" cy="664359"/>
          </a:xfrm>
          <a:prstGeom prst="rect">
            <a:avLst/>
          </a:prstGeom>
        </p:spPr>
      </p:pic>
      <p:pic>
        <p:nvPicPr>
          <p:cNvPr id="27" name="Picture 26">
            <a:extLst>
              <a:ext uri="{FF2B5EF4-FFF2-40B4-BE49-F238E27FC236}">
                <a16:creationId xmlns:a16="http://schemas.microsoft.com/office/drawing/2014/main" id="{D80999E5-454E-450C-B959-6C7E026C2C28}"/>
              </a:ext>
            </a:extLst>
          </p:cNvPr>
          <p:cNvPicPr>
            <a:picLocks noChangeAspect="1"/>
          </p:cNvPicPr>
          <p:nvPr/>
        </p:nvPicPr>
        <p:blipFill rotWithShape="1">
          <a:blip r:embed="rId5"/>
          <a:srcRect l="13932" t="11409" r="20615" b="10752"/>
          <a:stretch/>
        </p:blipFill>
        <p:spPr>
          <a:xfrm>
            <a:off x="1174511" y="4989637"/>
            <a:ext cx="654615" cy="689513"/>
          </a:xfrm>
          <a:prstGeom prst="rect">
            <a:avLst/>
          </a:prstGeom>
        </p:spPr>
      </p:pic>
      <p:pic>
        <p:nvPicPr>
          <p:cNvPr id="28" name="Picture 27">
            <a:extLst>
              <a:ext uri="{FF2B5EF4-FFF2-40B4-BE49-F238E27FC236}">
                <a16:creationId xmlns:a16="http://schemas.microsoft.com/office/drawing/2014/main" id="{FE6CAD95-19AD-4C26-A7C5-D9BEF248A177}"/>
              </a:ext>
            </a:extLst>
          </p:cNvPr>
          <p:cNvPicPr>
            <a:picLocks noChangeAspect="1"/>
          </p:cNvPicPr>
          <p:nvPr/>
        </p:nvPicPr>
        <p:blipFill rotWithShape="1">
          <a:blip r:embed="rId6"/>
          <a:srcRect l="16188" t="3481"/>
          <a:stretch/>
        </p:blipFill>
        <p:spPr>
          <a:xfrm>
            <a:off x="847203" y="5646129"/>
            <a:ext cx="654615" cy="689513"/>
          </a:xfrm>
          <a:prstGeom prst="rect">
            <a:avLst/>
          </a:prstGeom>
        </p:spPr>
      </p:pic>
    </p:spTree>
    <p:extLst>
      <p:ext uri="{BB962C8B-B14F-4D97-AF65-F5344CB8AC3E}">
        <p14:creationId xmlns:p14="http://schemas.microsoft.com/office/powerpoint/2010/main" val="407054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CA14E-5EDD-4C5C-B4B2-BE16B502D62B}"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5" name="Title 18">
            <a:extLst>
              <a:ext uri="{FF2B5EF4-FFF2-40B4-BE49-F238E27FC236}">
                <a16:creationId xmlns:a16="http://schemas.microsoft.com/office/drawing/2014/main" id="{6878A877-7D03-4A79-A69A-D9B33EE4B030}"/>
              </a:ext>
            </a:extLst>
          </p:cNvPr>
          <p:cNvSpPr>
            <a:spLocks noGrp="1"/>
          </p:cNvSpPr>
          <p:nvPr/>
        </p:nvSpPr>
        <p:spPr>
          <a:xfrm>
            <a:off x="685799" y="477988"/>
            <a:ext cx="7772400" cy="822960"/>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600"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6494"/>
                </a:solidFill>
                <a:effectLst/>
                <a:uLnTx/>
                <a:uFillTx/>
                <a:latin typeface="Rockwell"/>
                <a:ea typeface="+mj-ea"/>
                <a:cs typeface="+mj-cs"/>
              </a:rPr>
              <a:t>ConnectWell Process</a:t>
            </a:r>
            <a:endParaRPr lang="en-US" sz="3200" b="1" i="0" u="none" strike="noStrike" kern="1200" cap="none" spc="0" normalizeH="0" baseline="0" noProof="0" dirty="0">
              <a:ln>
                <a:noFill/>
              </a:ln>
              <a:solidFill>
                <a:srgbClr val="006494"/>
              </a:solidFill>
              <a:effectLst/>
              <a:uLnTx/>
              <a:uFillTx/>
              <a:latin typeface="Rockwell"/>
            </a:endParaRPr>
          </a:p>
        </p:txBody>
      </p:sp>
      <p:grpSp>
        <p:nvGrpSpPr>
          <p:cNvPr id="72" name="Group 71"/>
          <p:cNvGrpSpPr/>
          <p:nvPr/>
        </p:nvGrpSpPr>
        <p:grpSpPr>
          <a:xfrm>
            <a:off x="897237" y="3224663"/>
            <a:ext cx="7413399" cy="451129"/>
            <a:chOff x="4621548" y="6924277"/>
            <a:chExt cx="15050761" cy="915885"/>
          </a:xfrm>
        </p:grpSpPr>
        <p:grpSp>
          <p:nvGrpSpPr>
            <p:cNvPr id="74" name="Group 73"/>
            <p:cNvGrpSpPr/>
            <p:nvPr/>
          </p:nvGrpSpPr>
          <p:grpSpPr>
            <a:xfrm>
              <a:off x="4621548" y="7220767"/>
              <a:ext cx="2471894" cy="598164"/>
              <a:chOff x="4621548" y="7220767"/>
              <a:chExt cx="2471894" cy="598164"/>
            </a:xfrm>
          </p:grpSpPr>
          <p:sp>
            <p:nvSpPr>
              <p:cNvPr id="90" name="Round Same Side Corner Rectangle 89"/>
              <p:cNvSpPr/>
              <p:nvPr/>
            </p:nvSpPr>
            <p:spPr>
              <a:xfrm rot="16200000" flipH="1">
                <a:off x="5696560" y="6145755"/>
                <a:ext cx="321869" cy="247189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bg-BG" sz="1351" b="1" i="0" u="none" strike="noStrike" kern="1200" cap="none" spc="0" normalizeH="0" baseline="0" noProof="0">
                  <a:ln>
                    <a:noFill/>
                  </a:ln>
                  <a:solidFill>
                    <a:srgbClr val="FFFFFF"/>
                  </a:solidFill>
                  <a:effectLst/>
                  <a:uLnTx/>
                  <a:uFillTx/>
                  <a:latin typeface="Roboto Bold" charset="0"/>
                  <a:ea typeface="+mn-ea"/>
                  <a:cs typeface="+mn-cs"/>
                </a:endParaRPr>
              </a:p>
            </p:txBody>
          </p:sp>
          <p:sp>
            <p:nvSpPr>
              <p:cNvPr id="91" name="Freeform 734"/>
              <p:cNvSpPr>
                <a:spLocks noChangeArrowheads="1"/>
              </p:cNvSpPr>
              <p:nvPr/>
            </p:nvSpPr>
            <p:spPr bwMode="auto">
              <a:xfrm rot="5400000">
                <a:off x="5746002" y="7418886"/>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1"/>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prstClr val="black"/>
                  </a:solidFill>
                  <a:effectLst/>
                  <a:uLnTx/>
                  <a:uFillTx/>
                  <a:latin typeface="Roboto Bold" charset="0"/>
                  <a:ea typeface="+mn-ea"/>
                  <a:cs typeface="+mn-cs"/>
                </a:endParaRPr>
              </a:p>
            </p:txBody>
          </p:sp>
        </p:grpSp>
        <p:grpSp>
          <p:nvGrpSpPr>
            <p:cNvPr id="75" name="Group 74"/>
            <p:cNvGrpSpPr/>
            <p:nvPr/>
          </p:nvGrpSpPr>
          <p:grpSpPr>
            <a:xfrm>
              <a:off x="9653094" y="7220771"/>
              <a:ext cx="2471894" cy="619391"/>
              <a:chOff x="9653094" y="7220771"/>
              <a:chExt cx="2471894" cy="619391"/>
            </a:xfrm>
          </p:grpSpPr>
          <p:sp>
            <p:nvSpPr>
              <p:cNvPr id="88" name="Rectangle 87"/>
              <p:cNvSpPr/>
              <p:nvPr/>
            </p:nvSpPr>
            <p:spPr>
              <a:xfrm>
                <a:off x="9653094" y="7220771"/>
                <a:ext cx="2471894" cy="3218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bg-BG" sz="1351" b="1" i="0" u="none" strike="noStrike" kern="1200" cap="none" spc="0" normalizeH="0" baseline="0" noProof="0">
                  <a:ln>
                    <a:noFill/>
                  </a:ln>
                  <a:solidFill>
                    <a:srgbClr val="FFFFFF"/>
                  </a:solidFill>
                  <a:effectLst/>
                  <a:uLnTx/>
                  <a:uFillTx/>
                  <a:latin typeface="Roboto Bold" charset="0"/>
                  <a:ea typeface="+mn-ea"/>
                  <a:cs typeface="+mn-cs"/>
                </a:endParaRPr>
              </a:p>
            </p:txBody>
          </p:sp>
          <p:sp>
            <p:nvSpPr>
              <p:cNvPr id="89" name="Freeform 734"/>
              <p:cNvSpPr>
                <a:spLocks noChangeArrowheads="1"/>
              </p:cNvSpPr>
              <p:nvPr/>
            </p:nvSpPr>
            <p:spPr bwMode="auto">
              <a:xfrm rot="5400000">
                <a:off x="10755034" y="7440117"/>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3"/>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prstClr val="black"/>
                  </a:solidFill>
                  <a:effectLst/>
                  <a:uLnTx/>
                  <a:uFillTx/>
                  <a:latin typeface="Roboto Bold" charset="0"/>
                  <a:ea typeface="+mn-ea"/>
                  <a:cs typeface="+mn-cs"/>
                </a:endParaRPr>
              </a:p>
            </p:txBody>
          </p:sp>
        </p:grpSp>
        <p:grpSp>
          <p:nvGrpSpPr>
            <p:cNvPr id="76" name="Group 75"/>
            <p:cNvGrpSpPr/>
            <p:nvPr/>
          </p:nvGrpSpPr>
          <p:grpSpPr>
            <a:xfrm>
              <a:off x="14684641" y="7220769"/>
              <a:ext cx="2471894" cy="604161"/>
              <a:chOff x="14684641" y="7220769"/>
              <a:chExt cx="2471894" cy="604161"/>
            </a:xfrm>
            <a:solidFill>
              <a:schemeClr val="accent5"/>
            </a:solidFill>
          </p:grpSpPr>
          <p:sp>
            <p:nvSpPr>
              <p:cNvPr id="86" name="Rectangle 85"/>
              <p:cNvSpPr/>
              <p:nvPr/>
            </p:nvSpPr>
            <p:spPr>
              <a:xfrm>
                <a:off x="14684641" y="7220769"/>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bg-BG" sz="1351" b="1" i="0" u="none" strike="noStrike" kern="1200" cap="none" spc="0" normalizeH="0" baseline="0" noProof="0">
                  <a:ln>
                    <a:noFill/>
                  </a:ln>
                  <a:solidFill>
                    <a:srgbClr val="FFFFFF"/>
                  </a:solidFill>
                  <a:effectLst/>
                  <a:uLnTx/>
                  <a:uFillTx/>
                  <a:latin typeface="Roboto Bold" charset="0"/>
                  <a:ea typeface="+mn-ea"/>
                  <a:cs typeface="+mn-cs"/>
                </a:endParaRPr>
              </a:p>
            </p:txBody>
          </p:sp>
          <p:sp>
            <p:nvSpPr>
              <p:cNvPr id="87" name="Freeform 734"/>
              <p:cNvSpPr>
                <a:spLocks noChangeArrowheads="1"/>
              </p:cNvSpPr>
              <p:nvPr/>
            </p:nvSpPr>
            <p:spPr bwMode="auto">
              <a:xfrm rot="5400000">
                <a:off x="15834927" y="7424885"/>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prstClr val="black"/>
                  </a:solidFill>
                  <a:effectLst/>
                  <a:uLnTx/>
                  <a:uFillTx/>
                  <a:latin typeface="Roboto Bold" charset="0"/>
                  <a:ea typeface="+mn-ea"/>
                  <a:cs typeface="+mn-cs"/>
                </a:endParaRPr>
              </a:p>
            </p:txBody>
          </p:sp>
        </p:grpSp>
        <p:grpSp>
          <p:nvGrpSpPr>
            <p:cNvPr id="77" name="Group 76"/>
            <p:cNvGrpSpPr/>
            <p:nvPr/>
          </p:nvGrpSpPr>
          <p:grpSpPr>
            <a:xfrm>
              <a:off x="17200415" y="6945511"/>
              <a:ext cx="2471894" cy="597120"/>
              <a:chOff x="17200415" y="6945511"/>
              <a:chExt cx="2471894" cy="597120"/>
            </a:xfrm>
            <a:solidFill>
              <a:schemeClr val="accent6"/>
            </a:solidFill>
          </p:grpSpPr>
          <p:sp>
            <p:nvSpPr>
              <p:cNvPr id="84" name="Round Same Side Corner Rectangle 83"/>
              <p:cNvSpPr/>
              <p:nvPr/>
            </p:nvSpPr>
            <p:spPr>
              <a:xfrm rot="5400000">
                <a:off x="18275427" y="6145750"/>
                <a:ext cx="321869" cy="24718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bg-BG" sz="1351" b="1" i="0" u="none" strike="noStrike" kern="1200" cap="none" spc="0" normalizeH="0" baseline="0" noProof="0">
                  <a:ln>
                    <a:noFill/>
                  </a:ln>
                  <a:solidFill>
                    <a:srgbClr val="FFFFFF"/>
                  </a:solidFill>
                  <a:effectLst/>
                  <a:uLnTx/>
                  <a:uFillTx/>
                  <a:latin typeface="Roboto Bold" charset="0"/>
                  <a:ea typeface="+mn-ea"/>
                  <a:cs typeface="+mn-cs"/>
                </a:endParaRPr>
              </a:p>
            </p:txBody>
          </p:sp>
          <p:sp>
            <p:nvSpPr>
              <p:cNvPr id="85" name="Freeform 734"/>
              <p:cNvSpPr>
                <a:spLocks noChangeArrowheads="1"/>
              </p:cNvSpPr>
              <p:nvPr/>
            </p:nvSpPr>
            <p:spPr bwMode="auto">
              <a:xfrm rot="16200000">
                <a:off x="18271029" y="6887543"/>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prstClr val="black"/>
                  </a:solidFill>
                  <a:effectLst/>
                  <a:uLnTx/>
                  <a:uFillTx/>
                  <a:latin typeface="Roboto Bold" charset="0"/>
                  <a:ea typeface="+mn-ea"/>
                  <a:cs typeface="+mn-cs"/>
                </a:endParaRPr>
              </a:p>
            </p:txBody>
          </p:sp>
        </p:grpSp>
        <p:grpSp>
          <p:nvGrpSpPr>
            <p:cNvPr id="78" name="Group 77"/>
            <p:cNvGrpSpPr/>
            <p:nvPr/>
          </p:nvGrpSpPr>
          <p:grpSpPr>
            <a:xfrm>
              <a:off x="12168868" y="6924277"/>
              <a:ext cx="2471894" cy="618363"/>
              <a:chOff x="12168868" y="6924277"/>
              <a:chExt cx="2471894" cy="618363"/>
            </a:xfrm>
            <a:solidFill>
              <a:schemeClr val="accent4"/>
            </a:solidFill>
          </p:grpSpPr>
          <p:sp>
            <p:nvSpPr>
              <p:cNvPr id="82" name="Rectangle 81"/>
              <p:cNvSpPr/>
              <p:nvPr/>
            </p:nvSpPr>
            <p:spPr>
              <a:xfrm>
                <a:off x="12168868" y="7220769"/>
                <a:ext cx="2471894" cy="321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bg-BG" sz="1351" b="1" i="0" u="none" strike="noStrike" kern="1200" cap="none" spc="0" normalizeH="0" baseline="0" noProof="0">
                  <a:ln>
                    <a:noFill/>
                  </a:ln>
                  <a:solidFill>
                    <a:srgbClr val="FFFFFF"/>
                  </a:solidFill>
                  <a:effectLst/>
                  <a:uLnTx/>
                  <a:uFillTx/>
                  <a:latin typeface="Roboto Bold" charset="0"/>
                  <a:ea typeface="+mn-ea"/>
                  <a:cs typeface="+mn-cs"/>
                </a:endParaRPr>
              </a:p>
            </p:txBody>
          </p:sp>
          <p:sp>
            <p:nvSpPr>
              <p:cNvPr id="83" name="Freeform 734"/>
              <p:cNvSpPr>
                <a:spLocks noChangeArrowheads="1"/>
              </p:cNvSpPr>
              <p:nvPr/>
            </p:nvSpPr>
            <p:spPr bwMode="auto">
              <a:xfrm rot="16200000">
                <a:off x="13261997" y="6866312"/>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grp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prstClr val="black"/>
                  </a:solidFill>
                  <a:effectLst/>
                  <a:uLnTx/>
                  <a:uFillTx/>
                  <a:latin typeface="Roboto Bold" charset="0"/>
                  <a:ea typeface="+mn-ea"/>
                  <a:cs typeface="+mn-cs"/>
                </a:endParaRPr>
              </a:p>
            </p:txBody>
          </p:sp>
        </p:grpSp>
        <p:grpSp>
          <p:nvGrpSpPr>
            <p:cNvPr id="79" name="Group 78"/>
            <p:cNvGrpSpPr/>
            <p:nvPr/>
          </p:nvGrpSpPr>
          <p:grpSpPr>
            <a:xfrm>
              <a:off x="7137321" y="6939512"/>
              <a:ext cx="2471894" cy="603133"/>
              <a:chOff x="7137321" y="6939512"/>
              <a:chExt cx="2471894" cy="603133"/>
            </a:xfrm>
          </p:grpSpPr>
          <p:sp>
            <p:nvSpPr>
              <p:cNvPr id="80" name="Rectangle 79"/>
              <p:cNvSpPr/>
              <p:nvPr/>
            </p:nvSpPr>
            <p:spPr>
              <a:xfrm>
                <a:off x="7137321" y="7220774"/>
                <a:ext cx="2471894" cy="3218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304" tIns="41152" rIns="82304" bIns="41152"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bg-BG" sz="1351" b="1" i="0" u="none" strike="noStrike" kern="1200" cap="none" spc="0" normalizeH="0" baseline="0" noProof="0">
                  <a:ln>
                    <a:noFill/>
                  </a:ln>
                  <a:solidFill>
                    <a:srgbClr val="FFFFFF"/>
                  </a:solidFill>
                  <a:effectLst/>
                  <a:uLnTx/>
                  <a:uFillTx/>
                  <a:latin typeface="Roboto Bold" charset="0"/>
                  <a:ea typeface="+mn-ea"/>
                  <a:cs typeface="+mn-cs"/>
                </a:endParaRPr>
              </a:p>
            </p:txBody>
          </p:sp>
          <p:sp>
            <p:nvSpPr>
              <p:cNvPr id="81" name="Freeform 734"/>
              <p:cNvSpPr>
                <a:spLocks noChangeArrowheads="1"/>
              </p:cNvSpPr>
              <p:nvPr/>
            </p:nvSpPr>
            <p:spPr bwMode="auto">
              <a:xfrm rot="16200000">
                <a:off x="8182104" y="6881544"/>
                <a:ext cx="342077" cy="458013"/>
              </a:xfrm>
              <a:custGeom>
                <a:avLst/>
                <a:gdLst>
                  <a:gd name="T0" fmla="*/ 43 w 263"/>
                  <a:gd name="T1" fmla="*/ 348 h 354"/>
                  <a:gd name="T2" fmla="*/ 43 w 263"/>
                  <a:gd name="T3" fmla="*/ 348 h 354"/>
                  <a:gd name="T4" fmla="*/ 250 w 263"/>
                  <a:gd name="T5" fmla="*/ 198 h 354"/>
                  <a:gd name="T6" fmla="*/ 262 w 263"/>
                  <a:gd name="T7" fmla="*/ 178 h 354"/>
                  <a:gd name="T8" fmla="*/ 250 w 263"/>
                  <a:gd name="T9" fmla="*/ 155 h 354"/>
                  <a:gd name="T10" fmla="*/ 43 w 263"/>
                  <a:gd name="T11" fmla="*/ 5 h 354"/>
                  <a:gd name="T12" fmla="*/ 14 w 263"/>
                  <a:gd name="T13" fmla="*/ 5 h 354"/>
                  <a:gd name="T14" fmla="*/ 0 w 263"/>
                  <a:gd name="T15" fmla="*/ 28 h 354"/>
                  <a:gd name="T16" fmla="*/ 0 w 263"/>
                  <a:gd name="T17" fmla="*/ 324 h 354"/>
                  <a:gd name="T18" fmla="*/ 14 w 263"/>
                  <a:gd name="T19" fmla="*/ 350 h 354"/>
                  <a:gd name="T20" fmla="*/ 43 w 263"/>
                  <a:gd name="T21" fmla="*/ 34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3" h="354">
                    <a:moveTo>
                      <a:pt x="43" y="348"/>
                    </a:moveTo>
                    <a:lnTo>
                      <a:pt x="43" y="348"/>
                    </a:lnTo>
                    <a:cubicBezTo>
                      <a:pt x="250" y="198"/>
                      <a:pt x="250" y="198"/>
                      <a:pt x="250" y="198"/>
                    </a:cubicBezTo>
                    <a:cubicBezTo>
                      <a:pt x="259" y="192"/>
                      <a:pt x="262" y="186"/>
                      <a:pt x="262" y="178"/>
                    </a:cubicBezTo>
                    <a:cubicBezTo>
                      <a:pt x="262" y="169"/>
                      <a:pt x="259" y="161"/>
                      <a:pt x="250" y="155"/>
                    </a:cubicBezTo>
                    <a:cubicBezTo>
                      <a:pt x="43" y="5"/>
                      <a:pt x="43" y="5"/>
                      <a:pt x="43" y="5"/>
                    </a:cubicBezTo>
                    <a:cubicBezTo>
                      <a:pt x="35" y="0"/>
                      <a:pt x="23" y="0"/>
                      <a:pt x="14" y="5"/>
                    </a:cubicBezTo>
                    <a:cubicBezTo>
                      <a:pt x="5" y="8"/>
                      <a:pt x="0" y="16"/>
                      <a:pt x="0" y="28"/>
                    </a:cubicBezTo>
                    <a:cubicBezTo>
                      <a:pt x="0" y="324"/>
                      <a:pt x="0" y="324"/>
                      <a:pt x="0" y="324"/>
                    </a:cubicBezTo>
                    <a:cubicBezTo>
                      <a:pt x="0" y="336"/>
                      <a:pt x="5" y="344"/>
                      <a:pt x="14" y="350"/>
                    </a:cubicBezTo>
                    <a:cubicBezTo>
                      <a:pt x="23" y="353"/>
                      <a:pt x="35" y="353"/>
                      <a:pt x="43" y="348"/>
                    </a:cubicBezTo>
                  </a:path>
                </a:pathLst>
              </a:custGeom>
              <a:solidFill>
                <a:schemeClr val="accent2"/>
              </a:solidFill>
              <a:ln>
                <a:noFill/>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prstClr val="black"/>
                  </a:solidFill>
                  <a:effectLst/>
                  <a:uLnTx/>
                  <a:uFillTx/>
                  <a:latin typeface="Roboto Bold" charset="0"/>
                  <a:ea typeface="+mn-ea"/>
                  <a:cs typeface="+mn-cs"/>
                </a:endParaRPr>
              </a:p>
            </p:txBody>
          </p:sp>
        </p:grpSp>
      </p:grpSp>
      <p:sp>
        <p:nvSpPr>
          <p:cNvPr id="92" name="Oval 91"/>
          <p:cNvSpPr/>
          <p:nvPr/>
        </p:nvSpPr>
        <p:spPr>
          <a:xfrm>
            <a:off x="1295646" y="2337984"/>
            <a:ext cx="501213" cy="510151"/>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Roboto Bold" charset="0"/>
              <a:ea typeface="+mn-ea"/>
              <a:cs typeface="+mn-cs"/>
            </a:endParaRPr>
          </a:p>
        </p:txBody>
      </p:sp>
      <p:sp>
        <p:nvSpPr>
          <p:cNvPr id="93" name="Oval 92"/>
          <p:cNvSpPr/>
          <p:nvPr/>
        </p:nvSpPr>
        <p:spPr>
          <a:xfrm>
            <a:off x="2474206" y="4051802"/>
            <a:ext cx="501213" cy="510151"/>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Roboto Bold" charset="0"/>
              <a:ea typeface="+mn-ea"/>
              <a:cs typeface="+mn-cs"/>
            </a:endParaRPr>
          </a:p>
        </p:txBody>
      </p:sp>
      <p:cxnSp>
        <p:nvCxnSpPr>
          <p:cNvPr id="94" name="Straight Connector 93"/>
          <p:cNvCxnSpPr/>
          <p:nvPr/>
        </p:nvCxnSpPr>
        <p:spPr>
          <a:xfrm flipV="1">
            <a:off x="1546252" y="2935271"/>
            <a:ext cx="0" cy="32215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flipV="1">
            <a:off x="2724811" y="3642926"/>
            <a:ext cx="0" cy="32215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6" name="Oval 95"/>
          <p:cNvSpPr/>
          <p:nvPr/>
        </p:nvSpPr>
        <p:spPr>
          <a:xfrm>
            <a:off x="3732267" y="2337984"/>
            <a:ext cx="501213" cy="510151"/>
          </a:xfrm>
          <a:prstGeom prst="ellipse">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Roboto Bold" charset="0"/>
              <a:ea typeface="+mn-ea"/>
              <a:cs typeface="+mn-cs"/>
            </a:endParaRPr>
          </a:p>
        </p:txBody>
      </p:sp>
      <p:sp>
        <p:nvSpPr>
          <p:cNvPr id="97" name="Oval 96"/>
          <p:cNvSpPr/>
          <p:nvPr/>
        </p:nvSpPr>
        <p:spPr>
          <a:xfrm>
            <a:off x="5020982" y="4051802"/>
            <a:ext cx="501213" cy="510151"/>
          </a:xfrm>
          <a:prstGeom prst="ellipse">
            <a:avLst/>
          </a:prstGeom>
          <a:solidFill>
            <a:schemeClr val="accent4"/>
          </a:solidFill>
          <a:ln w="12700">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Roboto Bold" charset="0"/>
              <a:ea typeface="+mn-ea"/>
              <a:cs typeface="+mn-cs"/>
            </a:endParaRPr>
          </a:p>
        </p:txBody>
      </p:sp>
      <p:cxnSp>
        <p:nvCxnSpPr>
          <p:cNvPr id="98" name="Straight Connector 97"/>
          <p:cNvCxnSpPr/>
          <p:nvPr/>
        </p:nvCxnSpPr>
        <p:spPr>
          <a:xfrm flipV="1">
            <a:off x="3982872" y="2935271"/>
            <a:ext cx="0" cy="32215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flipV="1">
            <a:off x="5271587" y="3642926"/>
            <a:ext cx="0" cy="32215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0" name="Oval 99"/>
          <p:cNvSpPr/>
          <p:nvPr/>
        </p:nvSpPr>
        <p:spPr>
          <a:xfrm>
            <a:off x="6250182" y="2337984"/>
            <a:ext cx="501213" cy="510151"/>
          </a:xfrm>
          <a:prstGeom prst="ellipse">
            <a:avLst/>
          </a:prstGeom>
          <a:solidFill>
            <a:schemeClr val="accent5"/>
          </a:solidFill>
          <a:ln w="12700">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Roboto Bold" charset="0"/>
              <a:ea typeface="+mn-ea"/>
              <a:cs typeface="+mn-cs"/>
            </a:endParaRPr>
          </a:p>
        </p:txBody>
      </p:sp>
      <p:sp>
        <p:nvSpPr>
          <p:cNvPr id="101" name="Oval 100"/>
          <p:cNvSpPr/>
          <p:nvPr/>
        </p:nvSpPr>
        <p:spPr>
          <a:xfrm>
            <a:off x="7428742" y="4051802"/>
            <a:ext cx="501213" cy="510151"/>
          </a:xfrm>
          <a:prstGeom prst="ellipse">
            <a:avLst/>
          </a:prstGeom>
          <a:solidFill>
            <a:schemeClr val="accent6"/>
          </a:solidFill>
          <a:ln w="12700">
            <a:noFill/>
          </a:ln>
          <a:effectLst/>
        </p:spPr>
        <p:style>
          <a:lnRef idx="1">
            <a:schemeClr val="accent1"/>
          </a:lnRef>
          <a:fillRef idx="3">
            <a:schemeClr val="accent1"/>
          </a:fillRef>
          <a:effectRef idx="2">
            <a:schemeClr val="accent1"/>
          </a:effectRef>
          <a:fontRef idx="minor">
            <a:schemeClr val="lt1"/>
          </a:fontRef>
        </p:style>
        <p:txBody>
          <a:bodyPr lIns="91448" tIns="45724" rIns="91448" bIns="45724"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Roboto Bold" charset="0"/>
              <a:ea typeface="+mn-ea"/>
              <a:cs typeface="+mn-cs"/>
            </a:endParaRPr>
          </a:p>
        </p:txBody>
      </p:sp>
      <p:cxnSp>
        <p:nvCxnSpPr>
          <p:cNvPr id="102" name="Straight Connector 101"/>
          <p:cNvCxnSpPr/>
          <p:nvPr/>
        </p:nvCxnSpPr>
        <p:spPr>
          <a:xfrm flipV="1">
            <a:off x="6500787" y="2935271"/>
            <a:ext cx="0" cy="32215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7679347" y="3642926"/>
            <a:ext cx="0" cy="322157"/>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4" name="TextBox 103"/>
          <p:cNvSpPr txBox="1"/>
          <p:nvPr/>
        </p:nvSpPr>
        <p:spPr>
          <a:xfrm>
            <a:off x="3060512" y="3843843"/>
            <a:ext cx="1940229" cy="5773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Employees Complete Activities</a:t>
            </a:r>
          </a:p>
        </p:txBody>
      </p:sp>
      <p:sp>
        <p:nvSpPr>
          <p:cNvPr id="105" name="TextBox 104"/>
          <p:cNvSpPr txBox="1"/>
          <p:nvPr/>
        </p:nvSpPr>
        <p:spPr>
          <a:xfrm>
            <a:off x="3231484" y="4434580"/>
            <a:ext cx="1598283" cy="1001556"/>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313" b="0" i="0" u="none" strike="noStrike" kern="1200" cap="none" spc="0" normalizeH="0" baseline="0" noProof="0">
                <a:ln>
                  <a:noFill/>
                </a:ln>
                <a:solidFill>
                  <a:srgbClr val="E7E6E6">
                    <a:lumMod val="50000"/>
                  </a:srgbClr>
                </a:solidFill>
                <a:effectLst/>
                <a:uLnTx/>
                <a:uFillTx/>
                <a:latin typeface="Franklin Gothic Book" panose="020B0503020102020204" pitchFamily="34" charset="0"/>
                <a:ea typeface="+mn-ea"/>
                <a:cs typeface="+mn-cs"/>
              </a:rPr>
              <a:t>Employees submit proof that they have completed one of the approved activities</a:t>
            </a:r>
          </a:p>
        </p:txBody>
      </p:sp>
      <p:sp>
        <p:nvSpPr>
          <p:cNvPr id="106" name="TextBox 105"/>
          <p:cNvSpPr txBox="1"/>
          <p:nvPr/>
        </p:nvSpPr>
        <p:spPr>
          <a:xfrm>
            <a:off x="6814301" y="1727697"/>
            <a:ext cx="1730092" cy="33483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Receive Rebate</a:t>
            </a:r>
          </a:p>
        </p:txBody>
      </p:sp>
      <p:sp>
        <p:nvSpPr>
          <p:cNvPr id="107" name="TextBox 106"/>
          <p:cNvSpPr txBox="1"/>
          <p:nvPr/>
        </p:nvSpPr>
        <p:spPr>
          <a:xfrm>
            <a:off x="6906294" y="2008361"/>
            <a:ext cx="1540016" cy="1183401"/>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313" b="0" i="0" u="none" strike="noStrike" kern="1200" cap="none" spc="0" normalizeH="0" baseline="0" noProof="0">
                <a:ln>
                  <a:noFill/>
                </a:ln>
                <a:solidFill>
                  <a:srgbClr val="E7E6E6">
                    <a:lumMod val="50000"/>
                  </a:srgbClr>
                </a:solidFill>
                <a:effectLst/>
                <a:uLnTx/>
                <a:uFillTx/>
                <a:latin typeface="Franklin Gothic Book" panose="020B0503020102020204" pitchFamily="34" charset="0"/>
                <a:ea typeface="+mn-ea"/>
                <a:cs typeface="+mn-cs"/>
              </a:rPr>
              <a:t>At year end, you will receive a rebate worth 15% of your annual premium contributions</a:t>
            </a:r>
          </a:p>
        </p:txBody>
      </p:sp>
      <p:sp>
        <p:nvSpPr>
          <p:cNvPr id="108" name="TextBox 107"/>
          <p:cNvSpPr txBox="1"/>
          <p:nvPr/>
        </p:nvSpPr>
        <p:spPr>
          <a:xfrm>
            <a:off x="845708" y="3871843"/>
            <a:ext cx="1370761" cy="33483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Auto-Enrolled</a:t>
            </a:r>
          </a:p>
        </p:txBody>
      </p:sp>
      <p:sp>
        <p:nvSpPr>
          <p:cNvPr id="109" name="TextBox 108"/>
          <p:cNvSpPr txBox="1"/>
          <p:nvPr/>
        </p:nvSpPr>
        <p:spPr>
          <a:xfrm>
            <a:off x="4291353" y="1581603"/>
            <a:ext cx="1940229" cy="5773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Employees Receive Gift Cards</a:t>
            </a:r>
          </a:p>
        </p:txBody>
      </p:sp>
      <p:sp>
        <p:nvSpPr>
          <p:cNvPr id="110" name="TextBox 109"/>
          <p:cNvSpPr txBox="1"/>
          <p:nvPr/>
        </p:nvSpPr>
        <p:spPr>
          <a:xfrm>
            <a:off x="4614296" y="2094102"/>
            <a:ext cx="1279824" cy="1001556"/>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313" b="0" i="0" u="none" strike="noStrike" kern="1200" cap="none" spc="0" normalizeH="0" baseline="0" noProof="0">
                <a:ln>
                  <a:noFill/>
                </a:ln>
                <a:solidFill>
                  <a:srgbClr val="E7E6E6">
                    <a:lumMod val="50000"/>
                  </a:srgbClr>
                </a:solidFill>
                <a:effectLst/>
                <a:uLnTx/>
                <a:uFillTx/>
                <a:latin typeface="Franklin Gothic Book" panose="020B0503020102020204" pitchFamily="34" charset="0"/>
                <a:ea typeface="+mn-ea"/>
                <a:cs typeface="+mn-cs"/>
              </a:rPr>
              <a:t>Employees who complete an activity receive a $100 Visa gift card</a:t>
            </a:r>
          </a:p>
        </p:txBody>
      </p:sp>
      <p:sp>
        <p:nvSpPr>
          <p:cNvPr id="111" name="TextBox 110"/>
          <p:cNvSpPr txBox="1"/>
          <p:nvPr/>
        </p:nvSpPr>
        <p:spPr>
          <a:xfrm>
            <a:off x="5482306" y="3857242"/>
            <a:ext cx="1940227" cy="5773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33% Participation Reached</a:t>
            </a:r>
          </a:p>
        </p:txBody>
      </p:sp>
      <p:sp>
        <p:nvSpPr>
          <p:cNvPr id="112" name="TextBox 111"/>
          <p:cNvSpPr txBox="1"/>
          <p:nvPr/>
        </p:nvSpPr>
        <p:spPr>
          <a:xfrm>
            <a:off x="5549971" y="4434580"/>
            <a:ext cx="1825436" cy="1001556"/>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313" b="0" i="0" u="none" strike="noStrike" kern="1200" cap="none" spc="0" normalizeH="0" baseline="0" noProof="0">
                <a:ln>
                  <a:noFill/>
                </a:ln>
                <a:solidFill>
                  <a:srgbClr val="E7E6E6">
                    <a:lumMod val="50000"/>
                  </a:srgbClr>
                </a:solidFill>
                <a:effectLst/>
                <a:uLnTx/>
                <a:uFillTx/>
                <a:latin typeface="Franklin Gothic Book" panose="020B0503020102020204" pitchFamily="34" charset="0"/>
                <a:ea typeface="+mn-ea"/>
                <a:cs typeface="+mn-cs"/>
              </a:rPr>
              <a:t>You will receive bi-monthly updates about your participation rate. Once you hit 33% you are rebate eligible!</a:t>
            </a:r>
          </a:p>
        </p:txBody>
      </p:sp>
      <p:sp>
        <p:nvSpPr>
          <p:cNvPr id="113" name="TextBox 112"/>
          <p:cNvSpPr txBox="1"/>
          <p:nvPr/>
        </p:nvSpPr>
        <p:spPr>
          <a:xfrm>
            <a:off x="2027177" y="1691723"/>
            <a:ext cx="1369778" cy="5773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Employees are Emailed</a:t>
            </a:r>
          </a:p>
        </p:txBody>
      </p:sp>
      <p:sp>
        <p:nvSpPr>
          <p:cNvPr id="114" name="TextBox 113"/>
          <p:cNvSpPr txBox="1"/>
          <p:nvPr/>
        </p:nvSpPr>
        <p:spPr>
          <a:xfrm>
            <a:off x="1957468" y="2274525"/>
            <a:ext cx="1530051" cy="819712"/>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313" b="0" i="0" u="none" strike="noStrike" kern="1200" cap="none" spc="0" normalizeH="0" baseline="0" noProof="0">
                <a:ln>
                  <a:noFill/>
                </a:ln>
                <a:solidFill>
                  <a:srgbClr val="E7E6E6">
                    <a:lumMod val="50000"/>
                  </a:srgbClr>
                </a:solidFill>
                <a:effectLst/>
                <a:uLnTx/>
                <a:uFillTx/>
                <a:latin typeface="Franklin Gothic Book" panose="020B0503020102020204" pitchFamily="34" charset="0"/>
                <a:ea typeface="Lato Light" charset="0"/>
                <a:cs typeface="Lato Light" charset="0"/>
              </a:rPr>
              <a:t>Employees are sent emails about incentives and how to participate</a:t>
            </a:r>
          </a:p>
        </p:txBody>
      </p:sp>
      <p:grpSp>
        <p:nvGrpSpPr>
          <p:cNvPr id="115" name="Group 114">
            <a:extLst>
              <a:ext uri="{FF2B5EF4-FFF2-40B4-BE49-F238E27FC236}">
                <a16:creationId xmlns:a16="http://schemas.microsoft.com/office/drawing/2014/main" id="{F9EF51AD-83F6-4770-90FE-3B7C436369BA}"/>
              </a:ext>
            </a:extLst>
          </p:cNvPr>
          <p:cNvGrpSpPr>
            <a:grpSpLocks noChangeAspect="1"/>
          </p:cNvGrpSpPr>
          <p:nvPr/>
        </p:nvGrpSpPr>
        <p:grpSpPr>
          <a:xfrm>
            <a:off x="1409922" y="2483801"/>
            <a:ext cx="261230" cy="253621"/>
            <a:chOff x="3981450" y="984250"/>
            <a:chExt cx="654050" cy="635001"/>
          </a:xfrm>
          <a:solidFill>
            <a:schemeClr val="bg1"/>
          </a:solidFill>
        </p:grpSpPr>
        <p:sp>
          <p:nvSpPr>
            <p:cNvPr id="116" name="Freeform 64">
              <a:extLst>
                <a:ext uri="{FF2B5EF4-FFF2-40B4-BE49-F238E27FC236}">
                  <a16:creationId xmlns:a16="http://schemas.microsoft.com/office/drawing/2014/main" id="{AD72CD31-FC00-4EB8-B0E9-9C3DCB75642A}"/>
                </a:ext>
              </a:extLst>
            </p:cNvPr>
            <p:cNvSpPr>
              <a:spLocks/>
            </p:cNvSpPr>
            <p:nvPr/>
          </p:nvSpPr>
          <p:spPr bwMode="auto">
            <a:xfrm>
              <a:off x="4156075" y="1509713"/>
              <a:ext cx="304800" cy="109538"/>
            </a:xfrm>
            <a:custGeom>
              <a:avLst/>
              <a:gdLst>
                <a:gd name="T0" fmla="*/ 32 w 33"/>
                <a:gd name="T1" fmla="*/ 10 h 12"/>
                <a:gd name="T2" fmla="*/ 30 w 33"/>
                <a:gd name="T3" fmla="*/ 8 h 12"/>
                <a:gd name="T4" fmla="*/ 27 w 33"/>
                <a:gd name="T5" fmla="*/ 0 h 12"/>
                <a:gd name="T6" fmla="*/ 17 w 33"/>
                <a:gd name="T7" fmla="*/ 0 h 12"/>
                <a:gd name="T8" fmla="*/ 16 w 33"/>
                <a:gd name="T9" fmla="*/ 0 h 12"/>
                <a:gd name="T10" fmla="*/ 6 w 33"/>
                <a:gd name="T11" fmla="*/ 0 h 12"/>
                <a:gd name="T12" fmla="*/ 3 w 33"/>
                <a:gd name="T13" fmla="*/ 8 h 12"/>
                <a:gd name="T14" fmla="*/ 1 w 33"/>
                <a:gd name="T15" fmla="*/ 10 h 12"/>
                <a:gd name="T16" fmla="*/ 3 w 33"/>
                <a:gd name="T17" fmla="*/ 12 h 12"/>
                <a:gd name="T18" fmla="*/ 16 w 33"/>
                <a:gd name="T19" fmla="*/ 12 h 12"/>
                <a:gd name="T20" fmla="*/ 17 w 33"/>
                <a:gd name="T21" fmla="*/ 12 h 12"/>
                <a:gd name="T22" fmla="*/ 31 w 33"/>
                <a:gd name="T23" fmla="*/ 12 h 12"/>
                <a:gd name="T24" fmla="*/ 32 w 33"/>
                <a:gd name="T25"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2">
                  <a:moveTo>
                    <a:pt x="32" y="10"/>
                  </a:moveTo>
                  <a:cubicBezTo>
                    <a:pt x="30" y="8"/>
                    <a:pt x="30" y="8"/>
                    <a:pt x="30" y="8"/>
                  </a:cubicBezTo>
                  <a:cubicBezTo>
                    <a:pt x="27" y="5"/>
                    <a:pt x="27" y="0"/>
                    <a:pt x="27" y="0"/>
                  </a:cubicBezTo>
                  <a:cubicBezTo>
                    <a:pt x="17" y="0"/>
                    <a:pt x="17" y="0"/>
                    <a:pt x="17" y="0"/>
                  </a:cubicBezTo>
                  <a:cubicBezTo>
                    <a:pt x="16" y="0"/>
                    <a:pt x="16" y="0"/>
                    <a:pt x="16" y="0"/>
                  </a:cubicBezTo>
                  <a:cubicBezTo>
                    <a:pt x="6" y="0"/>
                    <a:pt x="6" y="0"/>
                    <a:pt x="6" y="0"/>
                  </a:cubicBezTo>
                  <a:cubicBezTo>
                    <a:pt x="6" y="0"/>
                    <a:pt x="7" y="5"/>
                    <a:pt x="3" y="8"/>
                  </a:cubicBezTo>
                  <a:cubicBezTo>
                    <a:pt x="1" y="10"/>
                    <a:pt x="1" y="10"/>
                    <a:pt x="1" y="10"/>
                  </a:cubicBezTo>
                  <a:cubicBezTo>
                    <a:pt x="1" y="10"/>
                    <a:pt x="0" y="12"/>
                    <a:pt x="3" y="12"/>
                  </a:cubicBezTo>
                  <a:cubicBezTo>
                    <a:pt x="16" y="12"/>
                    <a:pt x="16" y="12"/>
                    <a:pt x="16" y="12"/>
                  </a:cubicBezTo>
                  <a:cubicBezTo>
                    <a:pt x="17" y="12"/>
                    <a:pt x="17" y="12"/>
                    <a:pt x="17" y="12"/>
                  </a:cubicBezTo>
                  <a:cubicBezTo>
                    <a:pt x="31" y="12"/>
                    <a:pt x="31" y="12"/>
                    <a:pt x="31" y="12"/>
                  </a:cubicBezTo>
                  <a:cubicBezTo>
                    <a:pt x="33" y="12"/>
                    <a:pt x="32" y="10"/>
                    <a:pt x="32"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17" name="Freeform 65">
              <a:extLst>
                <a:ext uri="{FF2B5EF4-FFF2-40B4-BE49-F238E27FC236}">
                  <a16:creationId xmlns:a16="http://schemas.microsoft.com/office/drawing/2014/main" id="{260E9E9A-9498-47CD-9559-6D546132C73D}"/>
                </a:ext>
              </a:extLst>
            </p:cNvPr>
            <p:cNvSpPr>
              <a:spLocks noEditPoints="1"/>
            </p:cNvSpPr>
            <p:nvPr/>
          </p:nvSpPr>
          <p:spPr bwMode="auto">
            <a:xfrm>
              <a:off x="3981450" y="984250"/>
              <a:ext cx="654050" cy="488950"/>
            </a:xfrm>
            <a:custGeom>
              <a:avLst/>
              <a:gdLst>
                <a:gd name="T0" fmla="*/ 70 w 71"/>
                <a:gd name="T1" fmla="*/ 0 h 54"/>
                <a:gd name="T2" fmla="*/ 1 w 71"/>
                <a:gd name="T3" fmla="*/ 0 h 54"/>
                <a:gd name="T4" fmla="*/ 0 w 71"/>
                <a:gd name="T5" fmla="*/ 1 h 54"/>
                <a:gd name="T6" fmla="*/ 0 w 71"/>
                <a:gd name="T7" fmla="*/ 53 h 54"/>
                <a:gd name="T8" fmla="*/ 1 w 71"/>
                <a:gd name="T9" fmla="*/ 54 h 54"/>
                <a:gd name="T10" fmla="*/ 70 w 71"/>
                <a:gd name="T11" fmla="*/ 54 h 54"/>
                <a:gd name="T12" fmla="*/ 71 w 71"/>
                <a:gd name="T13" fmla="*/ 53 h 54"/>
                <a:gd name="T14" fmla="*/ 71 w 71"/>
                <a:gd name="T15" fmla="*/ 1 h 54"/>
                <a:gd name="T16" fmla="*/ 70 w 71"/>
                <a:gd name="T17" fmla="*/ 0 h 54"/>
                <a:gd name="T18" fmla="*/ 63 w 71"/>
                <a:gd name="T19" fmla="*/ 42 h 54"/>
                <a:gd name="T20" fmla="*/ 8 w 71"/>
                <a:gd name="T21" fmla="*/ 42 h 54"/>
                <a:gd name="T22" fmla="*/ 8 w 71"/>
                <a:gd name="T23" fmla="*/ 7 h 54"/>
                <a:gd name="T24" fmla="*/ 63 w 71"/>
                <a:gd name="T25" fmla="*/ 7 h 54"/>
                <a:gd name="T26" fmla="*/ 63 w 71"/>
                <a:gd name="T27"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54">
                  <a:moveTo>
                    <a:pt x="70" y="0"/>
                  </a:moveTo>
                  <a:cubicBezTo>
                    <a:pt x="1" y="0"/>
                    <a:pt x="1" y="0"/>
                    <a:pt x="1" y="0"/>
                  </a:cubicBezTo>
                  <a:cubicBezTo>
                    <a:pt x="1" y="0"/>
                    <a:pt x="0" y="0"/>
                    <a:pt x="0" y="1"/>
                  </a:cubicBezTo>
                  <a:cubicBezTo>
                    <a:pt x="0" y="53"/>
                    <a:pt x="0" y="53"/>
                    <a:pt x="0" y="53"/>
                  </a:cubicBezTo>
                  <a:cubicBezTo>
                    <a:pt x="0" y="53"/>
                    <a:pt x="1" y="54"/>
                    <a:pt x="1" y="54"/>
                  </a:cubicBezTo>
                  <a:cubicBezTo>
                    <a:pt x="70" y="54"/>
                    <a:pt x="70" y="54"/>
                    <a:pt x="70" y="54"/>
                  </a:cubicBezTo>
                  <a:cubicBezTo>
                    <a:pt x="70" y="54"/>
                    <a:pt x="71" y="53"/>
                    <a:pt x="71" y="53"/>
                  </a:cubicBezTo>
                  <a:cubicBezTo>
                    <a:pt x="71" y="1"/>
                    <a:pt x="71" y="1"/>
                    <a:pt x="71" y="1"/>
                  </a:cubicBezTo>
                  <a:cubicBezTo>
                    <a:pt x="71" y="0"/>
                    <a:pt x="70" y="0"/>
                    <a:pt x="70" y="0"/>
                  </a:cubicBezTo>
                  <a:close/>
                  <a:moveTo>
                    <a:pt x="63" y="42"/>
                  </a:moveTo>
                  <a:cubicBezTo>
                    <a:pt x="8" y="42"/>
                    <a:pt x="8" y="42"/>
                    <a:pt x="8" y="42"/>
                  </a:cubicBezTo>
                  <a:cubicBezTo>
                    <a:pt x="8" y="7"/>
                    <a:pt x="8" y="7"/>
                    <a:pt x="8" y="7"/>
                  </a:cubicBezTo>
                  <a:cubicBezTo>
                    <a:pt x="63" y="7"/>
                    <a:pt x="63" y="7"/>
                    <a:pt x="63" y="7"/>
                  </a:cubicBezTo>
                  <a:lnTo>
                    <a:pt x="63"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grpSp>
      <p:grpSp>
        <p:nvGrpSpPr>
          <p:cNvPr id="124" name="Group 123">
            <a:extLst>
              <a:ext uri="{FF2B5EF4-FFF2-40B4-BE49-F238E27FC236}">
                <a16:creationId xmlns:a16="http://schemas.microsoft.com/office/drawing/2014/main" id="{8BCA1620-3342-4B61-BEDC-36BDE988D43D}"/>
              </a:ext>
            </a:extLst>
          </p:cNvPr>
          <p:cNvGrpSpPr>
            <a:grpSpLocks noChangeAspect="1"/>
          </p:cNvGrpSpPr>
          <p:nvPr/>
        </p:nvGrpSpPr>
        <p:grpSpPr>
          <a:xfrm>
            <a:off x="2576062" y="4182074"/>
            <a:ext cx="272008" cy="246012"/>
            <a:chOff x="3908425" y="2171700"/>
            <a:chExt cx="681038" cy="615950"/>
          </a:xfrm>
          <a:solidFill>
            <a:schemeClr val="bg1"/>
          </a:solidFill>
        </p:grpSpPr>
        <p:sp>
          <p:nvSpPr>
            <p:cNvPr id="125" name="Freeform 124">
              <a:extLst>
                <a:ext uri="{FF2B5EF4-FFF2-40B4-BE49-F238E27FC236}">
                  <a16:creationId xmlns:a16="http://schemas.microsoft.com/office/drawing/2014/main" id="{77367226-E244-44E2-B64E-BA74F2BAD2D4}"/>
                </a:ext>
              </a:extLst>
            </p:cNvPr>
            <p:cNvSpPr>
              <a:spLocks noEditPoints="1"/>
            </p:cNvSpPr>
            <p:nvPr/>
          </p:nvSpPr>
          <p:spPr bwMode="auto">
            <a:xfrm>
              <a:off x="3908425" y="2171700"/>
              <a:ext cx="681038" cy="615950"/>
            </a:xfrm>
            <a:custGeom>
              <a:avLst/>
              <a:gdLst>
                <a:gd name="T0" fmla="*/ 70 w 74"/>
                <a:gd name="T1" fmla="*/ 21 h 68"/>
                <a:gd name="T2" fmla="*/ 67 w 74"/>
                <a:gd name="T3" fmla="*/ 21 h 68"/>
                <a:gd name="T4" fmla="*/ 56 w 74"/>
                <a:gd name="T5" fmla="*/ 3 h 68"/>
                <a:gd name="T6" fmla="*/ 52 w 74"/>
                <a:gd name="T7" fmla="*/ 0 h 68"/>
                <a:gd name="T8" fmla="*/ 52 w 74"/>
                <a:gd name="T9" fmla="*/ 0 h 68"/>
                <a:gd name="T10" fmla="*/ 52 w 74"/>
                <a:gd name="T11" fmla="*/ 0 h 68"/>
                <a:gd name="T12" fmla="*/ 47 w 74"/>
                <a:gd name="T13" fmla="*/ 1 h 68"/>
                <a:gd name="T14" fmla="*/ 12 w 74"/>
                <a:gd name="T15" fmla="*/ 21 h 68"/>
                <a:gd name="T16" fmla="*/ 10 w 74"/>
                <a:gd name="T17" fmla="*/ 22 h 68"/>
                <a:gd name="T18" fmla="*/ 3 w 74"/>
                <a:gd name="T19" fmla="*/ 26 h 68"/>
                <a:gd name="T20" fmla="*/ 0 w 74"/>
                <a:gd name="T21" fmla="*/ 32 h 68"/>
                <a:gd name="T22" fmla="*/ 0 w 74"/>
                <a:gd name="T23" fmla="*/ 32 h 68"/>
                <a:gd name="T24" fmla="*/ 1 w 74"/>
                <a:gd name="T25" fmla="*/ 35 h 68"/>
                <a:gd name="T26" fmla="*/ 9 w 74"/>
                <a:gd name="T27" fmla="*/ 50 h 68"/>
                <a:gd name="T28" fmla="*/ 9 w 74"/>
                <a:gd name="T29" fmla="*/ 64 h 68"/>
                <a:gd name="T30" fmla="*/ 13 w 74"/>
                <a:gd name="T31" fmla="*/ 68 h 68"/>
                <a:gd name="T32" fmla="*/ 70 w 74"/>
                <a:gd name="T33" fmla="*/ 68 h 68"/>
                <a:gd name="T34" fmla="*/ 74 w 74"/>
                <a:gd name="T35" fmla="*/ 64 h 68"/>
                <a:gd name="T36" fmla="*/ 74 w 74"/>
                <a:gd name="T37" fmla="*/ 25 h 68"/>
                <a:gd name="T38" fmla="*/ 70 w 74"/>
                <a:gd name="T39" fmla="*/ 21 h 68"/>
                <a:gd name="T40" fmla="*/ 62 w 74"/>
                <a:gd name="T41" fmla="*/ 21 h 68"/>
                <a:gd name="T42" fmla="*/ 47 w 74"/>
                <a:gd name="T43" fmla="*/ 21 h 68"/>
                <a:gd name="T44" fmla="*/ 52 w 74"/>
                <a:gd name="T45" fmla="*/ 5 h 68"/>
                <a:gd name="T46" fmla="*/ 53 w 74"/>
                <a:gd name="T47" fmla="*/ 5 h 68"/>
                <a:gd name="T48" fmla="*/ 62 w 74"/>
                <a:gd name="T49" fmla="*/ 21 h 68"/>
                <a:gd name="T50" fmla="*/ 48 w 74"/>
                <a:gd name="T51" fmla="*/ 5 h 68"/>
                <a:gd name="T52" fmla="*/ 42 w 74"/>
                <a:gd name="T53" fmla="*/ 21 h 68"/>
                <a:gd name="T54" fmla="*/ 20 w 74"/>
                <a:gd name="T55" fmla="*/ 21 h 68"/>
                <a:gd name="T56" fmla="*/ 48 w 74"/>
                <a:gd name="T57" fmla="*/ 5 h 68"/>
                <a:gd name="T58" fmla="*/ 5 w 74"/>
                <a:gd name="T59" fmla="*/ 30 h 68"/>
                <a:gd name="T60" fmla="*/ 9 w 74"/>
                <a:gd name="T61" fmla="*/ 28 h 68"/>
                <a:gd name="T62" fmla="*/ 9 w 74"/>
                <a:gd name="T63" fmla="*/ 31 h 68"/>
                <a:gd name="T64" fmla="*/ 4 w 74"/>
                <a:gd name="T65" fmla="*/ 30 h 68"/>
                <a:gd name="T66" fmla="*/ 5 w 74"/>
                <a:gd name="T67" fmla="*/ 30 h 68"/>
                <a:gd name="T68" fmla="*/ 5 w 74"/>
                <a:gd name="T69" fmla="*/ 34 h 68"/>
                <a:gd name="T70" fmla="*/ 9 w 74"/>
                <a:gd name="T71" fmla="*/ 35 h 68"/>
                <a:gd name="T72" fmla="*/ 9 w 74"/>
                <a:gd name="T73" fmla="*/ 42 h 68"/>
                <a:gd name="T74" fmla="*/ 5 w 74"/>
                <a:gd name="T75" fmla="*/ 34 h 68"/>
                <a:gd name="T76" fmla="*/ 13 w 74"/>
                <a:gd name="T77" fmla="*/ 64 h 68"/>
                <a:gd name="T78" fmla="*/ 13 w 74"/>
                <a:gd name="T79" fmla="*/ 25 h 68"/>
                <a:gd name="T80" fmla="*/ 13 w 74"/>
                <a:gd name="T81" fmla="*/ 25 h 68"/>
                <a:gd name="T82" fmla="*/ 44 w 74"/>
                <a:gd name="T83" fmla="*/ 25 h 68"/>
                <a:gd name="T84" fmla="*/ 44 w 74"/>
                <a:gd name="T85" fmla="*/ 25 h 68"/>
                <a:gd name="T86" fmla="*/ 44 w 74"/>
                <a:gd name="T87" fmla="*/ 25 h 68"/>
                <a:gd name="T88" fmla="*/ 70 w 74"/>
                <a:gd name="T89" fmla="*/ 25 h 68"/>
                <a:gd name="T90" fmla="*/ 70 w 74"/>
                <a:gd name="T91" fmla="*/ 64 h 68"/>
                <a:gd name="T92" fmla="*/ 13 w 74"/>
                <a:gd name="T93"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68">
                  <a:moveTo>
                    <a:pt x="70" y="21"/>
                  </a:moveTo>
                  <a:cubicBezTo>
                    <a:pt x="67" y="21"/>
                    <a:pt x="67" y="21"/>
                    <a:pt x="67" y="21"/>
                  </a:cubicBezTo>
                  <a:cubicBezTo>
                    <a:pt x="56" y="3"/>
                    <a:pt x="56" y="3"/>
                    <a:pt x="56" y="3"/>
                  </a:cubicBezTo>
                  <a:cubicBezTo>
                    <a:pt x="55" y="1"/>
                    <a:pt x="54" y="0"/>
                    <a:pt x="52" y="0"/>
                  </a:cubicBezTo>
                  <a:cubicBezTo>
                    <a:pt x="52" y="0"/>
                    <a:pt x="52" y="0"/>
                    <a:pt x="52" y="0"/>
                  </a:cubicBezTo>
                  <a:cubicBezTo>
                    <a:pt x="52" y="0"/>
                    <a:pt x="52" y="0"/>
                    <a:pt x="52" y="0"/>
                  </a:cubicBezTo>
                  <a:cubicBezTo>
                    <a:pt x="50" y="0"/>
                    <a:pt x="49" y="0"/>
                    <a:pt x="47" y="1"/>
                  </a:cubicBezTo>
                  <a:cubicBezTo>
                    <a:pt x="12" y="21"/>
                    <a:pt x="12" y="21"/>
                    <a:pt x="12" y="21"/>
                  </a:cubicBezTo>
                  <a:cubicBezTo>
                    <a:pt x="11" y="21"/>
                    <a:pt x="10" y="22"/>
                    <a:pt x="10" y="22"/>
                  </a:cubicBezTo>
                  <a:cubicBezTo>
                    <a:pt x="3" y="26"/>
                    <a:pt x="3" y="26"/>
                    <a:pt x="3" y="26"/>
                  </a:cubicBezTo>
                  <a:cubicBezTo>
                    <a:pt x="1" y="28"/>
                    <a:pt x="0" y="30"/>
                    <a:pt x="0" y="32"/>
                  </a:cubicBezTo>
                  <a:cubicBezTo>
                    <a:pt x="0" y="32"/>
                    <a:pt x="0" y="32"/>
                    <a:pt x="0" y="32"/>
                  </a:cubicBezTo>
                  <a:cubicBezTo>
                    <a:pt x="0" y="33"/>
                    <a:pt x="0" y="34"/>
                    <a:pt x="1" y="35"/>
                  </a:cubicBezTo>
                  <a:cubicBezTo>
                    <a:pt x="9" y="50"/>
                    <a:pt x="9" y="50"/>
                    <a:pt x="9" y="50"/>
                  </a:cubicBezTo>
                  <a:cubicBezTo>
                    <a:pt x="9" y="64"/>
                    <a:pt x="9" y="64"/>
                    <a:pt x="9" y="64"/>
                  </a:cubicBezTo>
                  <a:cubicBezTo>
                    <a:pt x="9" y="66"/>
                    <a:pt x="11" y="68"/>
                    <a:pt x="13" y="68"/>
                  </a:cubicBezTo>
                  <a:cubicBezTo>
                    <a:pt x="70" y="68"/>
                    <a:pt x="70" y="68"/>
                    <a:pt x="70" y="68"/>
                  </a:cubicBezTo>
                  <a:cubicBezTo>
                    <a:pt x="72" y="68"/>
                    <a:pt x="74" y="66"/>
                    <a:pt x="74" y="64"/>
                  </a:cubicBezTo>
                  <a:cubicBezTo>
                    <a:pt x="74" y="25"/>
                    <a:pt x="74" y="25"/>
                    <a:pt x="74" y="25"/>
                  </a:cubicBezTo>
                  <a:cubicBezTo>
                    <a:pt x="74" y="23"/>
                    <a:pt x="72" y="21"/>
                    <a:pt x="70" y="21"/>
                  </a:cubicBezTo>
                  <a:close/>
                  <a:moveTo>
                    <a:pt x="62" y="21"/>
                  </a:moveTo>
                  <a:cubicBezTo>
                    <a:pt x="47" y="21"/>
                    <a:pt x="47" y="21"/>
                    <a:pt x="47" y="21"/>
                  </a:cubicBezTo>
                  <a:cubicBezTo>
                    <a:pt x="52" y="5"/>
                    <a:pt x="52" y="5"/>
                    <a:pt x="52" y="5"/>
                  </a:cubicBezTo>
                  <a:cubicBezTo>
                    <a:pt x="53" y="5"/>
                    <a:pt x="53" y="5"/>
                    <a:pt x="53" y="5"/>
                  </a:cubicBezTo>
                  <a:lnTo>
                    <a:pt x="62" y="21"/>
                  </a:lnTo>
                  <a:close/>
                  <a:moveTo>
                    <a:pt x="48" y="5"/>
                  </a:moveTo>
                  <a:cubicBezTo>
                    <a:pt x="42" y="21"/>
                    <a:pt x="42" y="21"/>
                    <a:pt x="42" y="21"/>
                  </a:cubicBezTo>
                  <a:cubicBezTo>
                    <a:pt x="20" y="21"/>
                    <a:pt x="20" y="21"/>
                    <a:pt x="20" y="21"/>
                  </a:cubicBezTo>
                  <a:lnTo>
                    <a:pt x="48" y="5"/>
                  </a:lnTo>
                  <a:close/>
                  <a:moveTo>
                    <a:pt x="5" y="30"/>
                  </a:moveTo>
                  <a:cubicBezTo>
                    <a:pt x="9" y="28"/>
                    <a:pt x="9" y="28"/>
                    <a:pt x="9" y="28"/>
                  </a:cubicBezTo>
                  <a:cubicBezTo>
                    <a:pt x="9" y="31"/>
                    <a:pt x="9" y="31"/>
                    <a:pt x="9" y="31"/>
                  </a:cubicBezTo>
                  <a:cubicBezTo>
                    <a:pt x="4" y="30"/>
                    <a:pt x="4" y="30"/>
                    <a:pt x="4" y="30"/>
                  </a:cubicBezTo>
                  <a:cubicBezTo>
                    <a:pt x="5" y="30"/>
                    <a:pt x="5" y="30"/>
                    <a:pt x="5" y="30"/>
                  </a:cubicBezTo>
                  <a:close/>
                  <a:moveTo>
                    <a:pt x="5" y="34"/>
                  </a:moveTo>
                  <a:cubicBezTo>
                    <a:pt x="9" y="35"/>
                    <a:pt x="9" y="35"/>
                    <a:pt x="9" y="35"/>
                  </a:cubicBezTo>
                  <a:cubicBezTo>
                    <a:pt x="9" y="42"/>
                    <a:pt x="9" y="42"/>
                    <a:pt x="9" y="42"/>
                  </a:cubicBezTo>
                  <a:lnTo>
                    <a:pt x="5" y="34"/>
                  </a:lnTo>
                  <a:close/>
                  <a:moveTo>
                    <a:pt x="13" y="64"/>
                  </a:moveTo>
                  <a:cubicBezTo>
                    <a:pt x="13" y="25"/>
                    <a:pt x="13" y="25"/>
                    <a:pt x="13" y="25"/>
                  </a:cubicBezTo>
                  <a:cubicBezTo>
                    <a:pt x="13" y="25"/>
                    <a:pt x="13" y="25"/>
                    <a:pt x="13" y="25"/>
                  </a:cubicBezTo>
                  <a:cubicBezTo>
                    <a:pt x="44" y="25"/>
                    <a:pt x="44" y="25"/>
                    <a:pt x="44" y="25"/>
                  </a:cubicBezTo>
                  <a:cubicBezTo>
                    <a:pt x="44" y="25"/>
                    <a:pt x="44" y="25"/>
                    <a:pt x="44" y="25"/>
                  </a:cubicBezTo>
                  <a:cubicBezTo>
                    <a:pt x="44" y="25"/>
                    <a:pt x="44" y="25"/>
                    <a:pt x="44" y="25"/>
                  </a:cubicBezTo>
                  <a:cubicBezTo>
                    <a:pt x="70" y="25"/>
                    <a:pt x="70" y="25"/>
                    <a:pt x="70" y="25"/>
                  </a:cubicBezTo>
                  <a:cubicBezTo>
                    <a:pt x="70" y="64"/>
                    <a:pt x="70" y="64"/>
                    <a:pt x="70" y="64"/>
                  </a:cubicBezTo>
                  <a:lnTo>
                    <a:pt x="13"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6" name="Freeform 125">
              <a:extLst>
                <a:ext uri="{FF2B5EF4-FFF2-40B4-BE49-F238E27FC236}">
                  <a16:creationId xmlns:a16="http://schemas.microsoft.com/office/drawing/2014/main" id="{71461AFE-FC72-4727-BFFC-745AAF70E707}"/>
                </a:ext>
              </a:extLst>
            </p:cNvPr>
            <p:cNvSpPr>
              <a:spLocks noEditPoints="1"/>
            </p:cNvSpPr>
            <p:nvPr/>
          </p:nvSpPr>
          <p:spPr bwMode="auto">
            <a:xfrm>
              <a:off x="4349750" y="2443163"/>
              <a:ext cx="155575" cy="171450"/>
            </a:xfrm>
            <a:custGeom>
              <a:avLst/>
              <a:gdLst>
                <a:gd name="T0" fmla="*/ 15 w 17"/>
                <a:gd name="T1" fmla="*/ 0 h 19"/>
                <a:gd name="T2" fmla="*/ 2 w 17"/>
                <a:gd name="T3" fmla="*/ 0 h 19"/>
                <a:gd name="T4" fmla="*/ 0 w 17"/>
                <a:gd name="T5" fmla="*/ 2 h 19"/>
                <a:gd name="T6" fmla="*/ 0 w 17"/>
                <a:gd name="T7" fmla="*/ 17 h 19"/>
                <a:gd name="T8" fmla="*/ 2 w 17"/>
                <a:gd name="T9" fmla="*/ 19 h 19"/>
                <a:gd name="T10" fmla="*/ 15 w 17"/>
                <a:gd name="T11" fmla="*/ 19 h 19"/>
                <a:gd name="T12" fmla="*/ 17 w 17"/>
                <a:gd name="T13" fmla="*/ 17 h 19"/>
                <a:gd name="T14" fmla="*/ 17 w 17"/>
                <a:gd name="T15" fmla="*/ 2 h 19"/>
                <a:gd name="T16" fmla="*/ 15 w 17"/>
                <a:gd name="T17" fmla="*/ 0 h 19"/>
                <a:gd name="T18" fmla="*/ 13 w 17"/>
                <a:gd name="T19" fmla="*/ 15 h 19"/>
                <a:gd name="T20" fmla="*/ 4 w 17"/>
                <a:gd name="T21" fmla="*/ 15 h 19"/>
                <a:gd name="T22" fmla="*/ 4 w 17"/>
                <a:gd name="T23" fmla="*/ 4 h 19"/>
                <a:gd name="T24" fmla="*/ 13 w 17"/>
                <a:gd name="T25" fmla="*/ 4 h 19"/>
                <a:gd name="T26" fmla="*/ 13 w 17"/>
                <a:gd name="T2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9">
                  <a:moveTo>
                    <a:pt x="15" y="0"/>
                  </a:moveTo>
                  <a:cubicBezTo>
                    <a:pt x="2" y="0"/>
                    <a:pt x="2" y="0"/>
                    <a:pt x="2" y="0"/>
                  </a:cubicBezTo>
                  <a:cubicBezTo>
                    <a:pt x="1" y="0"/>
                    <a:pt x="0" y="1"/>
                    <a:pt x="0" y="2"/>
                  </a:cubicBezTo>
                  <a:cubicBezTo>
                    <a:pt x="0" y="17"/>
                    <a:pt x="0" y="17"/>
                    <a:pt x="0" y="17"/>
                  </a:cubicBezTo>
                  <a:cubicBezTo>
                    <a:pt x="0" y="18"/>
                    <a:pt x="1" y="19"/>
                    <a:pt x="2" y="19"/>
                  </a:cubicBezTo>
                  <a:cubicBezTo>
                    <a:pt x="15" y="19"/>
                    <a:pt x="15" y="19"/>
                    <a:pt x="15" y="19"/>
                  </a:cubicBezTo>
                  <a:cubicBezTo>
                    <a:pt x="16" y="19"/>
                    <a:pt x="17" y="18"/>
                    <a:pt x="17" y="17"/>
                  </a:cubicBezTo>
                  <a:cubicBezTo>
                    <a:pt x="17" y="2"/>
                    <a:pt x="17" y="2"/>
                    <a:pt x="17" y="2"/>
                  </a:cubicBezTo>
                  <a:cubicBezTo>
                    <a:pt x="17" y="1"/>
                    <a:pt x="16" y="0"/>
                    <a:pt x="15" y="0"/>
                  </a:cubicBezTo>
                  <a:close/>
                  <a:moveTo>
                    <a:pt x="13" y="15"/>
                  </a:moveTo>
                  <a:cubicBezTo>
                    <a:pt x="4" y="15"/>
                    <a:pt x="4" y="15"/>
                    <a:pt x="4" y="15"/>
                  </a:cubicBezTo>
                  <a:cubicBezTo>
                    <a:pt x="4" y="4"/>
                    <a:pt x="4" y="4"/>
                    <a:pt x="4" y="4"/>
                  </a:cubicBezTo>
                  <a:cubicBezTo>
                    <a:pt x="13" y="4"/>
                    <a:pt x="13" y="4"/>
                    <a:pt x="13" y="4"/>
                  </a:cubicBezTo>
                  <a:lnTo>
                    <a:pt x="13"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7" name="Freeform 126">
              <a:extLst>
                <a:ext uri="{FF2B5EF4-FFF2-40B4-BE49-F238E27FC236}">
                  <a16:creationId xmlns:a16="http://schemas.microsoft.com/office/drawing/2014/main" id="{DC744270-5C1C-4FE4-8877-EA434D914E51}"/>
                </a:ext>
              </a:extLst>
            </p:cNvPr>
            <p:cNvSpPr>
              <a:spLocks/>
            </p:cNvSpPr>
            <p:nvPr/>
          </p:nvSpPr>
          <p:spPr bwMode="auto">
            <a:xfrm>
              <a:off x="4073525" y="2660650"/>
              <a:ext cx="257175" cy="36513"/>
            </a:xfrm>
            <a:custGeom>
              <a:avLst/>
              <a:gdLst>
                <a:gd name="T0" fmla="*/ 26 w 28"/>
                <a:gd name="T1" fmla="*/ 0 h 4"/>
                <a:gd name="T2" fmla="*/ 2 w 28"/>
                <a:gd name="T3" fmla="*/ 0 h 4"/>
                <a:gd name="T4" fmla="*/ 0 w 28"/>
                <a:gd name="T5" fmla="*/ 2 h 4"/>
                <a:gd name="T6" fmla="*/ 2 w 28"/>
                <a:gd name="T7" fmla="*/ 4 h 4"/>
                <a:gd name="T8" fmla="*/ 26 w 28"/>
                <a:gd name="T9" fmla="*/ 4 h 4"/>
                <a:gd name="T10" fmla="*/ 28 w 28"/>
                <a:gd name="T11" fmla="*/ 2 h 4"/>
                <a:gd name="T12" fmla="*/ 26 w 2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6" y="0"/>
                  </a:moveTo>
                  <a:cubicBezTo>
                    <a:pt x="2" y="0"/>
                    <a:pt x="2" y="0"/>
                    <a:pt x="2" y="0"/>
                  </a:cubicBezTo>
                  <a:cubicBezTo>
                    <a:pt x="1" y="0"/>
                    <a:pt x="0" y="1"/>
                    <a:pt x="0" y="2"/>
                  </a:cubicBezTo>
                  <a:cubicBezTo>
                    <a:pt x="0" y="4"/>
                    <a:pt x="1" y="4"/>
                    <a:pt x="2" y="4"/>
                  </a:cubicBezTo>
                  <a:cubicBezTo>
                    <a:pt x="26" y="4"/>
                    <a:pt x="26" y="4"/>
                    <a:pt x="26" y="4"/>
                  </a:cubicBezTo>
                  <a:cubicBezTo>
                    <a:pt x="27" y="4"/>
                    <a:pt x="28" y="4"/>
                    <a:pt x="28" y="2"/>
                  </a:cubicBezTo>
                  <a:cubicBezTo>
                    <a:pt x="28" y="1"/>
                    <a:pt x="27" y="0"/>
                    <a:pt x="2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sp>
          <p:nvSpPr>
            <p:cNvPr id="128" name="Freeform 127">
              <a:extLst>
                <a:ext uri="{FF2B5EF4-FFF2-40B4-BE49-F238E27FC236}">
                  <a16:creationId xmlns:a16="http://schemas.microsoft.com/office/drawing/2014/main" id="{72203DB5-A3E4-4034-BCA3-A7A426BC7EDD}"/>
                </a:ext>
              </a:extLst>
            </p:cNvPr>
            <p:cNvSpPr>
              <a:spLocks/>
            </p:cNvSpPr>
            <p:nvPr/>
          </p:nvSpPr>
          <p:spPr bwMode="auto">
            <a:xfrm>
              <a:off x="4073525" y="2578100"/>
              <a:ext cx="147638" cy="36513"/>
            </a:xfrm>
            <a:custGeom>
              <a:avLst/>
              <a:gdLst>
                <a:gd name="T0" fmla="*/ 2 w 16"/>
                <a:gd name="T1" fmla="*/ 4 h 4"/>
                <a:gd name="T2" fmla="*/ 14 w 16"/>
                <a:gd name="T3" fmla="*/ 4 h 4"/>
                <a:gd name="T4" fmla="*/ 16 w 16"/>
                <a:gd name="T5" fmla="*/ 2 h 4"/>
                <a:gd name="T6" fmla="*/ 14 w 16"/>
                <a:gd name="T7" fmla="*/ 0 h 4"/>
                <a:gd name="T8" fmla="*/ 2 w 16"/>
                <a:gd name="T9" fmla="*/ 0 h 4"/>
                <a:gd name="T10" fmla="*/ 0 w 16"/>
                <a:gd name="T11" fmla="*/ 2 h 4"/>
                <a:gd name="T12" fmla="*/ 2 w 1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2" y="4"/>
                  </a:moveTo>
                  <a:cubicBezTo>
                    <a:pt x="14" y="4"/>
                    <a:pt x="14" y="4"/>
                    <a:pt x="14" y="4"/>
                  </a:cubicBezTo>
                  <a:cubicBezTo>
                    <a:pt x="15" y="4"/>
                    <a:pt x="16" y="3"/>
                    <a:pt x="16" y="2"/>
                  </a:cubicBezTo>
                  <a:cubicBezTo>
                    <a:pt x="16" y="1"/>
                    <a:pt x="15" y="0"/>
                    <a:pt x="1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grpSp>
      <p:sp>
        <p:nvSpPr>
          <p:cNvPr id="70" name="TextBox 69">
            <a:extLst>
              <a:ext uri="{FF2B5EF4-FFF2-40B4-BE49-F238E27FC236}">
                <a16:creationId xmlns:a16="http://schemas.microsoft.com/office/drawing/2014/main" id="{E5B0429D-01E3-4E6E-9A6B-7710036CCAF0}"/>
              </a:ext>
            </a:extLst>
          </p:cNvPr>
          <p:cNvSpPr txBox="1"/>
          <p:nvPr/>
        </p:nvSpPr>
        <p:spPr>
          <a:xfrm>
            <a:off x="622043" y="4211917"/>
            <a:ext cx="1818558" cy="1001556"/>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313" b="0" i="0" u="none" strike="noStrike" kern="1200" cap="none" spc="0" normalizeH="0" baseline="0" noProof="0">
                <a:ln>
                  <a:noFill/>
                </a:ln>
                <a:solidFill>
                  <a:srgbClr val="E7E6E6">
                    <a:lumMod val="50000"/>
                  </a:srgbClr>
                </a:solidFill>
                <a:effectLst/>
                <a:uLnTx/>
                <a:uFillTx/>
                <a:latin typeface="Franklin Gothic Book" panose="020B0503020102020204" pitchFamily="34" charset="0"/>
                <a:ea typeface="Lato Light" charset="0"/>
                <a:cs typeface="Lato Light" charset="0"/>
              </a:rPr>
              <a:t>If your group is eligible, you are automatically enrolled and emailed 10 days after your plan starts</a:t>
            </a:r>
          </a:p>
        </p:txBody>
      </p:sp>
      <p:pic>
        <p:nvPicPr>
          <p:cNvPr id="3" name="Picture 2">
            <a:extLst>
              <a:ext uri="{FF2B5EF4-FFF2-40B4-BE49-F238E27FC236}">
                <a16:creationId xmlns:a16="http://schemas.microsoft.com/office/drawing/2014/main" id="{EA36216F-B76D-434A-A705-918B3254D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6552" y="4224901"/>
            <a:ext cx="343760" cy="199684"/>
          </a:xfrm>
          <a:prstGeom prst="rect">
            <a:avLst/>
          </a:prstGeom>
        </p:spPr>
      </p:pic>
      <p:pic>
        <p:nvPicPr>
          <p:cNvPr id="7" name="Picture 6">
            <a:extLst>
              <a:ext uri="{FF2B5EF4-FFF2-40B4-BE49-F238E27FC236}">
                <a16:creationId xmlns:a16="http://schemas.microsoft.com/office/drawing/2014/main" id="{061E9421-451F-4EF6-BA64-618CE799DC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8684" y="2452895"/>
            <a:ext cx="344206" cy="278233"/>
          </a:xfrm>
          <a:prstGeom prst="rect">
            <a:avLst/>
          </a:prstGeom>
        </p:spPr>
      </p:pic>
      <p:pic>
        <p:nvPicPr>
          <p:cNvPr id="9" name="Picture 8">
            <a:extLst>
              <a:ext uri="{FF2B5EF4-FFF2-40B4-BE49-F238E27FC236}">
                <a16:creationId xmlns:a16="http://schemas.microsoft.com/office/drawing/2014/main" id="{79B577BB-A12D-44C6-A285-EB2AEDBB84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6645" y="4191227"/>
            <a:ext cx="345404" cy="243353"/>
          </a:xfrm>
          <a:prstGeom prst="rect">
            <a:avLst/>
          </a:prstGeom>
        </p:spPr>
      </p:pic>
      <p:pic>
        <p:nvPicPr>
          <p:cNvPr id="11" name="Picture 10">
            <a:extLst>
              <a:ext uri="{FF2B5EF4-FFF2-40B4-BE49-F238E27FC236}">
                <a16:creationId xmlns:a16="http://schemas.microsoft.com/office/drawing/2014/main" id="{B4D66956-9895-4473-84E5-0B4810743D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5538" y="2426138"/>
            <a:ext cx="305792" cy="325076"/>
          </a:xfrm>
          <a:prstGeom prst="rect">
            <a:avLst/>
          </a:prstGeom>
        </p:spPr>
      </p:pic>
    </p:spTree>
    <p:extLst>
      <p:ext uri="{BB962C8B-B14F-4D97-AF65-F5344CB8AC3E}">
        <p14:creationId xmlns:p14="http://schemas.microsoft.com/office/powerpoint/2010/main" val="1183676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419" y="1300293"/>
            <a:ext cx="5393650" cy="5557707"/>
          </a:xfrm>
          <a:prstGeom prst="rect">
            <a:avLst/>
          </a:prstGeom>
          <a:solidFill>
            <a:schemeClr val="accent4">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6" name="Rectangle 5"/>
          <p:cNvSpPr/>
          <p:nvPr/>
        </p:nvSpPr>
        <p:spPr>
          <a:xfrm>
            <a:off x="4572000" y="4615300"/>
            <a:ext cx="4572000" cy="369332"/>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mp;quot"/>
                <a:ea typeface="+mn-ea"/>
                <a:cs typeface="+mn-cs"/>
              </a:rPr>
              <a:t> </a:t>
            </a:r>
          </a:p>
        </p:txBody>
      </p:sp>
      <p:sp>
        <p:nvSpPr>
          <p:cNvPr id="8" name="Rectangle 7"/>
          <p:cNvSpPr/>
          <p:nvPr/>
        </p:nvSpPr>
        <p:spPr>
          <a:xfrm>
            <a:off x="4841508" y="2005676"/>
            <a:ext cx="4186989" cy="2846648"/>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B0503020102020204" pitchFamily="34" charset="0"/>
              <a:ea typeface="+mn-ea"/>
              <a:cs typeface="+mn-cs"/>
            </a:endParaRPr>
          </a:p>
        </p:txBody>
      </p:sp>
      <p:sp>
        <p:nvSpPr>
          <p:cNvPr id="7" name="TextBox 6"/>
          <p:cNvSpPr txBox="1"/>
          <p:nvPr/>
        </p:nvSpPr>
        <p:spPr>
          <a:xfrm>
            <a:off x="5942408" y="2005676"/>
            <a:ext cx="2706641" cy="36317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rPr>
              <a:t>“We heard that there would be a 15% rebate and I said ‘Yeah, I’ll believe it when I see it,’ and here it is!”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rPr>
              <a:t>Small Business Owner: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rPr>
              <a:t>Marcie Berger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rPr>
              <a:t>Owner, Clean Properties</a:t>
            </a:r>
          </a:p>
        </p:txBody>
      </p:sp>
      <p:pic>
        <p:nvPicPr>
          <p:cNvPr id="4" name="Picture 3">
            <a:extLst>
              <a:ext uri="{FF2B5EF4-FFF2-40B4-BE49-F238E27FC236}">
                <a16:creationId xmlns:a16="http://schemas.microsoft.com/office/drawing/2014/main" id="{59151FE5-5024-4796-B8F0-5F2A49DE443C}"/>
              </a:ext>
            </a:extLst>
          </p:cNvPr>
          <p:cNvPicPr>
            <a:picLocks noChangeAspect="1"/>
          </p:cNvPicPr>
          <p:nvPr/>
        </p:nvPicPr>
        <p:blipFill rotWithShape="1">
          <a:blip r:embed="rId4">
            <a:extLst>
              <a:ext uri="{28A0092B-C50C-407E-A947-70E740481C1C}">
                <a14:useLocalDpi xmlns:a14="http://schemas.microsoft.com/office/drawing/2010/main" val="0"/>
              </a:ext>
            </a:extLst>
          </a:blip>
          <a:srcRect l="13762" r="13486"/>
          <a:stretch/>
        </p:blipFill>
        <p:spPr>
          <a:xfrm>
            <a:off x="-83419" y="1568740"/>
            <a:ext cx="5130743" cy="5289259"/>
          </a:xfrm>
          <a:prstGeom prst="rect">
            <a:avLst/>
          </a:prstGeom>
        </p:spPr>
      </p:pic>
    </p:spTree>
    <p:custDataLst>
      <p:tags r:id="rId1"/>
    </p:custDataLst>
    <p:extLst>
      <p:ext uri="{BB962C8B-B14F-4D97-AF65-F5344CB8AC3E}">
        <p14:creationId xmlns:p14="http://schemas.microsoft.com/office/powerpoint/2010/main" val="731039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BA882C-F43D-BF46-9BD9-4EAFD54723C2}"/>
              </a:ext>
            </a:extLst>
          </p:cNvPr>
          <p:cNvSpPr>
            <a:spLocks noGrp="1"/>
          </p:cNvSpPr>
          <p:nvPr>
            <p:ph type="title"/>
          </p:nvPr>
        </p:nvSpPr>
        <p:spPr/>
        <p:txBody>
          <a:bodyPr>
            <a:normAutofit/>
          </a:bodyPr>
          <a:lstStyle/>
          <a:p>
            <a:r>
              <a:rPr lang="en-US" sz="3200"/>
              <a:t>Small Business Health Care Tax Credit</a:t>
            </a:r>
          </a:p>
        </p:txBody>
      </p:sp>
      <p:sp>
        <p:nvSpPr>
          <p:cNvPr id="7" name="Content Placeholder 6">
            <a:extLst>
              <a:ext uri="{FF2B5EF4-FFF2-40B4-BE49-F238E27FC236}">
                <a16:creationId xmlns:a16="http://schemas.microsoft.com/office/drawing/2014/main" id="{02601852-6E45-BE47-9CFE-7B5AC630F589}"/>
              </a:ext>
            </a:extLst>
          </p:cNvPr>
          <p:cNvSpPr>
            <a:spLocks noGrp="1"/>
          </p:cNvSpPr>
          <p:nvPr>
            <p:ph idx="1"/>
          </p:nvPr>
        </p:nvSpPr>
        <p:spPr>
          <a:xfrm>
            <a:off x="685799" y="1070810"/>
            <a:ext cx="8132151" cy="5221705"/>
          </a:xfrm>
        </p:spPr>
        <p:txBody>
          <a:bodyPr vert="horz" lIns="0" tIns="0" rIns="0" bIns="0" rtlCol="0" anchor="t">
            <a:normAutofit fontScale="77500" lnSpcReduction="20000"/>
          </a:bodyPr>
          <a:lstStyle/>
          <a:p>
            <a:pPr>
              <a:lnSpc>
                <a:spcPct val="130000"/>
              </a:lnSpc>
              <a:spcAft>
                <a:spcPts val="0"/>
              </a:spcAft>
              <a:defRPr/>
            </a:pPr>
            <a:r>
              <a:rPr lang="en-US" sz="2400" dirty="0">
                <a:solidFill>
                  <a:prstClr val="black">
                    <a:lumMod val="65000"/>
                    <a:lumOff val="35000"/>
                  </a:prstClr>
                </a:solidFill>
                <a:sym typeface="FranklinGothicURWBoo" pitchFamily="2" charset="0"/>
              </a:rPr>
              <a:t>Small businesses may be eligible for up to a 50% tax credit (tax-exempt employers may be eligible for up to a 35% tax credit) if they purchase coverage through the Health Connector.</a:t>
            </a:r>
          </a:p>
          <a:p>
            <a:pPr>
              <a:lnSpc>
                <a:spcPct val="130000"/>
              </a:lnSpc>
              <a:spcAft>
                <a:spcPts val="0"/>
              </a:spcAft>
            </a:pPr>
            <a:endParaRPr lang="en-US" sz="2400" dirty="0">
              <a:solidFill>
                <a:prstClr val="black">
                  <a:lumMod val="65000"/>
                  <a:lumOff val="35000"/>
                </a:prstClr>
              </a:solidFill>
              <a:latin typeface="Franklin Gothic Demi"/>
              <a:sym typeface="FranklinGothicURWBoo" pitchFamily="2" charset="0"/>
            </a:endParaRPr>
          </a:p>
          <a:p>
            <a:pPr>
              <a:lnSpc>
                <a:spcPct val="130000"/>
              </a:lnSpc>
              <a:spcAft>
                <a:spcPts val="0"/>
              </a:spcAft>
            </a:pPr>
            <a:r>
              <a:rPr lang="en-US" sz="2400" dirty="0">
                <a:solidFill>
                  <a:prstClr val="black">
                    <a:lumMod val="65000"/>
                    <a:lumOff val="35000"/>
                  </a:prstClr>
                </a:solidFill>
                <a:latin typeface="Franklin Gothic Demi"/>
                <a:sym typeface="FranklinGothicURWBoo" pitchFamily="2" charset="0"/>
              </a:rPr>
              <a:t>To be eligible, employers must:</a:t>
            </a:r>
            <a:endParaRPr lang="en-US" sz="2400" dirty="0">
              <a:solidFill>
                <a:prstClr val="black">
                  <a:lumMod val="65000"/>
                  <a:lumOff val="35000"/>
                </a:prstClr>
              </a:solidFill>
              <a:latin typeface="Franklin Gothic Demi"/>
            </a:endParaRPr>
          </a:p>
          <a:p>
            <a:pPr marL="285750" indent="-285750">
              <a:lnSpc>
                <a:spcPct val="130000"/>
              </a:lnSpc>
              <a:buFont typeface="Wingdings" panose="05000000000000000000" pitchFamily="2" charset="2"/>
              <a:buChar char="§"/>
              <a:defRPr/>
            </a:pPr>
            <a:r>
              <a:rPr lang="en-US" sz="2100" dirty="0">
                <a:solidFill>
                  <a:prstClr val="black">
                    <a:lumMod val="65000"/>
                    <a:lumOff val="35000"/>
                  </a:prstClr>
                </a:solidFill>
                <a:latin typeface="Franklin Gothic Book"/>
                <a:ea typeface="MS PGothic"/>
                <a:sym typeface="FranklinGothicURWBoo" pitchFamily="2" charset="0"/>
              </a:rPr>
              <a:t>Be enrolled in the Health Connector for Business</a:t>
            </a:r>
            <a:endParaRPr lang="en-US" sz="2100" dirty="0">
              <a:solidFill>
                <a:prstClr val="black">
                  <a:lumMod val="65000"/>
                  <a:lumOff val="35000"/>
                </a:prstClr>
              </a:solidFill>
              <a:latin typeface="Franklin Gothic Book"/>
              <a:ea typeface="MS PGothic"/>
            </a:endParaRPr>
          </a:p>
          <a:p>
            <a:pPr marL="285750" lvl="1" indent="-285750" fontAlgn="base">
              <a:lnSpc>
                <a:spcPct val="130000"/>
              </a:lnSpc>
              <a:spcBef>
                <a:spcPts val="0"/>
              </a:spcBef>
              <a:spcAft>
                <a:spcPts val="600"/>
              </a:spcAft>
              <a:buClr>
                <a:srgbClr val="5C5A5A"/>
              </a:buClr>
              <a:buSzPct val="100000"/>
              <a:defRPr/>
            </a:pPr>
            <a:r>
              <a:rPr lang="en-US" sz="2100" dirty="0">
                <a:solidFill>
                  <a:prstClr val="black">
                    <a:lumMod val="65000"/>
                    <a:lumOff val="35000"/>
                  </a:prstClr>
                </a:solidFill>
                <a:latin typeface="Franklin Gothic Book"/>
                <a:ea typeface="MS PGothic"/>
                <a:sym typeface="FranklinGothicURWBoo" pitchFamily="2" charset="0"/>
              </a:rPr>
              <a:t>Have fewer than 25 full-time equivalent employees (FTEs) and those employees must have average wages of less than $56,000 (2022) a year – (excludes the owner, partner in a partnership, shareholder of S Corporation owning more than 2%, owner of more than 5% of other businesses, and family)</a:t>
            </a:r>
          </a:p>
          <a:p>
            <a:pPr marL="285750" indent="-285750" fontAlgn="base">
              <a:lnSpc>
                <a:spcPct val="130000"/>
              </a:lnSpc>
              <a:buClr>
                <a:srgbClr val="5C5A5A"/>
              </a:buClr>
              <a:buSzPct val="100000"/>
              <a:buFont typeface="Wingdings" panose="05000000000000000000" pitchFamily="2" charset="2"/>
              <a:buChar char="§"/>
              <a:defRPr/>
            </a:pPr>
            <a:r>
              <a:rPr lang="en-US" sz="2100" dirty="0">
                <a:solidFill>
                  <a:prstClr val="black">
                    <a:lumMod val="65000"/>
                    <a:lumOff val="35000"/>
                  </a:prstClr>
                </a:solidFill>
                <a:latin typeface="Franklin Gothic Book"/>
                <a:ea typeface="MS PGothic"/>
              </a:rPr>
              <a:t>The tax credit is highest for employers with fewer than 10 employees who are paid an average of $25,000 or less – the smaller the business, the bigger the credit </a:t>
            </a:r>
          </a:p>
          <a:p>
            <a:pPr marL="285750" indent="-285750" fontAlgn="base">
              <a:lnSpc>
                <a:spcPct val="130000"/>
              </a:lnSpc>
              <a:buClr>
                <a:srgbClr val="5C5A5A"/>
              </a:buClr>
              <a:buSzPct val="100000"/>
              <a:buFont typeface="Wingdings" panose="05000000000000000000" pitchFamily="2" charset="2"/>
              <a:buChar char="§"/>
              <a:defRPr/>
            </a:pPr>
            <a:r>
              <a:rPr lang="en-US" sz="2100" dirty="0">
                <a:solidFill>
                  <a:prstClr val="black">
                    <a:lumMod val="65000"/>
                    <a:lumOff val="35000"/>
                  </a:prstClr>
                </a:solidFill>
                <a:latin typeface="Franklin Gothic Book"/>
                <a:ea typeface="MS PGothic"/>
              </a:rPr>
              <a:t>Employers can claim the tax credit for up to two consecutive years </a:t>
            </a:r>
          </a:p>
          <a:p>
            <a:pPr marL="285750" indent="-285750">
              <a:lnSpc>
                <a:spcPct val="130000"/>
              </a:lnSpc>
              <a:buFont typeface="Wingdings" panose="05000000000000000000" pitchFamily="2" charset="2"/>
              <a:buChar char="§"/>
              <a:defRPr/>
            </a:pPr>
            <a:r>
              <a:rPr lang="en-US" dirty="0">
                <a:solidFill>
                  <a:srgbClr val="5C5A5A"/>
                </a:solidFill>
                <a:latin typeface="Franklin Gothic Book"/>
                <a:ea typeface="MS PGothic"/>
                <a:cs typeface="FranklinGothicURWBoo" pitchFamily="2" charset="0"/>
                <a:sym typeface="FranklinGothicURWBoo" pitchFamily="2" charset="0"/>
              </a:rPr>
              <a:t>For more information, </a:t>
            </a:r>
            <a:r>
              <a:rPr lang="en-US" kern="0" dirty="0">
                <a:solidFill>
                  <a:srgbClr val="5C5A5A"/>
                </a:solidFill>
                <a:latin typeface="Franklin Gothic Book"/>
                <a:sym typeface="FranklinGothicURWBoo" pitchFamily="2" charset="0"/>
              </a:rPr>
              <a:t>visit: </a:t>
            </a:r>
            <a:r>
              <a:rPr lang="en-US" kern="0" dirty="0">
                <a:solidFill>
                  <a:srgbClr val="5C5A5A"/>
                </a:solidFill>
                <a:latin typeface="Franklin Gothic Book"/>
                <a:sym typeface="FranklinGothicURWBoo" pitchFamily="2" charset="0"/>
                <a:hlinkClick r:id="rId3"/>
              </a:rPr>
              <a:t>www.irs.gov/affordable-care-act/employers/small-business-health-care-tax-credit-and-the-shop-marketplace</a:t>
            </a:r>
            <a:r>
              <a:rPr lang="en-US" kern="0" dirty="0">
                <a:solidFill>
                  <a:srgbClr val="5C5A5A"/>
                </a:solidFill>
                <a:latin typeface="Franklin Gothic Book"/>
                <a:sym typeface="FranklinGothicURWBoo" pitchFamily="2" charset="0"/>
              </a:rPr>
              <a:t> or </a:t>
            </a:r>
            <a:r>
              <a:rPr lang="en-US" kern="0" dirty="0">
                <a:solidFill>
                  <a:srgbClr val="5C5A5A"/>
                </a:solidFill>
                <a:latin typeface="Franklin Gothic Book"/>
                <a:sym typeface="FranklinGothicURWBoo" pitchFamily="2" charset="0"/>
                <a:hlinkClick r:id="rId4"/>
              </a:rPr>
              <a:t>https://www.taxpayeradvocate.irs.gov/estimator/premiumtaxcreditchange/index.htm</a:t>
            </a:r>
            <a:endParaRPr lang="en-US" dirty="0">
              <a:latin typeface="Franklin Gothic Book"/>
            </a:endParaRPr>
          </a:p>
        </p:txBody>
      </p:sp>
    </p:spTree>
    <p:custDataLst>
      <p:tags r:id="rId1"/>
    </p:custDataLst>
    <p:extLst>
      <p:ext uri="{BB962C8B-B14F-4D97-AF65-F5344CB8AC3E}">
        <p14:creationId xmlns:p14="http://schemas.microsoft.com/office/powerpoint/2010/main" val="3715979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B59139-03DC-4914-9D4D-B8217A9F9058}"/>
              </a:ext>
            </a:extLst>
          </p:cNvPr>
          <p:cNvPicPr>
            <a:picLocks noChangeAspect="1"/>
          </p:cNvPicPr>
          <p:nvPr/>
        </p:nvPicPr>
        <p:blipFill rotWithShape="1">
          <a:blip r:embed="rId4"/>
          <a:srcRect l="29020" r="22372"/>
          <a:stretch/>
        </p:blipFill>
        <p:spPr>
          <a:xfrm>
            <a:off x="5250049" y="1257300"/>
            <a:ext cx="3893951" cy="5143500"/>
          </a:xfrm>
          <a:prstGeom prst="rect">
            <a:avLst/>
          </a:prstGeom>
        </p:spPr>
      </p:pic>
      <p:sp>
        <p:nvSpPr>
          <p:cNvPr id="2" name="Slide Number Placeholder 1">
            <a:extLst>
              <a:ext uri="{FF2B5EF4-FFF2-40B4-BE49-F238E27FC236}">
                <a16:creationId xmlns:a16="http://schemas.microsoft.com/office/drawing/2014/main" id="{82799305-AEE4-43E8-B989-1773701F9FFA}"/>
              </a:ext>
            </a:extLst>
          </p:cNvPr>
          <p:cNvSpPr>
            <a:spLocks noGrp="1"/>
          </p:cNvSpPr>
          <p:nvPr>
            <p:ph type="sldNum" sz="quarter" idx="4"/>
          </p:nvPr>
        </p:nvSpPr>
        <p:spPr/>
        <p:txBody>
          <a:bodyPr/>
          <a:lstStyle/>
          <a:p>
            <a:fld id="{627CA14E-5EDD-4C5C-B4B2-BE16B502D62B}" type="slidenum">
              <a:rPr lang="en-US" smtClean="0">
                <a:solidFill>
                  <a:schemeClr val="bg1"/>
                </a:solidFill>
              </a:rPr>
              <a:pPr/>
              <a:t>2</a:t>
            </a:fld>
            <a:endParaRPr lang="en-US">
              <a:solidFill>
                <a:schemeClr val="bg1"/>
              </a:solidFill>
            </a:endParaRPr>
          </a:p>
        </p:txBody>
      </p:sp>
      <p:sp>
        <p:nvSpPr>
          <p:cNvPr id="3" name="Title 2">
            <a:extLst>
              <a:ext uri="{FF2B5EF4-FFF2-40B4-BE49-F238E27FC236}">
                <a16:creationId xmlns:a16="http://schemas.microsoft.com/office/drawing/2014/main" id="{BF6F502F-7216-46E0-B679-0D2D1064E554}"/>
              </a:ext>
            </a:extLst>
          </p:cNvPr>
          <p:cNvSpPr>
            <a:spLocks noGrp="1"/>
          </p:cNvSpPr>
          <p:nvPr>
            <p:ph type="title"/>
          </p:nvPr>
        </p:nvSpPr>
        <p:spPr>
          <a:xfrm>
            <a:off x="571501" y="365665"/>
            <a:ext cx="4112862" cy="1107996"/>
          </a:xfrm>
        </p:spPr>
        <p:txBody>
          <a:bodyPr/>
          <a:lstStyle/>
          <a:p>
            <a:r>
              <a:rPr lang="en-US" sz="3200"/>
              <a:t>What</a:t>
            </a:r>
            <a:r>
              <a:rPr lang="en-US" sz="3600"/>
              <a:t> is the Health Connector?</a:t>
            </a:r>
          </a:p>
        </p:txBody>
      </p:sp>
      <p:sp>
        <p:nvSpPr>
          <p:cNvPr id="4" name="Content Placeholder 3">
            <a:extLst>
              <a:ext uri="{FF2B5EF4-FFF2-40B4-BE49-F238E27FC236}">
                <a16:creationId xmlns:a16="http://schemas.microsoft.com/office/drawing/2014/main" id="{F15A9D9A-1DD2-4D5B-B244-F7631FDD048A}"/>
              </a:ext>
            </a:extLst>
          </p:cNvPr>
          <p:cNvSpPr>
            <a:spLocks noGrp="1"/>
          </p:cNvSpPr>
          <p:nvPr>
            <p:ph sz="quarter" idx="10"/>
          </p:nvPr>
        </p:nvSpPr>
        <p:spPr>
          <a:xfrm>
            <a:off x="571500" y="1528219"/>
            <a:ext cx="4676889" cy="4724800"/>
          </a:xfrm>
        </p:spPr>
        <p:txBody>
          <a:bodyPr>
            <a:noAutofit/>
          </a:bodyPr>
          <a:lstStyle/>
          <a:p>
            <a:r>
              <a:rPr lang="en-US" sz="1700" dirty="0"/>
              <a:t>The Massachusetts Health Connector is the State’s health insurance Marketplace. It offers individuals, families, and small employers access to affordable health insurance coverage.</a:t>
            </a:r>
            <a:r>
              <a:rPr lang="en-US" sz="1700" strike="sngStrike" dirty="0">
                <a:solidFill>
                  <a:srgbClr val="FF0000"/>
                </a:solidFill>
              </a:rPr>
              <a:t> </a:t>
            </a:r>
          </a:p>
          <a:p>
            <a:pPr marL="205740" indent="-205740">
              <a:buFont typeface="Wingdings" panose="05000000000000000000" pitchFamily="2" charset="2"/>
              <a:buChar char="§"/>
            </a:pPr>
            <a:r>
              <a:rPr lang="en-US" sz="1700" dirty="0">
                <a:latin typeface="+mn-lt"/>
              </a:rPr>
              <a:t>People who don’t get health insurance through their job or other sources may apply for individual coverage</a:t>
            </a:r>
          </a:p>
          <a:p>
            <a:pPr marL="205740" indent="-205740">
              <a:buFont typeface="Wingdings" panose="05000000000000000000" pitchFamily="2" charset="2"/>
              <a:buChar char="§"/>
            </a:pPr>
            <a:r>
              <a:rPr lang="en-US" sz="1700" dirty="0">
                <a:latin typeface="+mn-lt"/>
              </a:rPr>
              <a:t>Businesses can offer small group coverage to their employees through the </a:t>
            </a:r>
            <a:r>
              <a:rPr lang="en-US" sz="1700" b="1" dirty="0">
                <a:latin typeface="+mn-lt"/>
              </a:rPr>
              <a:t>Health Connector for Business </a:t>
            </a:r>
            <a:r>
              <a:rPr lang="en-US" sz="1700" dirty="0">
                <a:latin typeface="+mn-lt"/>
              </a:rPr>
              <a:t>available to </a:t>
            </a:r>
            <a:r>
              <a:rPr lang="en-US" sz="1800" dirty="0">
                <a:latin typeface="Franklin Gothic Book" panose="020B0503020102020204" pitchFamily="34" charset="0"/>
              </a:rPr>
              <a:t>small employers with less than 50 FTE employees.</a:t>
            </a:r>
          </a:p>
          <a:p>
            <a:pPr marL="205740" indent="-205740">
              <a:buFont typeface="Wingdings" panose="05000000000000000000" pitchFamily="2" charset="2"/>
              <a:buChar char="§"/>
            </a:pPr>
            <a:r>
              <a:rPr lang="en-US" sz="1700" dirty="0">
                <a:latin typeface="+mn-lt"/>
              </a:rPr>
              <a:t>Employers can also offer dental insurance through the Health Connector</a:t>
            </a:r>
          </a:p>
        </p:txBody>
      </p:sp>
    </p:spTree>
    <p:custDataLst>
      <p:tags r:id="rId1"/>
    </p:custDataLst>
    <p:extLst>
      <p:ext uri="{BB962C8B-B14F-4D97-AF65-F5344CB8AC3E}">
        <p14:creationId xmlns:p14="http://schemas.microsoft.com/office/powerpoint/2010/main" val="2759520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1B1DA-C504-493F-A4CB-46DB6AB5BEFF}"/>
              </a:ext>
            </a:extLst>
          </p:cNvPr>
          <p:cNvSpPr>
            <a:spLocks noGrp="1"/>
          </p:cNvSpPr>
          <p:nvPr>
            <p:ph type="title"/>
          </p:nvPr>
        </p:nvSpPr>
        <p:spPr>
          <a:xfrm>
            <a:off x="601421" y="1275551"/>
            <a:ext cx="7772400" cy="822960"/>
          </a:xfrm>
        </p:spPr>
        <p:txBody>
          <a:bodyPr>
            <a:normAutofit/>
          </a:bodyPr>
          <a:lstStyle/>
          <a:p>
            <a:pPr>
              <a:lnSpc>
                <a:spcPct val="110000"/>
              </a:lnSpc>
              <a:spcBef>
                <a:spcPts val="0"/>
              </a:spcBef>
              <a:spcAft>
                <a:spcPts val="600"/>
              </a:spcAft>
            </a:pPr>
            <a:r>
              <a:rPr lang="en-US" sz="2000" dirty="0">
                <a:solidFill>
                  <a:schemeClr val="tx1">
                    <a:lumMod val="65000"/>
                    <a:lumOff val="35000"/>
                  </a:schemeClr>
                </a:solidFill>
                <a:latin typeface="Franklin Gothic Demi" panose="020B0703020102020204" pitchFamily="34" charset="0"/>
                <a:ea typeface="+mn-ea"/>
                <a:cs typeface="+mn-cs"/>
              </a:rPr>
              <a:t>Example Enrollment Timeline</a:t>
            </a:r>
          </a:p>
        </p:txBody>
      </p:sp>
      <p:sp>
        <p:nvSpPr>
          <p:cNvPr id="4" name="Slide Number Placeholder 3">
            <a:extLst>
              <a:ext uri="{FF2B5EF4-FFF2-40B4-BE49-F238E27FC236}">
                <a16:creationId xmlns:a16="http://schemas.microsoft.com/office/drawing/2014/main" id="{1A3C93F6-FC7A-4DD8-875E-3B228EB59CD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CA14E-5EDD-4C5C-B4B2-BE16B502D62B}"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36" name="TextBox 35">
            <a:extLst>
              <a:ext uri="{FF2B5EF4-FFF2-40B4-BE49-F238E27FC236}">
                <a16:creationId xmlns:a16="http://schemas.microsoft.com/office/drawing/2014/main" id="{77DA82D6-A6C4-46E1-803B-03F54A3264D6}"/>
              </a:ext>
            </a:extLst>
          </p:cNvPr>
          <p:cNvSpPr txBox="1"/>
          <p:nvPr/>
        </p:nvSpPr>
        <p:spPr>
          <a:xfrm>
            <a:off x="186695" y="3338298"/>
            <a:ext cx="172174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6" normalizeH="0" baseline="0" noProof="0">
                <a:ln>
                  <a:noFill/>
                </a:ln>
                <a:solidFill>
                  <a:srgbClr val="44546A"/>
                </a:solidFill>
                <a:effectLst/>
                <a:uLnTx/>
                <a:uFillTx/>
                <a:latin typeface="Franklin Gothic Demi" panose="020B0703020102020204" pitchFamily="34" charset="0"/>
                <a:ea typeface="Roboto" charset="0"/>
                <a:cs typeface="Roboto" charset="0"/>
                <a:sym typeface="Bebas Neue" charset="0"/>
              </a:rPr>
              <a:t>Visit Website</a:t>
            </a:r>
            <a:endParaRPr kumimoji="0" lang="en-US" sz="1800" b="0" i="0" u="none" strike="noStrike" kern="1200" cap="none" spc="-56" normalizeH="0" baseline="0" noProof="0">
              <a:ln>
                <a:noFill/>
              </a:ln>
              <a:solidFill>
                <a:srgbClr val="6CB33F"/>
              </a:solidFill>
              <a:effectLst/>
              <a:uLnTx/>
              <a:uFillTx/>
              <a:latin typeface="Franklin Gothic Demi" panose="020B0703020102020204" pitchFamily="34" charset="0"/>
              <a:ea typeface="Roboto" charset="0"/>
              <a:cs typeface="Roboto" charset="0"/>
              <a:sym typeface="Bebas Neue" charset="0"/>
            </a:endParaRPr>
          </a:p>
        </p:txBody>
      </p:sp>
      <p:pic>
        <p:nvPicPr>
          <p:cNvPr id="38" name="Picture 37">
            <a:extLst>
              <a:ext uri="{FF2B5EF4-FFF2-40B4-BE49-F238E27FC236}">
                <a16:creationId xmlns:a16="http://schemas.microsoft.com/office/drawing/2014/main" id="{00052246-86C1-4B46-9A11-C4D742E06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421" y="2501859"/>
            <a:ext cx="728374" cy="707953"/>
          </a:xfrm>
          <a:prstGeom prst="rect">
            <a:avLst/>
          </a:prstGeom>
        </p:spPr>
      </p:pic>
      <p:pic>
        <p:nvPicPr>
          <p:cNvPr id="42" name="Picture 41">
            <a:extLst>
              <a:ext uri="{FF2B5EF4-FFF2-40B4-BE49-F238E27FC236}">
                <a16:creationId xmlns:a16="http://schemas.microsoft.com/office/drawing/2014/main" id="{AB412A7A-E961-4DD8-A840-E811083A9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7898" y="2501481"/>
            <a:ext cx="763404" cy="811547"/>
          </a:xfrm>
          <a:prstGeom prst="rect">
            <a:avLst/>
          </a:prstGeom>
        </p:spPr>
      </p:pic>
      <p:pic>
        <p:nvPicPr>
          <p:cNvPr id="46" name="Picture 45">
            <a:extLst>
              <a:ext uri="{FF2B5EF4-FFF2-40B4-BE49-F238E27FC236}">
                <a16:creationId xmlns:a16="http://schemas.microsoft.com/office/drawing/2014/main" id="{CAC27B4C-0BF2-46FF-8F47-F324583E9D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9179" y="2501481"/>
            <a:ext cx="728374" cy="792407"/>
          </a:xfrm>
          <a:prstGeom prst="rect">
            <a:avLst/>
          </a:prstGeom>
        </p:spPr>
      </p:pic>
      <p:pic>
        <p:nvPicPr>
          <p:cNvPr id="48" name="Picture 47">
            <a:extLst>
              <a:ext uri="{FF2B5EF4-FFF2-40B4-BE49-F238E27FC236}">
                <a16:creationId xmlns:a16="http://schemas.microsoft.com/office/drawing/2014/main" id="{657D10CE-8013-4A01-AEBF-303924F46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3997" y="2501481"/>
            <a:ext cx="942417" cy="762128"/>
          </a:xfrm>
          <a:prstGeom prst="rect">
            <a:avLst/>
          </a:prstGeom>
        </p:spPr>
      </p:pic>
      <p:sp>
        <p:nvSpPr>
          <p:cNvPr id="40" name="TextBox 39">
            <a:extLst>
              <a:ext uri="{FF2B5EF4-FFF2-40B4-BE49-F238E27FC236}">
                <a16:creationId xmlns:a16="http://schemas.microsoft.com/office/drawing/2014/main" id="{13337A0E-C1F4-4911-9798-87509672D250}"/>
              </a:ext>
            </a:extLst>
          </p:cNvPr>
          <p:cNvSpPr txBox="1"/>
          <p:nvPr/>
        </p:nvSpPr>
        <p:spPr>
          <a:xfrm>
            <a:off x="1832139" y="3910353"/>
            <a:ext cx="172174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Deadline 10</a:t>
            </a:r>
            <a:r>
              <a:rPr kumimoji="0" lang="en-US" sz="1400" b="0" i="0" u="none" strike="noStrike" kern="1200" cap="none" spc="0" normalizeH="0" baseline="30000" noProof="0">
                <a:ln>
                  <a:noFill/>
                </a:ln>
                <a:solidFill>
                  <a:prstClr val="black"/>
                </a:solidFill>
                <a:effectLst/>
                <a:uLnTx/>
                <a:uFillTx/>
                <a:latin typeface="Franklin Gothic Book" panose="020B0503020102020204" pitchFamily="34" charset="0"/>
                <a:ea typeface="Lato Light" charset="0"/>
                <a:cs typeface="Lato Light" charset="0"/>
              </a:rPr>
              <a:t>th</a:t>
            </a: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 </a:t>
            </a:r>
          </a:p>
        </p:txBody>
      </p:sp>
      <p:sp>
        <p:nvSpPr>
          <p:cNvPr id="41" name="TextBox 40">
            <a:extLst>
              <a:ext uri="{FF2B5EF4-FFF2-40B4-BE49-F238E27FC236}">
                <a16:creationId xmlns:a16="http://schemas.microsoft.com/office/drawing/2014/main" id="{F6B0264B-3225-4399-8A50-2A49E01AE29E}"/>
              </a:ext>
            </a:extLst>
          </p:cNvPr>
          <p:cNvSpPr txBox="1"/>
          <p:nvPr/>
        </p:nvSpPr>
        <p:spPr>
          <a:xfrm>
            <a:off x="1447679" y="3338820"/>
            <a:ext cx="249066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6" normalizeH="0" baseline="0" noProof="0">
                <a:ln>
                  <a:noFill/>
                </a:ln>
                <a:solidFill>
                  <a:srgbClr val="44546A"/>
                </a:solidFill>
                <a:effectLst/>
                <a:uLnTx/>
                <a:uFillTx/>
                <a:latin typeface="Franklin Gothic Demi" panose="020B0703020102020204" pitchFamily="34" charset="0"/>
                <a:ea typeface="Roboto" charset="0"/>
                <a:cs typeface="Roboto" charset="0"/>
                <a:sym typeface="Bebas Neue" charset="0"/>
              </a:rPr>
              <a:t>Employers Shop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6" normalizeH="0" baseline="0" noProof="0">
                <a:ln>
                  <a:noFill/>
                </a:ln>
                <a:solidFill>
                  <a:srgbClr val="44546A"/>
                </a:solidFill>
                <a:effectLst/>
                <a:uLnTx/>
                <a:uFillTx/>
                <a:latin typeface="Franklin Gothic Demi" panose="020B0703020102020204" pitchFamily="34" charset="0"/>
                <a:ea typeface="Roboto" charset="0"/>
                <a:cs typeface="Roboto" charset="0"/>
                <a:sym typeface="Bebas Neue" charset="0"/>
              </a:rPr>
              <a:t>for Plan</a:t>
            </a:r>
            <a:endParaRPr kumimoji="0" lang="en-US" sz="1800" b="0" i="0" u="none" strike="noStrike" kern="1200" cap="none" spc="-56" normalizeH="0" baseline="0" noProof="0">
              <a:ln>
                <a:noFill/>
              </a:ln>
              <a:solidFill>
                <a:srgbClr val="6CB33F"/>
              </a:solidFill>
              <a:effectLst/>
              <a:uLnTx/>
              <a:uFillTx/>
              <a:latin typeface="Franklin Gothic Demi" panose="020B0703020102020204" pitchFamily="34" charset="0"/>
              <a:ea typeface="Roboto" charset="0"/>
              <a:cs typeface="Roboto" charset="0"/>
              <a:sym typeface="Bebas Neue" charset="0"/>
            </a:endParaRPr>
          </a:p>
        </p:txBody>
      </p:sp>
      <p:pic>
        <p:nvPicPr>
          <p:cNvPr id="43" name="Picture 42">
            <a:extLst>
              <a:ext uri="{FF2B5EF4-FFF2-40B4-BE49-F238E27FC236}">
                <a16:creationId xmlns:a16="http://schemas.microsoft.com/office/drawing/2014/main" id="{71786253-1782-4740-998C-63C26994DE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2046" y="2501481"/>
            <a:ext cx="1003126" cy="810860"/>
          </a:xfrm>
          <a:prstGeom prst="rect">
            <a:avLst/>
          </a:prstGeom>
        </p:spPr>
      </p:pic>
      <p:sp>
        <p:nvSpPr>
          <p:cNvPr id="45" name="TextBox 44">
            <a:extLst>
              <a:ext uri="{FF2B5EF4-FFF2-40B4-BE49-F238E27FC236}">
                <a16:creationId xmlns:a16="http://schemas.microsoft.com/office/drawing/2014/main" id="{02F45F38-C054-4082-832D-5D1FEDCDECFB}"/>
              </a:ext>
            </a:extLst>
          </p:cNvPr>
          <p:cNvSpPr txBox="1"/>
          <p:nvPr/>
        </p:nvSpPr>
        <p:spPr>
          <a:xfrm>
            <a:off x="3318279" y="3338820"/>
            <a:ext cx="249066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6" normalizeH="0" baseline="0" noProof="0">
                <a:ln>
                  <a:noFill/>
                </a:ln>
                <a:solidFill>
                  <a:srgbClr val="44546A"/>
                </a:solidFill>
                <a:effectLst/>
                <a:uLnTx/>
                <a:uFillTx/>
                <a:latin typeface="Franklin Gothic Demi" panose="020B0703020102020204" pitchFamily="34" charset="0"/>
                <a:ea typeface="Roboto" charset="0"/>
                <a:cs typeface="Roboto" charset="0"/>
                <a:sym typeface="Bebas Neue" charset="0"/>
              </a:rPr>
              <a:t>Employees Shop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6" normalizeH="0" baseline="0" noProof="0">
                <a:ln>
                  <a:noFill/>
                </a:ln>
                <a:solidFill>
                  <a:srgbClr val="44546A"/>
                </a:solidFill>
                <a:effectLst/>
                <a:uLnTx/>
                <a:uFillTx/>
                <a:latin typeface="Franklin Gothic Demi" panose="020B0703020102020204" pitchFamily="34" charset="0"/>
                <a:ea typeface="Roboto" charset="0"/>
                <a:cs typeface="Roboto" charset="0"/>
                <a:sym typeface="Bebas Neue" charset="0"/>
              </a:rPr>
              <a:t>for Plan</a:t>
            </a:r>
            <a:endParaRPr kumimoji="0" lang="en-US" sz="1800" b="0" i="0" u="none" strike="noStrike" kern="1200" cap="none" spc="-56" normalizeH="0" baseline="0" noProof="0">
              <a:ln>
                <a:noFill/>
              </a:ln>
              <a:solidFill>
                <a:srgbClr val="6CB33F"/>
              </a:solidFill>
              <a:effectLst/>
              <a:uLnTx/>
              <a:uFillTx/>
              <a:latin typeface="Franklin Gothic Demi" panose="020B0703020102020204" pitchFamily="34" charset="0"/>
              <a:ea typeface="Roboto" charset="0"/>
              <a:cs typeface="Roboto" charset="0"/>
              <a:sym typeface="Bebas Neue" charset="0"/>
            </a:endParaRPr>
          </a:p>
        </p:txBody>
      </p:sp>
      <p:sp>
        <p:nvSpPr>
          <p:cNvPr id="47" name="TextBox 46">
            <a:extLst>
              <a:ext uri="{FF2B5EF4-FFF2-40B4-BE49-F238E27FC236}">
                <a16:creationId xmlns:a16="http://schemas.microsoft.com/office/drawing/2014/main" id="{8C42B5F4-410D-4DF7-AF8F-33BF6D6F7000}"/>
              </a:ext>
            </a:extLst>
          </p:cNvPr>
          <p:cNvSpPr txBox="1"/>
          <p:nvPr/>
        </p:nvSpPr>
        <p:spPr>
          <a:xfrm>
            <a:off x="3702739" y="3912703"/>
            <a:ext cx="172174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Deadline 20</a:t>
            </a:r>
            <a:r>
              <a:rPr kumimoji="0" lang="en-US" sz="1400" b="0" i="0" u="none" strike="noStrike" kern="1200" cap="none" spc="0" normalizeH="0" baseline="30000" noProof="0">
                <a:ln>
                  <a:noFill/>
                </a:ln>
                <a:solidFill>
                  <a:prstClr val="black"/>
                </a:solidFill>
                <a:effectLst/>
                <a:uLnTx/>
                <a:uFillTx/>
                <a:latin typeface="Franklin Gothic Book" panose="020B0503020102020204" pitchFamily="34" charset="0"/>
                <a:ea typeface="Lato Light" charset="0"/>
                <a:cs typeface="Lato Light" charset="0"/>
              </a:rPr>
              <a:t>th</a:t>
            </a: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 </a:t>
            </a:r>
          </a:p>
        </p:txBody>
      </p:sp>
      <p:sp>
        <p:nvSpPr>
          <p:cNvPr id="49" name="TextBox 48">
            <a:extLst>
              <a:ext uri="{FF2B5EF4-FFF2-40B4-BE49-F238E27FC236}">
                <a16:creationId xmlns:a16="http://schemas.microsoft.com/office/drawing/2014/main" id="{965FEFC9-5CF9-4DBE-9A47-2492CBC982DB}"/>
              </a:ext>
            </a:extLst>
          </p:cNvPr>
          <p:cNvSpPr txBox="1"/>
          <p:nvPr/>
        </p:nvSpPr>
        <p:spPr>
          <a:xfrm>
            <a:off x="5199474" y="3336245"/>
            <a:ext cx="249066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6" normalizeH="0" baseline="0" noProof="0">
                <a:ln>
                  <a:noFill/>
                </a:ln>
                <a:solidFill>
                  <a:srgbClr val="44546A"/>
                </a:solidFill>
                <a:effectLst/>
                <a:uLnTx/>
                <a:uFillTx/>
                <a:latin typeface="Franklin Gothic Demi" panose="020B0703020102020204" pitchFamily="34" charset="0"/>
                <a:ea typeface="Roboto" charset="0"/>
                <a:cs typeface="Roboto" charset="0"/>
                <a:sym typeface="Bebas Neue" charset="0"/>
              </a:rPr>
              <a:t>Online </a:t>
            </a:r>
            <a:br>
              <a:rPr kumimoji="0" lang="en-US" sz="1800" b="0" i="0" u="none" strike="noStrike" kern="1200" cap="none" spc="-56" normalizeH="0" baseline="0" noProof="0">
                <a:ln>
                  <a:noFill/>
                </a:ln>
                <a:solidFill>
                  <a:srgbClr val="44546A"/>
                </a:solidFill>
                <a:effectLst/>
                <a:uLnTx/>
                <a:uFillTx/>
                <a:latin typeface="Franklin Gothic Demi" panose="020B0703020102020204" pitchFamily="34" charset="0"/>
                <a:ea typeface="Roboto" charset="0"/>
                <a:cs typeface="Roboto" charset="0"/>
                <a:sym typeface="Bebas Neue" charset="0"/>
              </a:rPr>
            </a:br>
            <a:r>
              <a:rPr kumimoji="0" lang="en-US" sz="1800" b="0" i="0" u="none" strike="noStrike" kern="1200" cap="none" spc="-56" normalizeH="0" baseline="0" noProof="0">
                <a:ln>
                  <a:noFill/>
                </a:ln>
                <a:solidFill>
                  <a:srgbClr val="44546A"/>
                </a:solidFill>
                <a:effectLst/>
                <a:uLnTx/>
                <a:uFillTx/>
                <a:latin typeface="Franklin Gothic Demi" panose="020B0703020102020204" pitchFamily="34" charset="0"/>
                <a:ea typeface="Roboto" charset="0"/>
                <a:cs typeface="Roboto" charset="0"/>
                <a:sym typeface="Bebas Neue" charset="0"/>
              </a:rPr>
              <a:t>Payment</a:t>
            </a:r>
            <a:endParaRPr kumimoji="0" lang="en-US" sz="1800" b="0" i="0" u="none" strike="noStrike" kern="1200" cap="none" spc="-56" normalizeH="0" baseline="0" noProof="0">
              <a:ln>
                <a:noFill/>
              </a:ln>
              <a:solidFill>
                <a:srgbClr val="6CB33F"/>
              </a:solidFill>
              <a:effectLst/>
              <a:uLnTx/>
              <a:uFillTx/>
              <a:latin typeface="Franklin Gothic Demi" panose="020B0703020102020204" pitchFamily="34" charset="0"/>
              <a:ea typeface="Roboto" charset="0"/>
              <a:cs typeface="Roboto" charset="0"/>
              <a:sym typeface="Bebas Neue" charset="0"/>
            </a:endParaRPr>
          </a:p>
        </p:txBody>
      </p:sp>
      <p:sp>
        <p:nvSpPr>
          <p:cNvPr id="50" name="TextBox 49">
            <a:extLst>
              <a:ext uri="{FF2B5EF4-FFF2-40B4-BE49-F238E27FC236}">
                <a16:creationId xmlns:a16="http://schemas.microsoft.com/office/drawing/2014/main" id="{F0468FB7-D882-4A87-9F37-DD71F69F4278}"/>
              </a:ext>
            </a:extLst>
          </p:cNvPr>
          <p:cNvSpPr txBox="1"/>
          <p:nvPr/>
        </p:nvSpPr>
        <p:spPr>
          <a:xfrm>
            <a:off x="5600577" y="3910355"/>
            <a:ext cx="172174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Deadline 23</a:t>
            </a:r>
            <a:r>
              <a:rPr kumimoji="0" lang="en-US" sz="1400" b="0" i="0" u="none" strike="noStrike" kern="1200" cap="none" spc="0" normalizeH="0" baseline="30000" noProof="0">
                <a:ln>
                  <a:noFill/>
                </a:ln>
                <a:solidFill>
                  <a:prstClr val="black"/>
                </a:solidFill>
                <a:effectLst/>
                <a:uLnTx/>
                <a:uFillTx/>
                <a:latin typeface="Franklin Gothic Book" panose="020B0503020102020204" pitchFamily="34" charset="0"/>
                <a:ea typeface="Lato Light" charset="0"/>
                <a:cs typeface="Lato Light" charset="0"/>
              </a:rPr>
              <a:t>rd</a:t>
            </a: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 </a:t>
            </a:r>
          </a:p>
        </p:txBody>
      </p:sp>
      <p:sp>
        <p:nvSpPr>
          <p:cNvPr id="51" name="TextBox 50">
            <a:extLst>
              <a:ext uri="{FF2B5EF4-FFF2-40B4-BE49-F238E27FC236}">
                <a16:creationId xmlns:a16="http://schemas.microsoft.com/office/drawing/2014/main" id="{B3644E63-5678-455B-B9E5-1C6ACEB98C2A}"/>
              </a:ext>
            </a:extLst>
          </p:cNvPr>
          <p:cNvSpPr txBox="1"/>
          <p:nvPr/>
        </p:nvSpPr>
        <p:spPr>
          <a:xfrm>
            <a:off x="6831094" y="3342082"/>
            <a:ext cx="249066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6" normalizeH="0" baseline="0" noProof="0">
                <a:ln>
                  <a:noFill/>
                </a:ln>
                <a:solidFill>
                  <a:srgbClr val="44546A"/>
                </a:solidFill>
                <a:effectLst/>
                <a:uLnTx/>
                <a:uFillTx/>
                <a:latin typeface="Franklin Gothic Demi" panose="020B0703020102020204" pitchFamily="34" charset="0"/>
                <a:ea typeface="Roboto" charset="0"/>
                <a:cs typeface="Roboto" charset="0"/>
                <a:sym typeface="Bebas Neue" charset="0"/>
              </a:rPr>
              <a:t>Coverage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6" normalizeH="0" baseline="0" noProof="0">
                <a:ln>
                  <a:noFill/>
                </a:ln>
                <a:solidFill>
                  <a:srgbClr val="44546A"/>
                </a:solidFill>
                <a:effectLst/>
                <a:uLnTx/>
                <a:uFillTx/>
                <a:latin typeface="Franklin Gothic Demi" panose="020B0703020102020204" pitchFamily="34" charset="0"/>
                <a:ea typeface="Roboto" charset="0"/>
                <a:cs typeface="Roboto" charset="0"/>
                <a:sym typeface="Bebas Neue" charset="0"/>
              </a:rPr>
              <a:t>Begins</a:t>
            </a:r>
            <a:endParaRPr kumimoji="0" lang="en-US" sz="1800" b="0" i="0" u="none" strike="noStrike" kern="1200" cap="none" spc="-56" normalizeH="0" baseline="0" noProof="0">
              <a:ln>
                <a:noFill/>
              </a:ln>
              <a:solidFill>
                <a:srgbClr val="6CB33F"/>
              </a:solidFill>
              <a:effectLst/>
              <a:uLnTx/>
              <a:uFillTx/>
              <a:latin typeface="Franklin Gothic Demi" panose="020B0703020102020204" pitchFamily="34" charset="0"/>
              <a:ea typeface="Roboto" charset="0"/>
              <a:cs typeface="Roboto" charset="0"/>
              <a:sym typeface="Bebas Neue" charset="0"/>
            </a:endParaRPr>
          </a:p>
        </p:txBody>
      </p:sp>
      <p:sp>
        <p:nvSpPr>
          <p:cNvPr id="52" name="TextBox 51">
            <a:extLst>
              <a:ext uri="{FF2B5EF4-FFF2-40B4-BE49-F238E27FC236}">
                <a16:creationId xmlns:a16="http://schemas.microsoft.com/office/drawing/2014/main" id="{6724268C-4299-4090-A606-EAB92B233F41}"/>
              </a:ext>
            </a:extLst>
          </p:cNvPr>
          <p:cNvSpPr txBox="1"/>
          <p:nvPr/>
        </p:nvSpPr>
        <p:spPr>
          <a:xfrm>
            <a:off x="7229528" y="3910352"/>
            <a:ext cx="1721741" cy="30777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1</a:t>
            </a:r>
            <a:r>
              <a:rPr kumimoji="0" lang="en-US" sz="1400" b="0" i="0" u="none" strike="noStrike" kern="1200" cap="none" spc="0" normalizeH="0" baseline="30000" noProof="0">
                <a:ln>
                  <a:noFill/>
                </a:ln>
                <a:solidFill>
                  <a:prstClr val="black"/>
                </a:solidFill>
                <a:effectLst/>
                <a:uLnTx/>
                <a:uFillTx/>
                <a:latin typeface="Franklin Gothic Book" panose="020B0503020102020204" pitchFamily="34" charset="0"/>
                <a:ea typeface="Lato Light" charset="0"/>
                <a:cs typeface="Lato Light" charset="0"/>
              </a:rPr>
              <a:t>st</a:t>
            </a: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 of the Month</a:t>
            </a:r>
          </a:p>
        </p:txBody>
      </p:sp>
      <p:sp>
        <p:nvSpPr>
          <p:cNvPr id="3" name="Arrow: Right 2">
            <a:extLst>
              <a:ext uri="{FF2B5EF4-FFF2-40B4-BE49-F238E27FC236}">
                <a16:creationId xmlns:a16="http://schemas.microsoft.com/office/drawing/2014/main" id="{4D6160E5-867C-4BA7-8FA9-B6BEDEDB96B9}"/>
              </a:ext>
            </a:extLst>
          </p:cNvPr>
          <p:cNvSpPr/>
          <p:nvPr/>
        </p:nvSpPr>
        <p:spPr>
          <a:xfrm>
            <a:off x="1633628" y="2548394"/>
            <a:ext cx="503476" cy="402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53" name="Arrow: Right 52">
            <a:extLst>
              <a:ext uri="{FF2B5EF4-FFF2-40B4-BE49-F238E27FC236}">
                <a16:creationId xmlns:a16="http://schemas.microsoft.com/office/drawing/2014/main" id="{7DED4912-5C59-4A8E-A594-BB228E9DFB1C}"/>
              </a:ext>
            </a:extLst>
          </p:cNvPr>
          <p:cNvSpPr/>
          <p:nvPr/>
        </p:nvSpPr>
        <p:spPr>
          <a:xfrm>
            <a:off x="3329700" y="2546309"/>
            <a:ext cx="503476" cy="402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54" name="Arrow: Right 53">
            <a:extLst>
              <a:ext uri="{FF2B5EF4-FFF2-40B4-BE49-F238E27FC236}">
                <a16:creationId xmlns:a16="http://schemas.microsoft.com/office/drawing/2014/main" id="{FE3B0A78-051A-46E7-9C7B-14AF01696045}"/>
              </a:ext>
            </a:extLst>
          </p:cNvPr>
          <p:cNvSpPr/>
          <p:nvPr/>
        </p:nvSpPr>
        <p:spPr>
          <a:xfrm>
            <a:off x="5348839" y="2546309"/>
            <a:ext cx="503476" cy="402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55" name="Arrow: Right 54">
            <a:extLst>
              <a:ext uri="{FF2B5EF4-FFF2-40B4-BE49-F238E27FC236}">
                <a16:creationId xmlns:a16="http://schemas.microsoft.com/office/drawing/2014/main" id="{DA2C3223-13A3-4ABF-9159-6CC288FCA517}"/>
              </a:ext>
            </a:extLst>
          </p:cNvPr>
          <p:cNvSpPr/>
          <p:nvPr/>
        </p:nvSpPr>
        <p:spPr>
          <a:xfrm>
            <a:off x="7101152" y="2546309"/>
            <a:ext cx="503476" cy="402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5" name="Title 1"/>
          <p:cNvSpPr txBox="1">
            <a:spLocks/>
          </p:cNvSpPr>
          <p:nvPr/>
        </p:nvSpPr>
        <p:spPr>
          <a:xfrm>
            <a:off x="611400" y="434892"/>
            <a:ext cx="7772400" cy="718682"/>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2600" b="1" kern="1200">
                <a:solidFill>
                  <a:schemeClr val="accent1"/>
                </a:solidFill>
                <a:latin typeface="+mj-lt"/>
                <a:ea typeface="+mj-ea"/>
                <a:cs typeface="+mj-cs"/>
              </a:defRPr>
            </a:lvl1pPr>
          </a:lstStyle>
          <a:p>
            <a:r>
              <a:rPr lang="en-US" sz="3200" dirty="0"/>
              <a:t>How to Get Started</a:t>
            </a:r>
          </a:p>
        </p:txBody>
      </p:sp>
    </p:spTree>
    <p:extLst>
      <p:ext uri="{BB962C8B-B14F-4D97-AF65-F5344CB8AC3E}">
        <p14:creationId xmlns:p14="http://schemas.microsoft.com/office/powerpoint/2010/main" val="3814625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5A0DF-F46A-4746-809F-8FCEAA50F77D}"/>
              </a:ext>
            </a:extLst>
          </p:cNvPr>
          <p:cNvSpPr>
            <a:spLocks noGrp="1"/>
          </p:cNvSpPr>
          <p:nvPr>
            <p:ph type="title"/>
          </p:nvPr>
        </p:nvSpPr>
        <p:spPr/>
        <p:txBody>
          <a:bodyPr>
            <a:normAutofit/>
          </a:bodyPr>
          <a:lstStyle/>
          <a:p>
            <a:r>
              <a:rPr lang="en-US" sz="3200"/>
              <a:t>Benefits of Using a Broker</a:t>
            </a:r>
          </a:p>
        </p:txBody>
      </p:sp>
      <p:sp>
        <p:nvSpPr>
          <p:cNvPr id="3" name="Content Placeholder 2">
            <a:extLst>
              <a:ext uri="{FF2B5EF4-FFF2-40B4-BE49-F238E27FC236}">
                <a16:creationId xmlns:a16="http://schemas.microsoft.com/office/drawing/2014/main" id="{2511BB0D-EFC9-4B79-95B1-5001D9786A3A}"/>
              </a:ext>
            </a:extLst>
          </p:cNvPr>
          <p:cNvSpPr>
            <a:spLocks noGrp="1"/>
          </p:cNvSpPr>
          <p:nvPr>
            <p:ph idx="1"/>
          </p:nvPr>
        </p:nvSpPr>
        <p:spPr>
          <a:xfrm>
            <a:off x="685800" y="1371600"/>
            <a:ext cx="7772400" cy="460899"/>
          </a:xfrm>
        </p:spPr>
        <p:txBody>
          <a:bodyPr/>
          <a:lstStyle/>
          <a:p>
            <a:r>
              <a:rPr lang="en-US" dirty="0"/>
              <a:t>The Health Connector for Business has over 460 certified brokers.  </a:t>
            </a:r>
          </a:p>
          <a:p>
            <a:endParaRPr lang="en-US" dirty="0"/>
          </a:p>
        </p:txBody>
      </p:sp>
      <p:sp>
        <p:nvSpPr>
          <p:cNvPr id="4" name="Slide Number Placeholder 3">
            <a:extLst>
              <a:ext uri="{FF2B5EF4-FFF2-40B4-BE49-F238E27FC236}">
                <a16:creationId xmlns:a16="http://schemas.microsoft.com/office/drawing/2014/main" id="{B6186B03-EE53-4D67-A720-8A81F1240F8C}"/>
              </a:ext>
            </a:extLst>
          </p:cNvPr>
          <p:cNvSpPr>
            <a:spLocks noGrp="1"/>
          </p:cNvSpPr>
          <p:nvPr>
            <p:ph type="sldNum" sz="quarter" idx="4"/>
          </p:nvPr>
        </p:nvSpPr>
        <p:spPr>
          <a:xfrm>
            <a:off x="6429159" y="6126479"/>
            <a:ext cx="2090057" cy="27432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CA14E-5EDD-4C5C-B4B2-BE16B502D62B}"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5" name="Rectangle 4">
            <a:extLst>
              <a:ext uri="{FF2B5EF4-FFF2-40B4-BE49-F238E27FC236}">
                <a16:creationId xmlns:a16="http://schemas.microsoft.com/office/drawing/2014/main" id="{B0E65187-4EA2-4AF7-8111-FC5A9DEB2DE0}"/>
              </a:ext>
            </a:extLst>
          </p:cNvPr>
          <p:cNvSpPr/>
          <p:nvPr/>
        </p:nvSpPr>
        <p:spPr>
          <a:xfrm>
            <a:off x="6247098" y="4489842"/>
            <a:ext cx="548640" cy="5486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Roboto Bold" charset="0"/>
              <a:ea typeface="+mn-ea"/>
              <a:cs typeface="+mn-cs"/>
            </a:endParaRPr>
          </a:p>
        </p:txBody>
      </p:sp>
      <p:sp>
        <p:nvSpPr>
          <p:cNvPr id="6" name="TextBox 4">
            <a:extLst>
              <a:ext uri="{FF2B5EF4-FFF2-40B4-BE49-F238E27FC236}">
                <a16:creationId xmlns:a16="http://schemas.microsoft.com/office/drawing/2014/main" id="{839BF84A-DBED-40E8-A45B-958C2B949E80}"/>
              </a:ext>
            </a:extLst>
          </p:cNvPr>
          <p:cNvSpPr txBox="1"/>
          <p:nvPr/>
        </p:nvSpPr>
        <p:spPr>
          <a:xfrm>
            <a:off x="6884853" y="4486145"/>
            <a:ext cx="1082925" cy="33483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Save Time</a:t>
            </a:r>
          </a:p>
        </p:txBody>
      </p:sp>
      <p:sp>
        <p:nvSpPr>
          <p:cNvPr id="7" name="TextBox 5">
            <a:extLst>
              <a:ext uri="{FF2B5EF4-FFF2-40B4-BE49-F238E27FC236}">
                <a16:creationId xmlns:a16="http://schemas.microsoft.com/office/drawing/2014/main" id="{9D014569-FE91-4249-8EB0-1AD8EC7D5C2F}"/>
              </a:ext>
            </a:extLst>
          </p:cNvPr>
          <p:cNvSpPr txBox="1"/>
          <p:nvPr/>
        </p:nvSpPr>
        <p:spPr>
          <a:xfrm>
            <a:off x="6876687" y="4808499"/>
            <a:ext cx="2031309" cy="13045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13"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Brokers will help manage the enrollment process and plan creation so that you can spend time on what’s important for your business</a:t>
            </a:r>
          </a:p>
        </p:txBody>
      </p:sp>
      <p:sp>
        <p:nvSpPr>
          <p:cNvPr id="8" name="Rectangle 7">
            <a:extLst>
              <a:ext uri="{FF2B5EF4-FFF2-40B4-BE49-F238E27FC236}">
                <a16:creationId xmlns:a16="http://schemas.microsoft.com/office/drawing/2014/main" id="{1A0AFD20-AC9F-4EC5-B3F9-CE8D755202B3}"/>
              </a:ext>
            </a:extLst>
          </p:cNvPr>
          <p:cNvSpPr/>
          <p:nvPr/>
        </p:nvSpPr>
        <p:spPr>
          <a:xfrm>
            <a:off x="6275766" y="2647287"/>
            <a:ext cx="54864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Roboto Bold" charset="0"/>
              <a:ea typeface="+mn-ea"/>
              <a:cs typeface="+mn-cs"/>
            </a:endParaRPr>
          </a:p>
        </p:txBody>
      </p:sp>
      <p:sp>
        <p:nvSpPr>
          <p:cNvPr id="9" name="TextBox 7">
            <a:extLst>
              <a:ext uri="{FF2B5EF4-FFF2-40B4-BE49-F238E27FC236}">
                <a16:creationId xmlns:a16="http://schemas.microsoft.com/office/drawing/2014/main" id="{95BD47A9-D6C6-4A65-921F-1C1722B34DA7}"/>
              </a:ext>
            </a:extLst>
          </p:cNvPr>
          <p:cNvSpPr txBox="1"/>
          <p:nvPr/>
        </p:nvSpPr>
        <p:spPr>
          <a:xfrm>
            <a:off x="6913521" y="2613493"/>
            <a:ext cx="1505414" cy="57733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Understand Plan Options</a:t>
            </a:r>
          </a:p>
        </p:txBody>
      </p:sp>
      <p:sp>
        <p:nvSpPr>
          <p:cNvPr id="10" name="TextBox 8">
            <a:extLst>
              <a:ext uri="{FF2B5EF4-FFF2-40B4-BE49-F238E27FC236}">
                <a16:creationId xmlns:a16="http://schemas.microsoft.com/office/drawing/2014/main" id="{D65AC07A-7FD0-45A5-B204-60F38C0C9B4A}"/>
              </a:ext>
            </a:extLst>
          </p:cNvPr>
          <p:cNvSpPr txBox="1"/>
          <p:nvPr/>
        </p:nvSpPr>
        <p:spPr>
          <a:xfrm>
            <a:off x="6913521" y="3165831"/>
            <a:ext cx="1880004" cy="110254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13"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Brokers can help you compare available plans to understand which plan is best for your group</a:t>
            </a:r>
          </a:p>
        </p:txBody>
      </p:sp>
      <p:sp>
        <p:nvSpPr>
          <p:cNvPr id="11" name="Rectangle 10">
            <a:extLst>
              <a:ext uri="{FF2B5EF4-FFF2-40B4-BE49-F238E27FC236}">
                <a16:creationId xmlns:a16="http://schemas.microsoft.com/office/drawing/2014/main" id="{A37F3582-3B67-49DC-8F9D-E50D8A640A9B}"/>
              </a:ext>
            </a:extLst>
          </p:cNvPr>
          <p:cNvSpPr/>
          <p:nvPr/>
        </p:nvSpPr>
        <p:spPr>
          <a:xfrm>
            <a:off x="582575" y="4497886"/>
            <a:ext cx="548640" cy="5486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Roboto Bold" charset="0"/>
              <a:ea typeface="+mn-ea"/>
              <a:cs typeface="+mn-cs"/>
            </a:endParaRPr>
          </a:p>
        </p:txBody>
      </p:sp>
      <p:sp>
        <p:nvSpPr>
          <p:cNvPr id="12" name="TextBox 10">
            <a:extLst>
              <a:ext uri="{FF2B5EF4-FFF2-40B4-BE49-F238E27FC236}">
                <a16:creationId xmlns:a16="http://schemas.microsoft.com/office/drawing/2014/main" id="{8DC0352B-16C2-4CA0-84C4-F12FB8FA2E16}"/>
              </a:ext>
            </a:extLst>
          </p:cNvPr>
          <p:cNvSpPr txBox="1"/>
          <p:nvPr/>
        </p:nvSpPr>
        <p:spPr>
          <a:xfrm>
            <a:off x="1220331" y="4494189"/>
            <a:ext cx="1985480" cy="33483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Easy Cost Estimates</a:t>
            </a:r>
          </a:p>
        </p:txBody>
      </p:sp>
      <p:sp>
        <p:nvSpPr>
          <p:cNvPr id="13" name="TextBox 11">
            <a:extLst>
              <a:ext uri="{FF2B5EF4-FFF2-40B4-BE49-F238E27FC236}">
                <a16:creationId xmlns:a16="http://schemas.microsoft.com/office/drawing/2014/main" id="{C31A4A71-D98E-40DD-B509-C4B6F53F719E}"/>
              </a:ext>
            </a:extLst>
          </p:cNvPr>
          <p:cNvSpPr txBox="1"/>
          <p:nvPr/>
        </p:nvSpPr>
        <p:spPr>
          <a:xfrm>
            <a:off x="1212165" y="4816543"/>
            <a:ext cx="1639027" cy="130458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13"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Brokers can provide you cost estimates for different plans without the need for you to create an employer account</a:t>
            </a:r>
          </a:p>
        </p:txBody>
      </p:sp>
      <p:sp>
        <p:nvSpPr>
          <p:cNvPr id="14" name="Rectangle 13">
            <a:extLst>
              <a:ext uri="{FF2B5EF4-FFF2-40B4-BE49-F238E27FC236}">
                <a16:creationId xmlns:a16="http://schemas.microsoft.com/office/drawing/2014/main" id="{4A154A87-18FA-4467-AF3C-AD77C5F6757C}"/>
              </a:ext>
            </a:extLst>
          </p:cNvPr>
          <p:cNvSpPr>
            <a:spLocks/>
          </p:cNvSpPr>
          <p:nvPr/>
        </p:nvSpPr>
        <p:spPr>
          <a:xfrm>
            <a:off x="572665" y="2617191"/>
            <a:ext cx="548640" cy="548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1" b="1" i="0" u="none" strike="noStrike" kern="1200" cap="none" spc="0" normalizeH="0" baseline="0" noProof="0">
              <a:ln>
                <a:noFill/>
              </a:ln>
              <a:solidFill>
                <a:srgbClr val="FFFFFF"/>
              </a:solidFill>
              <a:effectLst/>
              <a:uLnTx/>
              <a:uFillTx/>
              <a:latin typeface="Roboto Bold" charset="0"/>
              <a:ea typeface="+mn-ea"/>
              <a:cs typeface="+mn-cs"/>
            </a:endParaRPr>
          </a:p>
        </p:txBody>
      </p:sp>
      <p:sp>
        <p:nvSpPr>
          <p:cNvPr id="15" name="TextBox 13">
            <a:extLst>
              <a:ext uri="{FF2B5EF4-FFF2-40B4-BE49-F238E27FC236}">
                <a16:creationId xmlns:a16="http://schemas.microsoft.com/office/drawing/2014/main" id="{43C5BDAB-12A5-4231-892F-52E18FAA5CC5}"/>
              </a:ext>
            </a:extLst>
          </p:cNvPr>
          <p:cNvSpPr txBox="1"/>
          <p:nvPr/>
        </p:nvSpPr>
        <p:spPr>
          <a:xfrm>
            <a:off x="1210421" y="2613493"/>
            <a:ext cx="1191993" cy="33483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Free to Use</a:t>
            </a:r>
          </a:p>
        </p:txBody>
      </p:sp>
      <p:sp>
        <p:nvSpPr>
          <p:cNvPr id="16" name="TextBox 14">
            <a:extLst>
              <a:ext uri="{FF2B5EF4-FFF2-40B4-BE49-F238E27FC236}">
                <a16:creationId xmlns:a16="http://schemas.microsoft.com/office/drawing/2014/main" id="{AAC181AE-647D-4501-A504-9630FB5F8B1B}"/>
              </a:ext>
            </a:extLst>
          </p:cNvPr>
          <p:cNvSpPr txBox="1"/>
          <p:nvPr/>
        </p:nvSpPr>
        <p:spPr>
          <a:xfrm>
            <a:off x="1202255" y="2935848"/>
            <a:ext cx="1727205" cy="900503"/>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13"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Brokers will create plan options and help you enroll in coverage at </a:t>
            </a:r>
            <a:r>
              <a:rPr kumimoji="0" lang="en-US" sz="1313" b="0" i="0" u="sng"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no cost</a:t>
            </a:r>
            <a:r>
              <a:rPr kumimoji="0" lang="en-US" sz="1313"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 to you </a:t>
            </a:r>
          </a:p>
        </p:txBody>
      </p:sp>
      <p:grpSp>
        <p:nvGrpSpPr>
          <p:cNvPr id="17" name="Group 16">
            <a:extLst>
              <a:ext uri="{FF2B5EF4-FFF2-40B4-BE49-F238E27FC236}">
                <a16:creationId xmlns:a16="http://schemas.microsoft.com/office/drawing/2014/main" id="{73FE78E9-45FC-4943-A5B5-39113F14DC24}"/>
              </a:ext>
            </a:extLst>
          </p:cNvPr>
          <p:cNvGrpSpPr/>
          <p:nvPr/>
        </p:nvGrpSpPr>
        <p:grpSpPr>
          <a:xfrm>
            <a:off x="3506059" y="2612516"/>
            <a:ext cx="2038007" cy="2909664"/>
            <a:chOff x="4949891" y="7807875"/>
            <a:chExt cx="2085433" cy="2977376"/>
          </a:xfrm>
        </p:grpSpPr>
        <p:sp>
          <p:nvSpPr>
            <p:cNvPr id="22" name="Freeform 25">
              <a:extLst>
                <a:ext uri="{FF2B5EF4-FFF2-40B4-BE49-F238E27FC236}">
                  <a16:creationId xmlns:a16="http://schemas.microsoft.com/office/drawing/2014/main" id="{F1265B99-08D7-41FB-A323-057C51C71F91}"/>
                </a:ext>
              </a:extLst>
            </p:cNvPr>
            <p:cNvSpPr>
              <a:spLocks/>
            </p:cNvSpPr>
            <p:nvPr/>
          </p:nvSpPr>
          <p:spPr bwMode="auto">
            <a:xfrm>
              <a:off x="4949891" y="8042765"/>
              <a:ext cx="2021949" cy="2599649"/>
            </a:xfrm>
            <a:custGeom>
              <a:avLst/>
              <a:gdLst>
                <a:gd name="T0" fmla="*/ 552 w 552"/>
                <a:gd name="T1" fmla="*/ 701 h 708"/>
                <a:gd name="T2" fmla="*/ 545 w 552"/>
                <a:gd name="T3" fmla="*/ 708 h 708"/>
                <a:gd name="T4" fmla="*/ 7 w 552"/>
                <a:gd name="T5" fmla="*/ 708 h 708"/>
                <a:gd name="T6" fmla="*/ 0 w 552"/>
                <a:gd name="T7" fmla="*/ 701 h 708"/>
                <a:gd name="T8" fmla="*/ 0 w 552"/>
                <a:gd name="T9" fmla="*/ 7 h 708"/>
                <a:gd name="T10" fmla="*/ 7 w 552"/>
                <a:gd name="T11" fmla="*/ 0 h 708"/>
                <a:gd name="T12" fmla="*/ 545 w 552"/>
                <a:gd name="T13" fmla="*/ 0 h 708"/>
                <a:gd name="T14" fmla="*/ 552 w 552"/>
                <a:gd name="T15" fmla="*/ 7 h 708"/>
                <a:gd name="T16" fmla="*/ 552 w 552"/>
                <a:gd name="T17" fmla="*/ 701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708">
                  <a:moveTo>
                    <a:pt x="552" y="701"/>
                  </a:moveTo>
                  <a:cubicBezTo>
                    <a:pt x="552" y="705"/>
                    <a:pt x="549" y="708"/>
                    <a:pt x="545" y="708"/>
                  </a:cubicBezTo>
                  <a:cubicBezTo>
                    <a:pt x="7" y="708"/>
                    <a:pt x="7" y="708"/>
                    <a:pt x="7" y="708"/>
                  </a:cubicBezTo>
                  <a:cubicBezTo>
                    <a:pt x="3" y="708"/>
                    <a:pt x="0" y="705"/>
                    <a:pt x="0" y="701"/>
                  </a:cubicBezTo>
                  <a:cubicBezTo>
                    <a:pt x="0" y="7"/>
                    <a:pt x="0" y="7"/>
                    <a:pt x="0" y="7"/>
                  </a:cubicBezTo>
                  <a:cubicBezTo>
                    <a:pt x="0" y="3"/>
                    <a:pt x="3" y="0"/>
                    <a:pt x="7" y="0"/>
                  </a:cubicBezTo>
                  <a:cubicBezTo>
                    <a:pt x="545" y="0"/>
                    <a:pt x="545" y="0"/>
                    <a:pt x="545" y="0"/>
                  </a:cubicBezTo>
                  <a:cubicBezTo>
                    <a:pt x="549" y="0"/>
                    <a:pt x="552" y="3"/>
                    <a:pt x="552" y="7"/>
                  </a:cubicBezTo>
                  <a:lnTo>
                    <a:pt x="552" y="701"/>
                  </a:lnTo>
                  <a:close/>
                </a:path>
              </a:pathLst>
            </a:custGeom>
            <a:solidFill>
              <a:srgbClr val="F15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Roboto Bold" charset="0"/>
                <a:ea typeface="+mn-ea"/>
                <a:cs typeface="+mn-cs"/>
              </a:endParaRPr>
            </a:p>
          </p:txBody>
        </p:sp>
        <p:sp>
          <p:nvSpPr>
            <p:cNvPr id="23" name="Rectangle 22">
              <a:extLst>
                <a:ext uri="{FF2B5EF4-FFF2-40B4-BE49-F238E27FC236}">
                  <a16:creationId xmlns:a16="http://schemas.microsoft.com/office/drawing/2014/main" id="{61383CE7-CC9D-4900-AFB6-6DF1C7A03610}"/>
                </a:ext>
              </a:extLst>
            </p:cNvPr>
            <p:cNvSpPr>
              <a:spLocks noChangeArrowheads="1"/>
            </p:cNvSpPr>
            <p:nvPr/>
          </p:nvSpPr>
          <p:spPr bwMode="auto">
            <a:xfrm>
              <a:off x="5108601" y="8204648"/>
              <a:ext cx="1707705" cy="2275883"/>
            </a:xfrm>
            <a:prstGeom prst="rect">
              <a:avLst/>
            </a:prstGeom>
            <a:solidFill>
              <a:srgbClr val="F9F9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Roboto Bold" charset="0"/>
                <a:ea typeface="+mn-ea"/>
                <a:cs typeface="+mn-cs"/>
              </a:endParaRPr>
            </a:p>
          </p:txBody>
        </p:sp>
        <p:sp>
          <p:nvSpPr>
            <p:cNvPr id="24" name="Freeform 27">
              <a:extLst>
                <a:ext uri="{FF2B5EF4-FFF2-40B4-BE49-F238E27FC236}">
                  <a16:creationId xmlns:a16="http://schemas.microsoft.com/office/drawing/2014/main" id="{2C3FD6AC-B893-4AFF-9640-A5559D05F480}"/>
                </a:ext>
              </a:extLst>
            </p:cNvPr>
            <p:cNvSpPr>
              <a:spLocks noEditPoints="1"/>
            </p:cNvSpPr>
            <p:nvPr/>
          </p:nvSpPr>
          <p:spPr bwMode="auto">
            <a:xfrm>
              <a:off x="5514895" y="7807875"/>
              <a:ext cx="895117" cy="282502"/>
            </a:xfrm>
            <a:custGeom>
              <a:avLst/>
              <a:gdLst>
                <a:gd name="T0" fmla="*/ 237 w 244"/>
                <a:gd name="T1" fmla="*/ 38 h 77"/>
                <a:gd name="T2" fmla="*/ 154 w 244"/>
                <a:gd name="T3" fmla="*/ 38 h 77"/>
                <a:gd name="T4" fmla="*/ 154 w 244"/>
                <a:gd name="T5" fmla="*/ 33 h 77"/>
                <a:gd name="T6" fmla="*/ 122 w 244"/>
                <a:gd name="T7" fmla="*/ 0 h 77"/>
                <a:gd name="T8" fmla="*/ 89 w 244"/>
                <a:gd name="T9" fmla="*/ 33 h 77"/>
                <a:gd name="T10" fmla="*/ 90 w 244"/>
                <a:gd name="T11" fmla="*/ 38 h 77"/>
                <a:gd name="T12" fmla="*/ 6 w 244"/>
                <a:gd name="T13" fmla="*/ 38 h 77"/>
                <a:gd name="T14" fmla="*/ 0 w 244"/>
                <a:gd name="T15" fmla="*/ 44 h 77"/>
                <a:gd name="T16" fmla="*/ 0 w 244"/>
                <a:gd name="T17" fmla="*/ 71 h 77"/>
                <a:gd name="T18" fmla="*/ 6 w 244"/>
                <a:gd name="T19" fmla="*/ 77 h 77"/>
                <a:gd name="T20" fmla="*/ 237 w 244"/>
                <a:gd name="T21" fmla="*/ 77 h 77"/>
                <a:gd name="T22" fmla="*/ 244 w 244"/>
                <a:gd name="T23" fmla="*/ 71 h 77"/>
                <a:gd name="T24" fmla="*/ 244 w 244"/>
                <a:gd name="T25" fmla="*/ 44 h 77"/>
                <a:gd name="T26" fmla="*/ 237 w 244"/>
                <a:gd name="T27" fmla="*/ 38 h 77"/>
                <a:gd name="T28" fmla="*/ 122 w 244"/>
                <a:gd name="T29" fmla="*/ 48 h 77"/>
                <a:gd name="T30" fmla="*/ 106 w 244"/>
                <a:gd name="T31" fmla="*/ 32 h 77"/>
                <a:gd name="T32" fmla="*/ 122 w 244"/>
                <a:gd name="T33" fmla="*/ 16 h 77"/>
                <a:gd name="T34" fmla="*/ 138 w 244"/>
                <a:gd name="T35" fmla="*/ 32 h 77"/>
                <a:gd name="T36" fmla="*/ 122 w 244"/>
                <a:gd name="T37" fmla="*/ 4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4" h="77">
                  <a:moveTo>
                    <a:pt x="237" y="38"/>
                  </a:moveTo>
                  <a:cubicBezTo>
                    <a:pt x="154" y="38"/>
                    <a:pt x="154" y="38"/>
                    <a:pt x="154" y="38"/>
                  </a:cubicBezTo>
                  <a:cubicBezTo>
                    <a:pt x="154" y="36"/>
                    <a:pt x="154" y="34"/>
                    <a:pt x="154" y="33"/>
                  </a:cubicBezTo>
                  <a:cubicBezTo>
                    <a:pt x="154" y="15"/>
                    <a:pt x="140" y="0"/>
                    <a:pt x="122" y="0"/>
                  </a:cubicBezTo>
                  <a:cubicBezTo>
                    <a:pt x="104" y="0"/>
                    <a:pt x="89" y="15"/>
                    <a:pt x="89" y="33"/>
                  </a:cubicBezTo>
                  <a:cubicBezTo>
                    <a:pt x="89" y="34"/>
                    <a:pt x="89" y="36"/>
                    <a:pt x="90" y="38"/>
                  </a:cubicBezTo>
                  <a:cubicBezTo>
                    <a:pt x="6" y="38"/>
                    <a:pt x="6" y="38"/>
                    <a:pt x="6" y="38"/>
                  </a:cubicBezTo>
                  <a:cubicBezTo>
                    <a:pt x="3" y="38"/>
                    <a:pt x="0" y="41"/>
                    <a:pt x="0" y="44"/>
                  </a:cubicBezTo>
                  <a:cubicBezTo>
                    <a:pt x="0" y="71"/>
                    <a:pt x="0" y="71"/>
                    <a:pt x="0" y="71"/>
                  </a:cubicBezTo>
                  <a:cubicBezTo>
                    <a:pt x="0" y="74"/>
                    <a:pt x="3" y="77"/>
                    <a:pt x="6" y="77"/>
                  </a:cubicBezTo>
                  <a:cubicBezTo>
                    <a:pt x="237" y="77"/>
                    <a:pt x="237" y="77"/>
                    <a:pt x="237" y="77"/>
                  </a:cubicBezTo>
                  <a:cubicBezTo>
                    <a:pt x="241" y="77"/>
                    <a:pt x="244" y="74"/>
                    <a:pt x="244" y="71"/>
                  </a:cubicBezTo>
                  <a:cubicBezTo>
                    <a:pt x="244" y="44"/>
                    <a:pt x="244" y="44"/>
                    <a:pt x="244" y="44"/>
                  </a:cubicBezTo>
                  <a:cubicBezTo>
                    <a:pt x="244" y="41"/>
                    <a:pt x="241" y="38"/>
                    <a:pt x="237" y="38"/>
                  </a:cubicBezTo>
                  <a:close/>
                  <a:moveTo>
                    <a:pt x="122" y="48"/>
                  </a:moveTo>
                  <a:cubicBezTo>
                    <a:pt x="113" y="48"/>
                    <a:pt x="106" y="40"/>
                    <a:pt x="106" y="32"/>
                  </a:cubicBezTo>
                  <a:cubicBezTo>
                    <a:pt x="106" y="23"/>
                    <a:pt x="113" y="16"/>
                    <a:pt x="122" y="16"/>
                  </a:cubicBezTo>
                  <a:cubicBezTo>
                    <a:pt x="131" y="16"/>
                    <a:pt x="138" y="23"/>
                    <a:pt x="138" y="32"/>
                  </a:cubicBezTo>
                  <a:cubicBezTo>
                    <a:pt x="138" y="40"/>
                    <a:pt x="131" y="48"/>
                    <a:pt x="122" y="48"/>
                  </a:cubicBezTo>
                  <a:close/>
                </a:path>
              </a:pathLst>
            </a:custGeom>
            <a:solidFill>
              <a:srgbClr val="355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Roboto Bold" charset="0"/>
                <a:ea typeface="+mn-ea"/>
                <a:cs typeface="+mn-cs"/>
              </a:endParaRPr>
            </a:p>
          </p:txBody>
        </p:sp>
        <p:sp>
          <p:nvSpPr>
            <p:cNvPr id="25" name="Freeform 28">
              <a:extLst>
                <a:ext uri="{FF2B5EF4-FFF2-40B4-BE49-F238E27FC236}">
                  <a16:creationId xmlns:a16="http://schemas.microsoft.com/office/drawing/2014/main" id="{567B6BF3-4092-48CD-B114-F37CCA4E5DAF}"/>
                </a:ext>
              </a:extLst>
            </p:cNvPr>
            <p:cNvSpPr>
              <a:spLocks/>
            </p:cNvSpPr>
            <p:nvPr/>
          </p:nvSpPr>
          <p:spPr bwMode="auto">
            <a:xfrm>
              <a:off x="6270347" y="8344312"/>
              <a:ext cx="279327" cy="279327"/>
            </a:xfrm>
            <a:custGeom>
              <a:avLst/>
              <a:gdLst>
                <a:gd name="T0" fmla="*/ 72 w 76"/>
                <a:gd name="T1" fmla="*/ 27 h 76"/>
                <a:gd name="T2" fmla="*/ 49 w 76"/>
                <a:gd name="T3" fmla="*/ 27 h 76"/>
                <a:gd name="T4" fmla="*/ 49 w 76"/>
                <a:gd name="T5" fmla="*/ 4 h 76"/>
                <a:gd name="T6" fmla="*/ 46 w 76"/>
                <a:gd name="T7" fmla="*/ 0 h 76"/>
                <a:gd name="T8" fmla="*/ 30 w 76"/>
                <a:gd name="T9" fmla="*/ 0 h 76"/>
                <a:gd name="T10" fmla="*/ 26 w 76"/>
                <a:gd name="T11" fmla="*/ 4 h 76"/>
                <a:gd name="T12" fmla="*/ 26 w 76"/>
                <a:gd name="T13" fmla="*/ 27 h 76"/>
                <a:gd name="T14" fmla="*/ 3 w 76"/>
                <a:gd name="T15" fmla="*/ 27 h 76"/>
                <a:gd name="T16" fmla="*/ 0 w 76"/>
                <a:gd name="T17" fmla="*/ 30 h 76"/>
                <a:gd name="T18" fmla="*/ 0 w 76"/>
                <a:gd name="T19" fmla="*/ 46 h 76"/>
                <a:gd name="T20" fmla="*/ 3 w 76"/>
                <a:gd name="T21" fmla="*/ 50 h 76"/>
                <a:gd name="T22" fmla="*/ 26 w 76"/>
                <a:gd name="T23" fmla="*/ 50 h 76"/>
                <a:gd name="T24" fmla="*/ 26 w 76"/>
                <a:gd name="T25" fmla="*/ 73 h 76"/>
                <a:gd name="T26" fmla="*/ 30 w 76"/>
                <a:gd name="T27" fmla="*/ 76 h 76"/>
                <a:gd name="T28" fmla="*/ 46 w 76"/>
                <a:gd name="T29" fmla="*/ 76 h 76"/>
                <a:gd name="T30" fmla="*/ 49 w 76"/>
                <a:gd name="T31" fmla="*/ 73 h 76"/>
                <a:gd name="T32" fmla="*/ 49 w 76"/>
                <a:gd name="T33" fmla="*/ 50 h 76"/>
                <a:gd name="T34" fmla="*/ 72 w 76"/>
                <a:gd name="T35" fmla="*/ 50 h 76"/>
                <a:gd name="T36" fmla="*/ 76 w 76"/>
                <a:gd name="T37" fmla="*/ 46 h 76"/>
                <a:gd name="T38" fmla="*/ 76 w 76"/>
                <a:gd name="T39" fmla="*/ 30 h 76"/>
                <a:gd name="T40" fmla="*/ 72 w 76"/>
                <a:gd name="T41" fmla="*/ 2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76">
                  <a:moveTo>
                    <a:pt x="72" y="27"/>
                  </a:moveTo>
                  <a:cubicBezTo>
                    <a:pt x="49" y="27"/>
                    <a:pt x="49" y="27"/>
                    <a:pt x="49" y="27"/>
                  </a:cubicBezTo>
                  <a:cubicBezTo>
                    <a:pt x="49" y="4"/>
                    <a:pt x="49" y="4"/>
                    <a:pt x="49" y="4"/>
                  </a:cubicBezTo>
                  <a:cubicBezTo>
                    <a:pt x="49" y="2"/>
                    <a:pt x="48" y="0"/>
                    <a:pt x="46" y="0"/>
                  </a:cubicBezTo>
                  <a:cubicBezTo>
                    <a:pt x="30" y="0"/>
                    <a:pt x="30" y="0"/>
                    <a:pt x="30" y="0"/>
                  </a:cubicBezTo>
                  <a:cubicBezTo>
                    <a:pt x="28" y="0"/>
                    <a:pt x="26" y="2"/>
                    <a:pt x="26" y="4"/>
                  </a:cubicBezTo>
                  <a:cubicBezTo>
                    <a:pt x="26" y="27"/>
                    <a:pt x="26" y="27"/>
                    <a:pt x="26" y="27"/>
                  </a:cubicBezTo>
                  <a:cubicBezTo>
                    <a:pt x="3" y="27"/>
                    <a:pt x="3" y="27"/>
                    <a:pt x="3" y="27"/>
                  </a:cubicBezTo>
                  <a:cubicBezTo>
                    <a:pt x="1" y="27"/>
                    <a:pt x="0" y="28"/>
                    <a:pt x="0" y="30"/>
                  </a:cubicBezTo>
                  <a:cubicBezTo>
                    <a:pt x="0" y="46"/>
                    <a:pt x="0" y="46"/>
                    <a:pt x="0" y="46"/>
                  </a:cubicBezTo>
                  <a:cubicBezTo>
                    <a:pt x="0" y="48"/>
                    <a:pt x="1" y="50"/>
                    <a:pt x="3" y="50"/>
                  </a:cubicBezTo>
                  <a:cubicBezTo>
                    <a:pt x="26" y="50"/>
                    <a:pt x="26" y="50"/>
                    <a:pt x="26" y="50"/>
                  </a:cubicBezTo>
                  <a:cubicBezTo>
                    <a:pt x="26" y="73"/>
                    <a:pt x="26" y="73"/>
                    <a:pt x="26" y="73"/>
                  </a:cubicBezTo>
                  <a:cubicBezTo>
                    <a:pt x="26" y="75"/>
                    <a:pt x="28" y="76"/>
                    <a:pt x="30" y="76"/>
                  </a:cubicBezTo>
                  <a:cubicBezTo>
                    <a:pt x="46" y="76"/>
                    <a:pt x="46" y="76"/>
                    <a:pt x="46" y="76"/>
                  </a:cubicBezTo>
                  <a:cubicBezTo>
                    <a:pt x="48" y="76"/>
                    <a:pt x="49" y="75"/>
                    <a:pt x="49" y="73"/>
                  </a:cubicBezTo>
                  <a:cubicBezTo>
                    <a:pt x="49" y="50"/>
                    <a:pt x="49" y="50"/>
                    <a:pt x="49" y="50"/>
                  </a:cubicBezTo>
                  <a:cubicBezTo>
                    <a:pt x="72" y="50"/>
                    <a:pt x="72" y="50"/>
                    <a:pt x="72" y="50"/>
                  </a:cubicBezTo>
                  <a:cubicBezTo>
                    <a:pt x="74" y="50"/>
                    <a:pt x="76" y="48"/>
                    <a:pt x="76" y="46"/>
                  </a:cubicBezTo>
                  <a:cubicBezTo>
                    <a:pt x="76" y="30"/>
                    <a:pt x="76" y="30"/>
                    <a:pt x="76" y="30"/>
                  </a:cubicBezTo>
                  <a:cubicBezTo>
                    <a:pt x="76" y="28"/>
                    <a:pt x="74" y="27"/>
                    <a:pt x="72" y="27"/>
                  </a:cubicBezTo>
                  <a:close/>
                </a:path>
              </a:pathLst>
            </a:custGeom>
            <a:solidFill>
              <a:srgbClr val="F15B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Roboto Bold" charset="0"/>
                <a:ea typeface="+mn-ea"/>
                <a:cs typeface="+mn-cs"/>
              </a:endParaRPr>
            </a:p>
          </p:txBody>
        </p:sp>
        <p:sp>
          <p:nvSpPr>
            <p:cNvPr id="26" name="Rectangle 25">
              <a:extLst>
                <a:ext uri="{FF2B5EF4-FFF2-40B4-BE49-F238E27FC236}">
                  <a16:creationId xmlns:a16="http://schemas.microsoft.com/office/drawing/2014/main" id="{6424B378-CF24-461D-825D-E37E9FCD4508}"/>
                </a:ext>
              </a:extLst>
            </p:cNvPr>
            <p:cNvSpPr>
              <a:spLocks noChangeArrowheads="1"/>
            </p:cNvSpPr>
            <p:nvPr/>
          </p:nvSpPr>
          <p:spPr bwMode="auto">
            <a:xfrm>
              <a:off x="6137033" y="8693471"/>
              <a:ext cx="542785" cy="7935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Roboto Bold" charset="0"/>
                <a:ea typeface="+mn-ea"/>
                <a:cs typeface="+mn-cs"/>
              </a:endParaRPr>
            </a:p>
          </p:txBody>
        </p:sp>
        <p:sp>
          <p:nvSpPr>
            <p:cNvPr id="27" name="Rectangle 26">
              <a:extLst>
                <a:ext uri="{FF2B5EF4-FFF2-40B4-BE49-F238E27FC236}">
                  <a16:creationId xmlns:a16="http://schemas.microsoft.com/office/drawing/2014/main" id="{59EE12F7-06DC-4CC8-B6B8-66985CFAE217}"/>
                </a:ext>
              </a:extLst>
            </p:cNvPr>
            <p:cNvSpPr>
              <a:spLocks noChangeArrowheads="1"/>
            </p:cNvSpPr>
            <p:nvPr/>
          </p:nvSpPr>
          <p:spPr bwMode="auto">
            <a:xfrm>
              <a:off x="5245088" y="9064848"/>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Roboto Bold" charset="0"/>
                <a:ea typeface="+mn-ea"/>
                <a:cs typeface="+mn-cs"/>
              </a:endParaRPr>
            </a:p>
          </p:txBody>
        </p:sp>
        <p:sp>
          <p:nvSpPr>
            <p:cNvPr id="28" name="Rectangle 27">
              <a:extLst>
                <a:ext uri="{FF2B5EF4-FFF2-40B4-BE49-F238E27FC236}">
                  <a16:creationId xmlns:a16="http://schemas.microsoft.com/office/drawing/2014/main" id="{43861D47-A346-41D9-A0E6-398D44A7E790}"/>
                </a:ext>
              </a:extLst>
            </p:cNvPr>
            <p:cNvSpPr>
              <a:spLocks noChangeArrowheads="1"/>
            </p:cNvSpPr>
            <p:nvPr/>
          </p:nvSpPr>
          <p:spPr bwMode="auto">
            <a:xfrm>
              <a:off x="5245088" y="9277518"/>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Roboto Bold" charset="0"/>
                <a:ea typeface="+mn-ea"/>
                <a:cs typeface="+mn-cs"/>
              </a:endParaRPr>
            </a:p>
          </p:txBody>
        </p:sp>
        <p:sp>
          <p:nvSpPr>
            <p:cNvPr id="29" name="Rectangle 28">
              <a:extLst>
                <a:ext uri="{FF2B5EF4-FFF2-40B4-BE49-F238E27FC236}">
                  <a16:creationId xmlns:a16="http://schemas.microsoft.com/office/drawing/2014/main" id="{880E3BB4-6783-4226-9E0B-9217058DD52F}"/>
                </a:ext>
              </a:extLst>
            </p:cNvPr>
            <p:cNvSpPr>
              <a:spLocks noChangeArrowheads="1"/>
            </p:cNvSpPr>
            <p:nvPr/>
          </p:nvSpPr>
          <p:spPr bwMode="auto">
            <a:xfrm>
              <a:off x="5245088" y="9490187"/>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Roboto Bold" charset="0"/>
                <a:ea typeface="+mn-ea"/>
                <a:cs typeface="+mn-cs"/>
              </a:endParaRPr>
            </a:p>
          </p:txBody>
        </p:sp>
        <p:sp>
          <p:nvSpPr>
            <p:cNvPr id="30" name="Rectangle 29">
              <a:extLst>
                <a:ext uri="{FF2B5EF4-FFF2-40B4-BE49-F238E27FC236}">
                  <a16:creationId xmlns:a16="http://schemas.microsoft.com/office/drawing/2014/main" id="{48DCDA2D-14A5-4DCC-BD8F-188623DACC9D}"/>
                </a:ext>
              </a:extLst>
            </p:cNvPr>
            <p:cNvSpPr>
              <a:spLocks noChangeArrowheads="1"/>
            </p:cNvSpPr>
            <p:nvPr/>
          </p:nvSpPr>
          <p:spPr bwMode="auto">
            <a:xfrm>
              <a:off x="5245088" y="9702858"/>
              <a:ext cx="1434726" cy="7935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Roboto Bold" charset="0"/>
                <a:ea typeface="+mn-ea"/>
                <a:cs typeface="+mn-cs"/>
              </a:endParaRPr>
            </a:p>
          </p:txBody>
        </p:sp>
        <p:sp>
          <p:nvSpPr>
            <p:cNvPr id="31" name="Rectangle 30">
              <a:extLst>
                <a:ext uri="{FF2B5EF4-FFF2-40B4-BE49-F238E27FC236}">
                  <a16:creationId xmlns:a16="http://schemas.microsoft.com/office/drawing/2014/main" id="{6DF9447A-558D-4C14-9921-89B3D4B53A88}"/>
                </a:ext>
              </a:extLst>
            </p:cNvPr>
            <p:cNvSpPr>
              <a:spLocks noChangeArrowheads="1"/>
            </p:cNvSpPr>
            <p:nvPr/>
          </p:nvSpPr>
          <p:spPr bwMode="auto">
            <a:xfrm>
              <a:off x="5245088" y="9918701"/>
              <a:ext cx="1434726" cy="7618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Roboto Bold" charset="0"/>
                <a:ea typeface="+mn-ea"/>
                <a:cs typeface="+mn-cs"/>
              </a:endParaRPr>
            </a:p>
          </p:txBody>
        </p:sp>
        <p:sp>
          <p:nvSpPr>
            <p:cNvPr id="32" name="Freeform 35">
              <a:extLst>
                <a:ext uri="{FF2B5EF4-FFF2-40B4-BE49-F238E27FC236}">
                  <a16:creationId xmlns:a16="http://schemas.microsoft.com/office/drawing/2014/main" id="{B5B60200-43A3-4EDB-B47E-B8624E4F5629}"/>
                </a:ext>
              </a:extLst>
            </p:cNvPr>
            <p:cNvSpPr>
              <a:spLocks/>
            </p:cNvSpPr>
            <p:nvPr/>
          </p:nvSpPr>
          <p:spPr bwMode="auto">
            <a:xfrm>
              <a:off x="6397315" y="9626677"/>
              <a:ext cx="565003" cy="1158574"/>
            </a:xfrm>
            <a:custGeom>
              <a:avLst/>
              <a:gdLst>
                <a:gd name="T0" fmla="*/ 27 w 154"/>
                <a:gd name="T1" fmla="*/ 311 h 316"/>
                <a:gd name="T2" fmla="*/ 19 w 154"/>
                <a:gd name="T3" fmla="*/ 314 h 316"/>
                <a:gd name="T4" fmla="*/ 5 w 154"/>
                <a:gd name="T5" fmla="*/ 309 h 316"/>
                <a:gd name="T6" fmla="*/ 2 w 154"/>
                <a:gd name="T7" fmla="*/ 300 h 316"/>
                <a:gd name="T8" fmla="*/ 127 w 154"/>
                <a:gd name="T9" fmla="*/ 5 h 316"/>
                <a:gd name="T10" fmla="*/ 135 w 154"/>
                <a:gd name="T11" fmla="*/ 2 h 316"/>
                <a:gd name="T12" fmla="*/ 149 w 154"/>
                <a:gd name="T13" fmla="*/ 7 h 316"/>
                <a:gd name="T14" fmla="*/ 152 w 154"/>
                <a:gd name="T15" fmla="*/ 16 h 316"/>
                <a:gd name="T16" fmla="*/ 27 w 154"/>
                <a:gd name="T17" fmla="*/ 311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316">
                  <a:moveTo>
                    <a:pt x="27" y="311"/>
                  </a:moveTo>
                  <a:cubicBezTo>
                    <a:pt x="26" y="314"/>
                    <a:pt x="22" y="316"/>
                    <a:pt x="19" y="314"/>
                  </a:cubicBezTo>
                  <a:cubicBezTo>
                    <a:pt x="5" y="309"/>
                    <a:pt x="5" y="309"/>
                    <a:pt x="5" y="309"/>
                  </a:cubicBezTo>
                  <a:cubicBezTo>
                    <a:pt x="2" y="307"/>
                    <a:pt x="0" y="304"/>
                    <a:pt x="2" y="300"/>
                  </a:cubicBezTo>
                  <a:cubicBezTo>
                    <a:pt x="127" y="5"/>
                    <a:pt x="127" y="5"/>
                    <a:pt x="127" y="5"/>
                  </a:cubicBezTo>
                  <a:cubicBezTo>
                    <a:pt x="128" y="2"/>
                    <a:pt x="132" y="0"/>
                    <a:pt x="135" y="2"/>
                  </a:cubicBezTo>
                  <a:cubicBezTo>
                    <a:pt x="149" y="7"/>
                    <a:pt x="149" y="7"/>
                    <a:pt x="149" y="7"/>
                  </a:cubicBezTo>
                  <a:cubicBezTo>
                    <a:pt x="152" y="9"/>
                    <a:pt x="154" y="13"/>
                    <a:pt x="152" y="16"/>
                  </a:cubicBezTo>
                  <a:lnTo>
                    <a:pt x="27" y="311"/>
                  </a:lnTo>
                  <a:close/>
                </a:path>
              </a:pathLst>
            </a:custGeom>
            <a:solidFill>
              <a:srgbClr val="1631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Roboto Bold" charset="0"/>
                <a:ea typeface="+mn-ea"/>
                <a:cs typeface="+mn-cs"/>
              </a:endParaRPr>
            </a:p>
          </p:txBody>
        </p:sp>
        <p:sp>
          <p:nvSpPr>
            <p:cNvPr id="33" name="Freeform 36">
              <a:extLst>
                <a:ext uri="{FF2B5EF4-FFF2-40B4-BE49-F238E27FC236}">
                  <a16:creationId xmlns:a16="http://schemas.microsoft.com/office/drawing/2014/main" id="{629D5EEB-652B-446B-BF1E-3863CDC06CD9}"/>
                </a:ext>
              </a:extLst>
            </p:cNvPr>
            <p:cNvSpPr>
              <a:spLocks/>
            </p:cNvSpPr>
            <p:nvPr/>
          </p:nvSpPr>
          <p:spPr bwMode="auto">
            <a:xfrm>
              <a:off x="6752822" y="9474317"/>
              <a:ext cx="282502" cy="447559"/>
            </a:xfrm>
            <a:custGeom>
              <a:avLst/>
              <a:gdLst>
                <a:gd name="T0" fmla="*/ 34 w 77"/>
                <a:gd name="T1" fmla="*/ 118 h 122"/>
                <a:gd name="T2" fmla="*/ 25 w 77"/>
                <a:gd name="T3" fmla="*/ 121 h 122"/>
                <a:gd name="T4" fmla="*/ 4 w 77"/>
                <a:gd name="T5" fmla="*/ 112 h 122"/>
                <a:gd name="T6" fmla="*/ 1 w 77"/>
                <a:gd name="T7" fmla="*/ 104 h 122"/>
                <a:gd name="T8" fmla="*/ 43 w 77"/>
                <a:gd name="T9" fmla="*/ 5 h 122"/>
                <a:gd name="T10" fmla="*/ 51 w 77"/>
                <a:gd name="T11" fmla="*/ 1 h 122"/>
                <a:gd name="T12" fmla="*/ 72 w 77"/>
                <a:gd name="T13" fmla="*/ 10 h 122"/>
                <a:gd name="T14" fmla="*/ 76 w 77"/>
                <a:gd name="T15" fmla="*/ 19 h 122"/>
                <a:gd name="T16" fmla="*/ 34 w 77"/>
                <a:gd name="T17" fmla="*/ 11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22">
                  <a:moveTo>
                    <a:pt x="34" y="118"/>
                  </a:moveTo>
                  <a:cubicBezTo>
                    <a:pt x="32" y="121"/>
                    <a:pt x="29" y="122"/>
                    <a:pt x="25" y="121"/>
                  </a:cubicBezTo>
                  <a:cubicBezTo>
                    <a:pt x="4" y="112"/>
                    <a:pt x="4" y="112"/>
                    <a:pt x="4" y="112"/>
                  </a:cubicBezTo>
                  <a:cubicBezTo>
                    <a:pt x="1" y="111"/>
                    <a:pt x="0" y="107"/>
                    <a:pt x="1" y="104"/>
                  </a:cubicBezTo>
                  <a:cubicBezTo>
                    <a:pt x="43" y="5"/>
                    <a:pt x="43" y="5"/>
                    <a:pt x="43" y="5"/>
                  </a:cubicBezTo>
                  <a:cubicBezTo>
                    <a:pt x="44" y="2"/>
                    <a:pt x="48" y="0"/>
                    <a:pt x="51" y="1"/>
                  </a:cubicBezTo>
                  <a:cubicBezTo>
                    <a:pt x="72" y="10"/>
                    <a:pt x="72" y="10"/>
                    <a:pt x="72" y="10"/>
                  </a:cubicBezTo>
                  <a:cubicBezTo>
                    <a:pt x="76" y="12"/>
                    <a:pt x="77" y="16"/>
                    <a:pt x="76" y="19"/>
                  </a:cubicBezTo>
                  <a:lnTo>
                    <a:pt x="34" y="118"/>
                  </a:lnTo>
                  <a:close/>
                </a:path>
              </a:pathLst>
            </a:custGeom>
            <a:solidFill>
              <a:srgbClr val="355A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prstClr val="black"/>
                </a:solidFill>
                <a:effectLst/>
                <a:uLnTx/>
                <a:uFillTx/>
                <a:latin typeface="Roboto Bold" charset="0"/>
                <a:ea typeface="+mn-ea"/>
                <a:cs typeface="+mn-cs"/>
              </a:endParaRPr>
            </a:p>
          </p:txBody>
        </p:sp>
      </p:grpSp>
      <p:sp>
        <p:nvSpPr>
          <p:cNvPr id="34" name="Content Placeholder 2">
            <a:extLst>
              <a:ext uri="{FF2B5EF4-FFF2-40B4-BE49-F238E27FC236}">
                <a16:creationId xmlns:a16="http://schemas.microsoft.com/office/drawing/2014/main" id="{853035B0-F0A3-4B77-8D58-9CABC3BF13B6}"/>
              </a:ext>
            </a:extLst>
          </p:cNvPr>
          <p:cNvSpPr txBox="1">
            <a:spLocks/>
          </p:cNvSpPr>
          <p:nvPr/>
        </p:nvSpPr>
        <p:spPr>
          <a:xfrm>
            <a:off x="685800" y="1863571"/>
            <a:ext cx="7772400" cy="717873"/>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spcAft>
                <a:spcPts val="600"/>
              </a:spcAft>
              <a:buFontTx/>
              <a:buNone/>
              <a:defRPr sz="2000" kern="1200">
                <a:solidFill>
                  <a:schemeClr val="tx1">
                    <a:lumMod val="65000"/>
                    <a:lumOff val="35000"/>
                  </a:schemeClr>
                </a:solidFill>
                <a:latin typeface="Franklin Gothic Demi" panose="020B0703020102020204" pitchFamily="34" charset="0"/>
                <a:ea typeface="+mn-ea"/>
                <a:cs typeface="+mn-cs"/>
              </a:defRPr>
            </a:lvl1pPr>
            <a:lvl2pPr marL="169863" indent="-169863" algn="l" defTabSz="914400" rtl="0" eaLnBrk="1" latinLnBrk="0" hangingPunct="1">
              <a:lnSpc>
                <a:spcPct val="110000"/>
              </a:lnSpc>
              <a:spcBef>
                <a:spcPts val="600"/>
              </a:spcBef>
              <a:spcAft>
                <a:spcPts val="300"/>
              </a:spcAft>
              <a:buFont typeface="Wingdings" panose="05000000000000000000" pitchFamily="2" charset="2"/>
              <a:buChar char="§"/>
              <a:defRPr sz="1600" kern="1200">
                <a:solidFill>
                  <a:schemeClr val="tx1">
                    <a:lumMod val="65000"/>
                    <a:lumOff val="35000"/>
                  </a:schemeClr>
                </a:solidFill>
                <a:latin typeface="+mn-lt"/>
                <a:ea typeface="+mn-ea"/>
                <a:cs typeface="+mn-cs"/>
              </a:defRPr>
            </a:lvl2pPr>
            <a:lvl3pPr marL="398463" indent="-169863"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US" sz="14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n-ea"/>
                <a:cs typeface="+mn-cs"/>
              </a:rPr>
              <a:t>Find a broker at: </a:t>
            </a:r>
            <a:r>
              <a:rPr kumimoji="0" lang="en-US" sz="14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hlinkClick r:id="rId2"/>
              </a:rPr>
              <a:t>https://my.mahealthconnector.org/directory/categories/small-businesses</a:t>
            </a:r>
            <a:endParaRPr kumimoji="0" lang="en-US" sz="14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10000"/>
              </a:lnSpc>
              <a:spcBef>
                <a:spcPts val="0"/>
              </a:spcBef>
              <a:spcAft>
                <a:spcPts val="60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endParaRPr>
          </a:p>
          <a:p>
            <a:pPr marL="0" marR="0" lvl="0" indent="0" algn="l" defTabSz="914400" rtl="0" eaLnBrk="1" fontAlgn="auto" latinLnBrk="0" hangingPunct="1">
              <a:lnSpc>
                <a:spcPct val="110000"/>
              </a:lnSpc>
              <a:spcBef>
                <a:spcPts val="0"/>
              </a:spcBef>
              <a:spcAft>
                <a:spcPts val="600"/>
              </a:spcAft>
              <a:buClrTx/>
              <a:buSzTx/>
              <a:buFontTx/>
              <a:buNone/>
              <a:tabLst/>
              <a:defRPr/>
            </a:pPr>
            <a:endParaRPr kumimoji="0" lang="en-US" sz="14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endParaRPr>
          </a:p>
        </p:txBody>
      </p:sp>
      <p:pic>
        <p:nvPicPr>
          <p:cNvPr id="40" name="Picture 39">
            <a:extLst>
              <a:ext uri="{FF2B5EF4-FFF2-40B4-BE49-F238E27FC236}">
                <a16:creationId xmlns:a16="http://schemas.microsoft.com/office/drawing/2014/main" id="{A1A28076-AE05-4390-8712-ED80FDAEB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91" y="4561529"/>
            <a:ext cx="336187" cy="421354"/>
          </a:xfrm>
          <a:prstGeom prst="rect">
            <a:avLst/>
          </a:prstGeom>
        </p:spPr>
      </p:pic>
      <p:pic>
        <p:nvPicPr>
          <p:cNvPr id="42" name="Picture 41">
            <a:extLst>
              <a:ext uri="{FF2B5EF4-FFF2-40B4-BE49-F238E27FC236}">
                <a16:creationId xmlns:a16="http://schemas.microsoft.com/office/drawing/2014/main" id="{4BA38F0B-3444-4F8B-A296-E9554488E2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896" y="2679093"/>
            <a:ext cx="477997" cy="422515"/>
          </a:xfrm>
          <a:prstGeom prst="rect">
            <a:avLst/>
          </a:prstGeom>
        </p:spPr>
      </p:pic>
      <p:pic>
        <p:nvPicPr>
          <p:cNvPr id="46" name="Picture 45">
            <a:extLst>
              <a:ext uri="{FF2B5EF4-FFF2-40B4-BE49-F238E27FC236}">
                <a16:creationId xmlns:a16="http://schemas.microsoft.com/office/drawing/2014/main" id="{4AC6C1E5-569F-4EFD-AFCD-076D1F93CE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8451" y="4561529"/>
            <a:ext cx="417954" cy="426943"/>
          </a:xfrm>
          <a:prstGeom prst="rect">
            <a:avLst/>
          </a:prstGeom>
        </p:spPr>
      </p:pic>
      <p:pic>
        <p:nvPicPr>
          <p:cNvPr id="48" name="Picture 47">
            <a:extLst>
              <a:ext uri="{FF2B5EF4-FFF2-40B4-BE49-F238E27FC236}">
                <a16:creationId xmlns:a16="http://schemas.microsoft.com/office/drawing/2014/main" id="{E4BC08B6-BE56-473D-8FEB-6B777C8FB5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8451" y="2757924"/>
            <a:ext cx="438085" cy="361228"/>
          </a:xfrm>
          <a:prstGeom prst="rect">
            <a:avLst/>
          </a:prstGeom>
        </p:spPr>
      </p:pic>
    </p:spTree>
    <p:extLst>
      <p:ext uri="{BB962C8B-B14F-4D97-AF65-F5344CB8AC3E}">
        <p14:creationId xmlns:p14="http://schemas.microsoft.com/office/powerpoint/2010/main" val="1112631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8B56EC-471C-4F3C-9112-B4DC8A0CE3F3}"/>
              </a:ext>
            </a:extLst>
          </p:cNvPr>
          <p:cNvSpPr>
            <a:spLocks noGrp="1"/>
          </p:cNvSpPr>
          <p:nvPr>
            <p:ph type="sldNum" sz="quarter" idx="4"/>
          </p:nvPr>
        </p:nvSpPr>
        <p:spPr/>
        <p:txBody>
          <a:bodyPr/>
          <a:lstStyle/>
          <a:p>
            <a:fld id="{627CA14E-5EDD-4C5C-B4B2-BE16B502D62B}" type="slidenum">
              <a:rPr lang="en-US" smtClean="0"/>
              <a:pPr/>
              <a:t>22</a:t>
            </a:fld>
            <a:endParaRPr lang="en-US"/>
          </a:p>
        </p:txBody>
      </p:sp>
      <p:sp>
        <p:nvSpPr>
          <p:cNvPr id="3" name="Title 2">
            <a:extLst>
              <a:ext uri="{FF2B5EF4-FFF2-40B4-BE49-F238E27FC236}">
                <a16:creationId xmlns:a16="http://schemas.microsoft.com/office/drawing/2014/main" id="{503F31AF-A0D9-4B8E-9D90-99F5FB3D5333}"/>
              </a:ext>
            </a:extLst>
          </p:cNvPr>
          <p:cNvSpPr>
            <a:spLocks noGrp="1"/>
          </p:cNvSpPr>
          <p:nvPr>
            <p:ph type="title"/>
          </p:nvPr>
        </p:nvSpPr>
        <p:spPr>
          <a:xfrm>
            <a:off x="685800" y="666704"/>
            <a:ext cx="8181474" cy="861774"/>
          </a:xfrm>
        </p:spPr>
        <p:txBody>
          <a:bodyPr/>
          <a:lstStyle/>
          <a:p>
            <a:r>
              <a:rPr lang="en-US" sz="2800" b="1"/>
              <a:t>Reminders and details about shopping </a:t>
            </a:r>
            <a:br>
              <a:rPr lang="en-US" sz="2800" b="1"/>
            </a:br>
            <a:r>
              <a:rPr lang="en-US" sz="2800" b="1"/>
              <a:t>and enrollment on MAhealthconnector.org</a:t>
            </a:r>
            <a:endParaRPr lang="en-US" sz="2800">
              <a:latin typeface="+mn-lt"/>
            </a:endParaRPr>
          </a:p>
        </p:txBody>
      </p:sp>
      <p:sp>
        <p:nvSpPr>
          <p:cNvPr id="4" name="Content Placeholder 3">
            <a:extLst>
              <a:ext uri="{FF2B5EF4-FFF2-40B4-BE49-F238E27FC236}">
                <a16:creationId xmlns:a16="http://schemas.microsoft.com/office/drawing/2014/main" id="{6FEA60B5-B2B2-4647-908B-731FC1EC3557}"/>
              </a:ext>
            </a:extLst>
          </p:cNvPr>
          <p:cNvSpPr>
            <a:spLocks noGrp="1"/>
          </p:cNvSpPr>
          <p:nvPr>
            <p:ph sz="quarter" idx="10"/>
          </p:nvPr>
        </p:nvSpPr>
        <p:spPr>
          <a:xfrm>
            <a:off x="685800" y="1803762"/>
            <a:ext cx="8181474" cy="4271217"/>
          </a:xfrm>
        </p:spPr>
        <p:txBody>
          <a:bodyPr vert="horz" lIns="0" tIns="0" rIns="0" bIns="0" rtlCol="0" anchor="t">
            <a:normAutofit/>
          </a:bodyPr>
          <a:lstStyle/>
          <a:p>
            <a:pPr marL="205740" indent="-205740">
              <a:buFont typeface="Wingdings" panose="05000000000000000000" pitchFamily="2" charset="2"/>
              <a:buChar char="§"/>
            </a:pPr>
            <a:r>
              <a:rPr lang="en-US">
                <a:latin typeface="+mn-lt"/>
              </a:rPr>
              <a:t>Small Business employees and owners that do not qualify to offer coverage on the Health Connector for Business can get coverage on MAhealthconnector.org</a:t>
            </a:r>
          </a:p>
          <a:p>
            <a:pPr marL="205740" indent="-205740">
              <a:buFont typeface="Wingdings" panose="05000000000000000000" pitchFamily="2" charset="2"/>
              <a:buChar char="§"/>
            </a:pPr>
            <a:r>
              <a:rPr lang="en-US">
                <a:latin typeface="+mn-lt"/>
              </a:rPr>
              <a:t>Small Business employees and owners that DO qualify to offer coverage on the Health Connector for Business must follow these deadlines:</a:t>
            </a:r>
          </a:p>
          <a:p>
            <a:pPr marL="375285" lvl="1" indent="-205740"/>
            <a:r>
              <a:rPr lang="en-US">
                <a:latin typeface="+mn-lt"/>
              </a:rPr>
              <a:t>10</a:t>
            </a:r>
            <a:r>
              <a:rPr lang="en-US" baseline="30000">
                <a:latin typeface="+mn-lt"/>
              </a:rPr>
              <a:t>th</a:t>
            </a:r>
            <a:r>
              <a:rPr lang="en-US">
                <a:latin typeface="+mn-lt"/>
              </a:rPr>
              <a:t> of the month -- Deadline for employer to create account, upload all FT employees, quarterly wage document and publish the benefit package (Open Enrollment) in employer online account.</a:t>
            </a:r>
          </a:p>
          <a:p>
            <a:pPr marL="375285" lvl="1" indent="-205740"/>
            <a:r>
              <a:rPr lang="en-US">
                <a:latin typeface="+mn-lt"/>
              </a:rPr>
              <a:t>20</a:t>
            </a:r>
            <a:r>
              <a:rPr lang="en-US" baseline="30000">
                <a:latin typeface="+mn-lt"/>
              </a:rPr>
              <a:t>th</a:t>
            </a:r>
            <a:r>
              <a:rPr lang="en-US">
                <a:latin typeface="+mn-lt"/>
              </a:rPr>
              <a:t> of the month -- Deadline for employees to create accounts and enroll or waive with a valid waiver</a:t>
            </a:r>
          </a:p>
          <a:p>
            <a:pPr marL="375285" lvl="1" indent="-205740"/>
            <a:r>
              <a:rPr lang="en-US"/>
              <a:t>23</a:t>
            </a:r>
            <a:r>
              <a:rPr lang="en-US" baseline="30000"/>
              <a:t>rd</a:t>
            </a:r>
            <a:r>
              <a:rPr lang="en-US"/>
              <a:t> of the month -- Deadline for employer to make 1st Initial Binder payment online in the Billing portal</a:t>
            </a:r>
          </a:p>
        </p:txBody>
      </p:sp>
    </p:spTree>
    <p:custDataLst>
      <p:tags r:id="rId1"/>
    </p:custDataLst>
    <p:extLst>
      <p:ext uri="{BB962C8B-B14F-4D97-AF65-F5344CB8AC3E}">
        <p14:creationId xmlns:p14="http://schemas.microsoft.com/office/powerpoint/2010/main" val="1306088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245232-EC80-4B92-8F4F-0039ADA65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52" y="1705922"/>
            <a:ext cx="8664497" cy="3648042"/>
          </a:xfrm>
          <a:prstGeom prst="rect">
            <a:avLst/>
          </a:prstGeom>
        </p:spPr>
      </p:pic>
      <p:sp>
        <p:nvSpPr>
          <p:cNvPr id="2" name="Slide Number Placeholder 1">
            <a:extLst>
              <a:ext uri="{FF2B5EF4-FFF2-40B4-BE49-F238E27FC236}">
                <a16:creationId xmlns:a16="http://schemas.microsoft.com/office/drawing/2014/main" id="{88FA8BA2-6E64-4159-9CAB-107529CEA273}"/>
              </a:ext>
            </a:extLst>
          </p:cNvPr>
          <p:cNvSpPr>
            <a:spLocks noGrp="1"/>
          </p:cNvSpPr>
          <p:nvPr>
            <p:ph type="sldNum" sz="quarter" idx="4"/>
          </p:nvPr>
        </p:nvSpPr>
        <p:spPr/>
        <p:txBody>
          <a:bodyPr/>
          <a:lstStyle/>
          <a:p>
            <a:fld id="{627CA14E-5EDD-4C5C-B4B2-BE16B502D62B}" type="slidenum">
              <a:rPr lang="en-US" smtClean="0"/>
              <a:pPr/>
              <a:t>23</a:t>
            </a:fld>
            <a:endParaRPr lang="en-US"/>
          </a:p>
        </p:txBody>
      </p:sp>
      <p:sp>
        <p:nvSpPr>
          <p:cNvPr id="3" name="Title 2">
            <a:extLst>
              <a:ext uri="{FF2B5EF4-FFF2-40B4-BE49-F238E27FC236}">
                <a16:creationId xmlns:a16="http://schemas.microsoft.com/office/drawing/2014/main" id="{A29901E1-1E0B-4C40-A977-4A54B4E03314}"/>
              </a:ext>
            </a:extLst>
          </p:cNvPr>
          <p:cNvSpPr>
            <a:spLocks noGrp="1"/>
          </p:cNvSpPr>
          <p:nvPr>
            <p:ph type="title"/>
          </p:nvPr>
        </p:nvSpPr>
        <p:spPr>
          <a:xfrm>
            <a:off x="685800" y="640080"/>
            <a:ext cx="7772400" cy="553998"/>
          </a:xfrm>
        </p:spPr>
        <p:txBody>
          <a:bodyPr/>
          <a:lstStyle/>
          <a:p>
            <a:r>
              <a:rPr lang="en-US" sz="3600"/>
              <a:t>Questions</a:t>
            </a:r>
          </a:p>
        </p:txBody>
      </p:sp>
    </p:spTree>
    <p:custDataLst>
      <p:tags r:id="rId1"/>
    </p:custDataLst>
    <p:extLst>
      <p:ext uri="{BB962C8B-B14F-4D97-AF65-F5344CB8AC3E}">
        <p14:creationId xmlns:p14="http://schemas.microsoft.com/office/powerpoint/2010/main" val="3820031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AD7258-7D99-46DF-AC84-69C58AD94D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276" y="1432400"/>
            <a:ext cx="5489448" cy="1856232"/>
          </a:xfrm>
          <a:prstGeom prst="rect">
            <a:avLst/>
          </a:prstGeom>
        </p:spPr>
      </p:pic>
      <p:sp>
        <p:nvSpPr>
          <p:cNvPr id="6" name="TextBox 5">
            <a:extLst>
              <a:ext uri="{FF2B5EF4-FFF2-40B4-BE49-F238E27FC236}">
                <a16:creationId xmlns:a16="http://schemas.microsoft.com/office/drawing/2014/main" id="{4C66FD75-5BF2-40C3-BBA0-FED0AD14C5A6}"/>
              </a:ext>
            </a:extLst>
          </p:cNvPr>
          <p:cNvSpPr txBox="1"/>
          <p:nvPr/>
        </p:nvSpPr>
        <p:spPr>
          <a:xfrm>
            <a:off x="1692772" y="3496112"/>
            <a:ext cx="5623952"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rPr>
              <a:t>Shop and Enroll Online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rPr>
              <a:t>www.mahealthconnector.org/business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rPr>
              <a:t>or call </a:t>
            </a:r>
            <a:r>
              <a:rPr kumimoji="0" lang="en-US" sz="2000" b="1"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rPr>
              <a:t>1-888-813-9220</a:t>
            </a:r>
            <a:endParaRPr kumimoji="0" lang="en-US" sz="15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endParaRPr>
          </a:p>
        </p:txBody>
      </p:sp>
    </p:spTree>
    <p:extLst>
      <p:ext uri="{BB962C8B-B14F-4D97-AF65-F5344CB8AC3E}">
        <p14:creationId xmlns:p14="http://schemas.microsoft.com/office/powerpoint/2010/main" val="3018203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AECE-22CD-4371-B081-134D0F2595F8}"/>
              </a:ext>
            </a:extLst>
          </p:cNvPr>
          <p:cNvSpPr>
            <a:spLocks noGrp="1"/>
          </p:cNvSpPr>
          <p:nvPr>
            <p:ph type="title"/>
          </p:nvPr>
        </p:nvSpPr>
        <p:spPr>
          <a:xfrm>
            <a:off x="685800" y="457201"/>
            <a:ext cx="7772400" cy="571450"/>
          </a:xfrm>
        </p:spPr>
        <p:txBody>
          <a:bodyPr vert="horz" lIns="0" tIns="0" rIns="0" bIns="0" rtlCol="0" anchor="t" anchorCtr="0">
            <a:noAutofit/>
          </a:bodyPr>
          <a:lstStyle/>
          <a:p>
            <a:r>
              <a:rPr lang="en-US" dirty="0"/>
              <a:t>Health Connector Plans</a:t>
            </a:r>
            <a:br>
              <a:rPr lang="en-US" dirty="0"/>
            </a:br>
            <a:br>
              <a:rPr lang="en-US" dirty="0"/>
            </a:br>
            <a:endParaRPr lang="en-US" dirty="0"/>
          </a:p>
        </p:txBody>
      </p:sp>
      <p:sp>
        <p:nvSpPr>
          <p:cNvPr id="17" name="Content Placeholder 16">
            <a:extLst>
              <a:ext uri="{FF2B5EF4-FFF2-40B4-BE49-F238E27FC236}">
                <a16:creationId xmlns:a16="http://schemas.microsoft.com/office/drawing/2014/main" id="{05B42778-4266-E78D-A87D-B0B71C7D83FC}"/>
              </a:ext>
            </a:extLst>
          </p:cNvPr>
          <p:cNvSpPr>
            <a:spLocks noGrp="1"/>
          </p:cNvSpPr>
          <p:nvPr>
            <p:ph idx="1"/>
          </p:nvPr>
        </p:nvSpPr>
        <p:spPr>
          <a:xfrm>
            <a:off x="685800" y="2484582"/>
            <a:ext cx="7772400" cy="3238356"/>
          </a:xfrm>
        </p:spPr>
        <p:txBody>
          <a:bodyPr/>
          <a:lstStyle/>
          <a:p>
            <a:endParaRPr lang="en-US" dirty="0"/>
          </a:p>
        </p:txBody>
      </p:sp>
      <p:sp>
        <p:nvSpPr>
          <p:cNvPr id="4" name="Slide Number Placeholder 3">
            <a:extLst>
              <a:ext uri="{FF2B5EF4-FFF2-40B4-BE49-F238E27FC236}">
                <a16:creationId xmlns:a16="http://schemas.microsoft.com/office/drawing/2014/main" id="{F41323F1-0492-46C8-ADE8-44DAD2F9433D}"/>
              </a:ext>
            </a:extLst>
          </p:cNvPr>
          <p:cNvSpPr>
            <a:spLocks noGrp="1"/>
          </p:cNvSpPr>
          <p:nvPr>
            <p:ph type="sldNum" sz="quarter" idx="4"/>
          </p:nvPr>
        </p:nvSpPr>
        <p:spPr>
          <a:xfrm>
            <a:off x="6368142" y="6400800"/>
            <a:ext cx="2090057" cy="274320"/>
          </a:xfrm>
        </p:spPr>
        <p:txBody>
          <a:bodyPr/>
          <a:lstStyle/>
          <a:p>
            <a:pPr lvl="0"/>
            <a:fld id="{627CA14E-5EDD-4C5C-B4B2-BE16B502D62B}" type="slidenum">
              <a:rPr lang="en-US" noProof="0" smtClean="0"/>
              <a:pPr lvl="0"/>
              <a:t>3</a:t>
            </a:fld>
            <a:endParaRPr lang="en-US" noProof="0"/>
          </a:p>
        </p:txBody>
      </p:sp>
      <p:sp>
        <p:nvSpPr>
          <p:cNvPr id="7" name="Content Placeholder 6">
            <a:extLst>
              <a:ext uri="{FF2B5EF4-FFF2-40B4-BE49-F238E27FC236}">
                <a16:creationId xmlns:a16="http://schemas.microsoft.com/office/drawing/2014/main" id="{E9AD9508-48DD-42B1-A501-C28A22EEA584}"/>
              </a:ext>
            </a:extLst>
          </p:cNvPr>
          <p:cNvSpPr txBox="1">
            <a:spLocks/>
          </p:cNvSpPr>
          <p:nvPr/>
        </p:nvSpPr>
        <p:spPr>
          <a:xfrm>
            <a:off x="685799" y="1160178"/>
            <a:ext cx="8079509" cy="1124841"/>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spcAft>
                <a:spcPts val="600"/>
              </a:spcAft>
              <a:buFontTx/>
              <a:buNone/>
              <a:defRPr sz="2000" kern="1200">
                <a:solidFill>
                  <a:schemeClr val="tx1">
                    <a:lumMod val="65000"/>
                    <a:lumOff val="35000"/>
                  </a:schemeClr>
                </a:solidFill>
                <a:latin typeface="Franklin Gothic Demi" panose="020B0703020102020204" pitchFamily="34" charset="0"/>
                <a:ea typeface="+mn-ea"/>
                <a:cs typeface="+mn-cs"/>
              </a:defRPr>
            </a:lvl1pPr>
            <a:lvl2pPr marL="169863" indent="-169863" algn="l" defTabSz="914400" rtl="0" eaLnBrk="1" latinLnBrk="0" hangingPunct="1">
              <a:lnSpc>
                <a:spcPct val="110000"/>
              </a:lnSpc>
              <a:spcBef>
                <a:spcPts val="600"/>
              </a:spcBef>
              <a:spcAft>
                <a:spcPts val="300"/>
              </a:spcAft>
              <a:buFont typeface="Wingdings" panose="05000000000000000000" pitchFamily="2" charset="2"/>
              <a:buChar char="§"/>
              <a:defRPr sz="1600" kern="1200">
                <a:solidFill>
                  <a:schemeClr val="tx1">
                    <a:lumMod val="65000"/>
                    <a:lumOff val="35000"/>
                  </a:schemeClr>
                </a:solidFill>
                <a:latin typeface="+mn-lt"/>
                <a:ea typeface="+mn-ea"/>
                <a:cs typeface="+mn-cs"/>
              </a:defRPr>
            </a:lvl2pPr>
            <a:lvl3pPr marL="398463" indent="-169863"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dirty="0"/>
              <a:t>All the plans sold through the Health Connector meet state and federal standards for coverage. </a:t>
            </a:r>
            <a:r>
              <a:rPr kumimoji="0" lang="en-US" sz="2000" b="0" i="0" u="none" strike="noStrike" kern="1200" cap="none" spc="0" normalizeH="0" baseline="0" noProof="0" dirty="0">
                <a:ln>
                  <a:noFill/>
                </a:ln>
                <a:solidFill>
                  <a:prstClr val="black">
                    <a:lumMod val="65000"/>
                    <a:lumOff val="35000"/>
                  </a:prstClr>
                </a:solidFill>
                <a:effectLst/>
                <a:uLnTx/>
                <a:uFillTx/>
                <a:latin typeface="Franklin Gothic Demi" panose="020B0703020102020204" pitchFamily="34" charset="0"/>
                <a:ea typeface="+mn-ea"/>
                <a:cs typeface="+mn-cs"/>
              </a:rPr>
              <a:t>Plans are available through leading MA insurers, with exclusive cost-savings and flexible choice benefits. </a:t>
            </a:r>
          </a:p>
        </p:txBody>
      </p:sp>
      <p:pic>
        <p:nvPicPr>
          <p:cNvPr id="5" name="Picture 4">
            <a:extLst>
              <a:ext uri="{FF2B5EF4-FFF2-40B4-BE49-F238E27FC236}">
                <a16:creationId xmlns:a16="http://schemas.microsoft.com/office/drawing/2014/main" id="{4E743B5D-32C3-4366-AB33-0F6FABFE8D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6766" y="3076526"/>
            <a:ext cx="1677033" cy="409972"/>
          </a:xfrm>
          <a:prstGeom prst="rect">
            <a:avLst/>
          </a:prstGeom>
        </p:spPr>
      </p:pic>
      <p:pic>
        <p:nvPicPr>
          <p:cNvPr id="6" name="Picture 5">
            <a:extLst>
              <a:ext uri="{FF2B5EF4-FFF2-40B4-BE49-F238E27FC236}">
                <a16:creationId xmlns:a16="http://schemas.microsoft.com/office/drawing/2014/main" id="{AE9F8CDB-CEED-493F-BF6E-19E39EC042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5765" y="3960041"/>
            <a:ext cx="1416674" cy="413719"/>
          </a:xfrm>
          <a:prstGeom prst="rect">
            <a:avLst/>
          </a:prstGeom>
        </p:spPr>
      </p:pic>
      <p:pic>
        <p:nvPicPr>
          <p:cNvPr id="8" name="Picture 7">
            <a:extLst>
              <a:ext uri="{FF2B5EF4-FFF2-40B4-BE49-F238E27FC236}">
                <a16:creationId xmlns:a16="http://schemas.microsoft.com/office/drawing/2014/main" id="{6D27C4BE-395C-44A2-A51F-CE5A613912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2060" y="2993418"/>
            <a:ext cx="1520600" cy="576188"/>
          </a:xfrm>
          <a:prstGeom prst="rect">
            <a:avLst/>
          </a:prstGeom>
        </p:spPr>
      </p:pic>
      <p:pic>
        <p:nvPicPr>
          <p:cNvPr id="10" name="Picture 9">
            <a:extLst>
              <a:ext uri="{FF2B5EF4-FFF2-40B4-BE49-F238E27FC236}">
                <a16:creationId xmlns:a16="http://schemas.microsoft.com/office/drawing/2014/main" id="{0C3BEA6D-7415-4F7F-9BD2-7D3345A164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1676" y="3825161"/>
            <a:ext cx="1948736" cy="628564"/>
          </a:xfrm>
          <a:prstGeom prst="rect">
            <a:avLst/>
          </a:prstGeom>
        </p:spPr>
      </p:pic>
      <p:pic>
        <p:nvPicPr>
          <p:cNvPr id="11" name="Picture 10">
            <a:extLst>
              <a:ext uri="{FF2B5EF4-FFF2-40B4-BE49-F238E27FC236}">
                <a16:creationId xmlns:a16="http://schemas.microsoft.com/office/drawing/2014/main" id="{28E2910E-05B1-4E15-9A1E-C9D7E1C946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1846" y="3065943"/>
            <a:ext cx="1815868" cy="383806"/>
          </a:xfrm>
          <a:prstGeom prst="rect">
            <a:avLst/>
          </a:prstGeom>
        </p:spPr>
      </p:pic>
      <p:pic>
        <p:nvPicPr>
          <p:cNvPr id="12" name="Picture 11">
            <a:extLst>
              <a:ext uri="{FF2B5EF4-FFF2-40B4-BE49-F238E27FC236}">
                <a16:creationId xmlns:a16="http://schemas.microsoft.com/office/drawing/2014/main" id="{288571F5-6281-4503-9111-9B9586707D8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989" t="14588" r="6561" b="10684"/>
          <a:stretch/>
        </p:blipFill>
        <p:spPr>
          <a:xfrm>
            <a:off x="3551186" y="3857120"/>
            <a:ext cx="1624036" cy="504644"/>
          </a:xfrm>
          <a:prstGeom prst="rect">
            <a:avLst/>
          </a:prstGeom>
        </p:spPr>
      </p:pic>
      <p:pic>
        <p:nvPicPr>
          <p:cNvPr id="13" name="Picture 12">
            <a:extLst>
              <a:ext uri="{FF2B5EF4-FFF2-40B4-BE49-F238E27FC236}">
                <a16:creationId xmlns:a16="http://schemas.microsoft.com/office/drawing/2014/main" id="{DC2E0D6C-074D-4E60-A91A-07DC220D1576}"/>
              </a:ext>
            </a:extLst>
          </p:cNvPr>
          <p:cNvPicPr>
            <a:picLocks noChangeAspect="1"/>
          </p:cNvPicPr>
          <p:nvPr/>
        </p:nvPicPr>
        <p:blipFill>
          <a:blip r:embed="rId8"/>
          <a:stretch>
            <a:fillRect/>
          </a:stretch>
        </p:blipFill>
        <p:spPr>
          <a:xfrm>
            <a:off x="4572000" y="5216052"/>
            <a:ext cx="1266690" cy="962683"/>
          </a:xfrm>
          <a:prstGeom prst="rect">
            <a:avLst/>
          </a:prstGeom>
        </p:spPr>
      </p:pic>
      <p:pic>
        <p:nvPicPr>
          <p:cNvPr id="14" name="Picture 13">
            <a:extLst>
              <a:ext uri="{FF2B5EF4-FFF2-40B4-BE49-F238E27FC236}">
                <a16:creationId xmlns:a16="http://schemas.microsoft.com/office/drawing/2014/main" id="{636D21F5-0259-4386-8029-308FD53E5685}"/>
              </a:ext>
            </a:extLst>
          </p:cNvPr>
          <p:cNvPicPr>
            <a:picLocks noChangeAspect="1"/>
          </p:cNvPicPr>
          <p:nvPr/>
        </p:nvPicPr>
        <p:blipFill>
          <a:blip r:embed="rId9"/>
          <a:stretch>
            <a:fillRect/>
          </a:stretch>
        </p:blipFill>
        <p:spPr>
          <a:xfrm>
            <a:off x="2401044" y="5076891"/>
            <a:ext cx="1948736" cy="1481039"/>
          </a:xfrm>
          <a:prstGeom prst="rect">
            <a:avLst/>
          </a:prstGeom>
        </p:spPr>
      </p:pic>
      <p:pic>
        <p:nvPicPr>
          <p:cNvPr id="15" name="Picture 14">
            <a:extLst>
              <a:ext uri="{FF2B5EF4-FFF2-40B4-BE49-F238E27FC236}">
                <a16:creationId xmlns:a16="http://schemas.microsoft.com/office/drawing/2014/main" id="{7BC25532-D3A0-40CA-9C2E-4A881F149370}"/>
              </a:ext>
            </a:extLst>
          </p:cNvPr>
          <p:cNvPicPr>
            <a:picLocks noChangeAspect="1"/>
          </p:cNvPicPr>
          <p:nvPr/>
        </p:nvPicPr>
        <p:blipFill>
          <a:blip r:embed="rId10"/>
          <a:stretch>
            <a:fillRect/>
          </a:stretch>
        </p:blipFill>
        <p:spPr>
          <a:xfrm>
            <a:off x="4568725" y="4704714"/>
            <a:ext cx="1983821" cy="403945"/>
          </a:xfrm>
          <a:prstGeom prst="rect">
            <a:avLst/>
          </a:prstGeom>
        </p:spPr>
      </p:pic>
      <p:pic>
        <p:nvPicPr>
          <p:cNvPr id="3" name="Picture 2">
            <a:extLst>
              <a:ext uri="{FF2B5EF4-FFF2-40B4-BE49-F238E27FC236}">
                <a16:creationId xmlns:a16="http://schemas.microsoft.com/office/drawing/2014/main" id="{5407FEF5-22D5-D2DB-7ACC-177FB2D9F26E}"/>
              </a:ext>
            </a:extLst>
          </p:cNvPr>
          <p:cNvPicPr>
            <a:picLocks noChangeAspect="1"/>
          </p:cNvPicPr>
          <p:nvPr/>
        </p:nvPicPr>
        <p:blipFill>
          <a:blip r:embed="rId11"/>
          <a:stretch>
            <a:fillRect/>
          </a:stretch>
        </p:blipFill>
        <p:spPr>
          <a:xfrm>
            <a:off x="2443261" y="4493291"/>
            <a:ext cx="1459262" cy="1030084"/>
          </a:xfrm>
          <a:prstGeom prst="rect">
            <a:avLst/>
          </a:prstGeom>
        </p:spPr>
      </p:pic>
    </p:spTree>
    <p:extLst>
      <p:ext uri="{BB962C8B-B14F-4D97-AF65-F5344CB8AC3E}">
        <p14:creationId xmlns:p14="http://schemas.microsoft.com/office/powerpoint/2010/main" val="1257096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9321-1591-4EBC-A6DB-DB0E7BF01080}"/>
              </a:ext>
            </a:extLst>
          </p:cNvPr>
          <p:cNvSpPr>
            <a:spLocks noGrp="1"/>
          </p:cNvSpPr>
          <p:nvPr>
            <p:ph type="title"/>
          </p:nvPr>
        </p:nvSpPr>
        <p:spPr/>
        <p:txBody>
          <a:bodyPr>
            <a:normAutofit/>
          </a:bodyPr>
          <a:lstStyle/>
          <a:p>
            <a:r>
              <a:rPr lang="en-US" sz="2800"/>
              <a:t>Covered Benefits</a:t>
            </a:r>
          </a:p>
        </p:txBody>
      </p:sp>
      <p:sp>
        <p:nvSpPr>
          <p:cNvPr id="3" name="Text Placeholder 2">
            <a:extLst>
              <a:ext uri="{FF2B5EF4-FFF2-40B4-BE49-F238E27FC236}">
                <a16:creationId xmlns:a16="http://schemas.microsoft.com/office/drawing/2014/main" id="{AE880449-2EA2-4316-8169-3FE6159A19A3}"/>
              </a:ext>
            </a:extLst>
          </p:cNvPr>
          <p:cNvSpPr>
            <a:spLocks noGrp="1"/>
          </p:cNvSpPr>
          <p:nvPr>
            <p:ph type="body" idx="1"/>
          </p:nvPr>
        </p:nvSpPr>
        <p:spPr/>
        <p:txBody>
          <a:bodyPr>
            <a:normAutofit lnSpcReduction="10000"/>
          </a:bodyPr>
          <a:lstStyle/>
          <a:p>
            <a:r>
              <a:rPr lang="en-US" u="sng" dirty="0"/>
              <a:t>All</a:t>
            </a:r>
            <a:r>
              <a:rPr lang="en-US" dirty="0"/>
              <a:t> Health Connector plans cover a comprehensive range of benefits that are required to meet the state’s minimum coverage standard:</a:t>
            </a:r>
          </a:p>
        </p:txBody>
      </p:sp>
      <p:sp>
        <p:nvSpPr>
          <p:cNvPr id="5" name="Content Placeholder 4">
            <a:extLst>
              <a:ext uri="{FF2B5EF4-FFF2-40B4-BE49-F238E27FC236}">
                <a16:creationId xmlns:a16="http://schemas.microsoft.com/office/drawing/2014/main" id="{8FEA97C5-AD6A-4095-AFB7-0E8A1D3C8561}"/>
              </a:ext>
            </a:extLst>
          </p:cNvPr>
          <p:cNvSpPr>
            <a:spLocks noGrp="1"/>
          </p:cNvSpPr>
          <p:nvPr>
            <p:ph sz="quarter" idx="4"/>
          </p:nvPr>
        </p:nvSpPr>
        <p:spPr>
          <a:xfrm>
            <a:off x="4865615" y="2506129"/>
            <a:ext cx="3592584" cy="3840480"/>
          </a:xfrm>
        </p:spPr>
        <p:txBody>
          <a:bodyPr vert="horz" lIns="0" tIns="0" rIns="0" bIns="0" rtlCol="0" anchor="t">
            <a:normAutofit/>
          </a:bodyPr>
          <a:lstStyle/>
          <a:p>
            <a:pPr marL="285750" indent="-285750">
              <a:lnSpc>
                <a:spcPct val="150000"/>
              </a:lnSpc>
              <a:buFont typeface="Wingdings" panose="05000000000000000000" pitchFamily="2" charset="2"/>
              <a:buChar char="§"/>
            </a:pPr>
            <a:r>
              <a:rPr lang="en-US">
                <a:latin typeface="+mn-lt"/>
              </a:rPr>
              <a:t>Pediatric Care</a:t>
            </a:r>
          </a:p>
          <a:p>
            <a:pPr marL="285750" indent="-285750">
              <a:lnSpc>
                <a:spcPct val="150000"/>
              </a:lnSpc>
              <a:buFont typeface="Wingdings" panose="05000000000000000000" pitchFamily="2" charset="2"/>
              <a:buChar char="§"/>
            </a:pPr>
            <a:r>
              <a:rPr lang="en-US">
                <a:latin typeface="+mn-lt"/>
              </a:rPr>
              <a:t>Prescription Drugs</a:t>
            </a:r>
          </a:p>
          <a:p>
            <a:pPr marL="285750" indent="-285750">
              <a:lnSpc>
                <a:spcPct val="150000"/>
              </a:lnSpc>
              <a:buFont typeface="Wingdings" panose="05000000000000000000" pitchFamily="2" charset="2"/>
              <a:buChar char="§"/>
            </a:pPr>
            <a:r>
              <a:rPr lang="en-US">
                <a:latin typeface="+mn-lt"/>
              </a:rPr>
              <a:t>Rehabilitation Services</a:t>
            </a:r>
          </a:p>
          <a:p>
            <a:pPr marL="285750" indent="-285750">
              <a:lnSpc>
                <a:spcPct val="150000"/>
              </a:lnSpc>
              <a:buFont typeface="Wingdings" panose="05000000000000000000" pitchFamily="2" charset="2"/>
              <a:buChar char="§"/>
            </a:pPr>
            <a:r>
              <a:rPr lang="en-US">
                <a:latin typeface="+mn-lt"/>
              </a:rPr>
              <a:t>Lab Services</a:t>
            </a:r>
          </a:p>
          <a:p>
            <a:pPr marL="285750" indent="-285750">
              <a:lnSpc>
                <a:spcPct val="150000"/>
              </a:lnSpc>
              <a:buFont typeface="Wingdings" panose="05000000000000000000" pitchFamily="2" charset="2"/>
              <a:buChar char="§"/>
            </a:pPr>
            <a:r>
              <a:rPr lang="en-US">
                <a:latin typeface="+mn-lt"/>
              </a:rPr>
              <a:t>Mental Health and Substance Use Treatment</a:t>
            </a:r>
          </a:p>
          <a:p>
            <a:pPr marL="285750" indent="-285750">
              <a:lnSpc>
                <a:spcPct val="150000"/>
              </a:lnSpc>
              <a:buFont typeface="Wingdings" panose="05000000000000000000" pitchFamily="2" charset="2"/>
              <a:buChar char="§"/>
            </a:pPr>
            <a:endParaRPr lang="en-US">
              <a:latin typeface="+mn-lt"/>
            </a:endParaRPr>
          </a:p>
          <a:p>
            <a:pPr marL="285750" indent="-285750">
              <a:lnSpc>
                <a:spcPct val="150000"/>
              </a:lnSpc>
              <a:buFont typeface="Wingdings" panose="05000000000000000000" pitchFamily="2" charset="2"/>
              <a:buChar char="§"/>
            </a:pPr>
            <a:endParaRPr lang="en-US">
              <a:latin typeface="+mn-lt"/>
            </a:endParaRPr>
          </a:p>
          <a:p>
            <a:endParaRPr lang="en-US">
              <a:latin typeface="+mn-lt"/>
            </a:endParaRPr>
          </a:p>
        </p:txBody>
      </p:sp>
      <p:sp>
        <p:nvSpPr>
          <p:cNvPr id="6" name="Slide Number Placeholder 5">
            <a:extLst>
              <a:ext uri="{FF2B5EF4-FFF2-40B4-BE49-F238E27FC236}">
                <a16:creationId xmlns:a16="http://schemas.microsoft.com/office/drawing/2014/main" id="{93549F90-C5C1-4D6C-A75F-05C925B47E1F}"/>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CA14E-5EDD-4C5C-B4B2-BE16B502D62B}"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7" name="Content Placeholder 6">
            <a:extLst>
              <a:ext uri="{FF2B5EF4-FFF2-40B4-BE49-F238E27FC236}">
                <a16:creationId xmlns:a16="http://schemas.microsoft.com/office/drawing/2014/main" id="{8AD42BC2-5A5D-4226-BDED-5F84B0F3F335}"/>
              </a:ext>
            </a:extLst>
          </p:cNvPr>
          <p:cNvSpPr txBox="1">
            <a:spLocks noGrp="1"/>
          </p:cNvSpPr>
          <p:nvPr>
            <p:ph sz="half" idx="2"/>
          </p:nvPr>
        </p:nvSpPr>
        <p:spPr>
          <a:xfrm>
            <a:off x="685800" y="2506129"/>
            <a:ext cx="3517084" cy="3022046"/>
          </a:xfrm>
          <a:prstGeom prst="rect">
            <a:avLst/>
          </a:prstGeom>
          <a:noFill/>
        </p:spPr>
        <p:txBody>
          <a:bodyPr vert="horz" wrap="square" lIns="0" tIns="0" rIns="0" bIns="0" rtlCol="0" anchor="t">
            <a:spAutoFit/>
          </a:bodyPr>
          <a:lstStyle/>
          <a:p>
            <a:pPr marL="285750" indent="-285750">
              <a:lnSpc>
                <a:spcPct val="150000"/>
              </a:lnSpc>
              <a:buFont typeface="Wingdings" panose="05000000000000000000" pitchFamily="2" charset="2"/>
              <a:buChar char="§"/>
            </a:pPr>
            <a:r>
              <a:rPr lang="en-US">
                <a:latin typeface="+mn-lt"/>
              </a:rPr>
              <a:t>Office visits</a:t>
            </a:r>
          </a:p>
          <a:p>
            <a:pPr marL="285750" indent="-285750">
              <a:lnSpc>
                <a:spcPct val="150000"/>
              </a:lnSpc>
              <a:buFont typeface="Wingdings" panose="05000000000000000000" pitchFamily="2" charset="2"/>
              <a:buChar char="§"/>
            </a:pPr>
            <a:r>
              <a:rPr lang="en-US">
                <a:latin typeface="+mn-lt"/>
              </a:rPr>
              <a:t>Emergency Services</a:t>
            </a:r>
          </a:p>
          <a:p>
            <a:pPr marL="285750" indent="-285750">
              <a:lnSpc>
                <a:spcPct val="150000"/>
              </a:lnSpc>
              <a:buFont typeface="Wingdings" panose="05000000000000000000" pitchFamily="2" charset="2"/>
              <a:buChar char="§"/>
            </a:pPr>
            <a:r>
              <a:rPr lang="en-US">
                <a:latin typeface="+mn-lt"/>
              </a:rPr>
              <a:t>Hospitalization</a:t>
            </a:r>
          </a:p>
          <a:p>
            <a:pPr marL="285750" indent="-285750">
              <a:lnSpc>
                <a:spcPct val="150000"/>
              </a:lnSpc>
              <a:buFont typeface="Wingdings" panose="05000000000000000000" pitchFamily="2" charset="2"/>
              <a:buChar char="§"/>
            </a:pPr>
            <a:r>
              <a:rPr lang="en-US">
                <a:latin typeface="+mn-lt"/>
              </a:rPr>
              <a:t>Maternity and Newborn Care</a:t>
            </a:r>
          </a:p>
          <a:p>
            <a:pPr marL="285750" indent="-285750">
              <a:lnSpc>
                <a:spcPct val="150000"/>
              </a:lnSpc>
              <a:buFont typeface="Wingdings" panose="05000000000000000000" pitchFamily="2" charset="2"/>
              <a:buChar char="§"/>
            </a:pPr>
            <a:r>
              <a:rPr lang="en-US">
                <a:latin typeface="+mn-lt"/>
              </a:rPr>
              <a:t>Preventive services with zero cost sharing</a:t>
            </a:r>
            <a:endParaRPr lang="en-US">
              <a:latin typeface="Rockwell" panose="02060603020205020403" pitchFamily="18" charset="0"/>
            </a:endParaRPr>
          </a:p>
        </p:txBody>
      </p:sp>
      <p:sp>
        <p:nvSpPr>
          <p:cNvPr id="9" name="Rectangle 8">
            <a:extLst>
              <a:ext uri="{FF2B5EF4-FFF2-40B4-BE49-F238E27FC236}">
                <a16:creationId xmlns:a16="http://schemas.microsoft.com/office/drawing/2014/main" id="{6CB202E5-5F6A-42FE-971D-5616169B4ECC}"/>
              </a:ext>
            </a:extLst>
          </p:cNvPr>
          <p:cNvSpPr/>
          <p:nvPr/>
        </p:nvSpPr>
        <p:spPr>
          <a:xfrm>
            <a:off x="4600873" y="6069610"/>
            <a:ext cx="4572000" cy="276999"/>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n-ea"/>
                <a:cs typeface="+mn-cs"/>
              </a:rPr>
              <a:t>Learn more at www.mahealthconnector.org/stay-covered</a:t>
            </a:r>
          </a:p>
        </p:txBody>
      </p:sp>
    </p:spTree>
    <p:extLst>
      <p:ext uri="{BB962C8B-B14F-4D97-AF65-F5344CB8AC3E}">
        <p14:creationId xmlns:p14="http://schemas.microsoft.com/office/powerpoint/2010/main" val="3928525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5995-FD19-4798-BB28-30EAECBCCDE0}"/>
              </a:ext>
            </a:extLst>
          </p:cNvPr>
          <p:cNvSpPr>
            <a:spLocks noGrp="1"/>
          </p:cNvSpPr>
          <p:nvPr>
            <p:ph type="ctrTitle"/>
          </p:nvPr>
        </p:nvSpPr>
        <p:spPr>
          <a:xfrm>
            <a:off x="348342" y="4681728"/>
            <a:ext cx="8795657" cy="2176272"/>
          </a:xfrm>
        </p:spPr>
        <p:txBody>
          <a:bodyPr/>
          <a:lstStyle/>
          <a:p>
            <a:r>
              <a:rPr lang="en-US" dirty="0"/>
              <a:t>Health Connector for Business </a:t>
            </a:r>
          </a:p>
        </p:txBody>
      </p:sp>
    </p:spTree>
    <p:extLst>
      <p:ext uri="{BB962C8B-B14F-4D97-AF65-F5344CB8AC3E}">
        <p14:creationId xmlns:p14="http://schemas.microsoft.com/office/powerpoint/2010/main" val="11021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319D-FE05-4D6F-9BEB-3863C93D380B}"/>
              </a:ext>
            </a:extLst>
          </p:cNvPr>
          <p:cNvSpPr>
            <a:spLocks noGrp="1"/>
          </p:cNvSpPr>
          <p:nvPr>
            <p:ph type="title"/>
          </p:nvPr>
        </p:nvSpPr>
        <p:spPr>
          <a:xfrm>
            <a:off x="340157" y="259349"/>
            <a:ext cx="8587408" cy="822960"/>
          </a:xfrm>
        </p:spPr>
        <p:txBody>
          <a:bodyPr>
            <a:noAutofit/>
          </a:bodyPr>
          <a:lstStyle/>
          <a:p>
            <a:r>
              <a:rPr lang="en-US" sz="3200"/>
              <a:t>Benefits of Health Connector for Business</a:t>
            </a:r>
          </a:p>
        </p:txBody>
      </p:sp>
      <p:sp>
        <p:nvSpPr>
          <p:cNvPr id="4" name="Slide Number Placeholder 3">
            <a:extLst>
              <a:ext uri="{FF2B5EF4-FFF2-40B4-BE49-F238E27FC236}">
                <a16:creationId xmlns:a16="http://schemas.microsoft.com/office/drawing/2014/main" id="{05AB82D3-0932-4B7B-9B49-53C32CE69F0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CA14E-5EDD-4C5C-B4B2-BE16B502D62B}"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5" name="Freeform 3">
            <a:extLst>
              <a:ext uri="{FF2B5EF4-FFF2-40B4-BE49-F238E27FC236}">
                <a16:creationId xmlns:a16="http://schemas.microsoft.com/office/drawing/2014/main" id="{860989AE-AD83-4B32-AE2F-FCD7C525AC24}"/>
              </a:ext>
            </a:extLst>
          </p:cNvPr>
          <p:cNvSpPr>
            <a:spLocks/>
          </p:cNvSpPr>
          <p:nvPr/>
        </p:nvSpPr>
        <p:spPr bwMode="auto">
          <a:xfrm>
            <a:off x="5081933" y="2779315"/>
            <a:ext cx="850919" cy="1333851"/>
          </a:xfrm>
          <a:custGeom>
            <a:avLst/>
            <a:gdLst>
              <a:gd name="T0" fmla="*/ 111 w 731"/>
              <a:gd name="T1" fmla="*/ 870 h 1146"/>
              <a:gd name="T2" fmla="*/ 507 w 731"/>
              <a:gd name="T3" fmla="*/ 1086 h 1146"/>
              <a:gd name="T4" fmla="*/ 649 w 731"/>
              <a:gd name="T5" fmla="*/ 917 h 1146"/>
              <a:gd name="T6" fmla="*/ 617 w 731"/>
              <a:gd name="T7" fmla="*/ 140 h 1146"/>
              <a:gd name="T8" fmla="*/ 484 w 731"/>
              <a:gd name="T9" fmla="*/ 52 h 1146"/>
              <a:gd name="T10" fmla="*/ 75 w 731"/>
              <a:gd name="T11" fmla="*/ 302 h 1146"/>
              <a:gd name="T12" fmla="*/ 23 w 731"/>
              <a:gd name="T13" fmla="*/ 401 h 1146"/>
              <a:gd name="T14" fmla="*/ 41 w 731"/>
              <a:gd name="T15" fmla="*/ 692 h 1146"/>
              <a:gd name="T16" fmla="*/ 111 w 731"/>
              <a:gd name="T17" fmla="*/ 87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111" y="870"/>
                </a:moveTo>
                <a:cubicBezTo>
                  <a:pt x="176" y="904"/>
                  <a:pt x="507" y="1086"/>
                  <a:pt x="507" y="1086"/>
                </a:cubicBezTo>
                <a:cubicBezTo>
                  <a:pt x="507" y="1086"/>
                  <a:pt x="584" y="1146"/>
                  <a:pt x="649" y="917"/>
                </a:cubicBezTo>
                <a:cubicBezTo>
                  <a:pt x="714" y="689"/>
                  <a:pt x="731" y="416"/>
                  <a:pt x="617" y="140"/>
                </a:cubicBezTo>
                <a:cubicBezTo>
                  <a:pt x="602" y="104"/>
                  <a:pt x="565" y="0"/>
                  <a:pt x="484" y="52"/>
                </a:cubicBezTo>
                <a:cubicBezTo>
                  <a:pt x="403" y="103"/>
                  <a:pt x="75" y="302"/>
                  <a:pt x="75" y="302"/>
                </a:cubicBezTo>
                <a:cubicBezTo>
                  <a:pt x="75" y="302"/>
                  <a:pt x="11" y="338"/>
                  <a:pt x="23" y="401"/>
                </a:cubicBezTo>
                <a:cubicBezTo>
                  <a:pt x="36" y="463"/>
                  <a:pt x="60" y="594"/>
                  <a:pt x="41" y="692"/>
                </a:cubicBezTo>
                <a:cubicBezTo>
                  <a:pt x="23" y="782"/>
                  <a:pt x="0" y="813"/>
                  <a:pt x="111" y="870"/>
                </a:cubicBez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6" name="Freeform 4">
            <a:extLst>
              <a:ext uri="{FF2B5EF4-FFF2-40B4-BE49-F238E27FC236}">
                <a16:creationId xmlns:a16="http://schemas.microsoft.com/office/drawing/2014/main" id="{2924E922-FE84-466D-A3CE-C9720E913A09}"/>
              </a:ext>
            </a:extLst>
          </p:cNvPr>
          <p:cNvSpPr>
            <a:spLocks/>
          </p:cNvSpPr>
          <p:nvPr/>
        </p:nvSpPr>
        <p:spPr bwMode="auto">
          <a:xfrm>
            <a:off x="4572000" y="2058775"/>
            <a:ext cx="1158731" cy="1047641"/>
          </a:xfrm>
          <a:custGeom>
            <a:avLst/>
            <a:gdLst>
              <a:gd name="T0" fmla="*/ 517 w 995"/>
              <a:gd name="T1" fmla="*/ 834 h 900"/>
              <a:gd name="T2" fmla="*/ 905 w 995"/>
              <a:gd name="T3" fmla="*/ 604 h 900"/>
              <a:gd name="T4" fmla="*/ 831 w 995"/>
              <a:gd name="T5" fmla="*/ 395 h 900"/>
              <a:gd name="T6" fmla="*/ 147 w 995"/>
              <a:gd name="T7" fmla="*/ 26 h 900"/>
              <a:gd name="T8" fmla="*/ 3 w 995"/>
              <a:gd name="T9" fmla="*/ 96 h 900"/>
              <a:gd name="T10" fmla="*/ 9 w 995"/>
              <a:gd name="T11" fmla="*/ 576 h 900"/>
              <a:gd name="T12" fmla="*/ 68 w 995"/>
              <a:gd name="T13" fmla="*/ 670 h 900"/>
              <a:gd name="T14" fmla="*/ 328 w 995"/>
              <a:gd name="T15" fmla="*/ 804 h 900"/>
              <a:gd name="T16" fmla="*/ 517 w 995"/>
              <a:gd name="T17" fmla="*/ 83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5" h="900">
                <a:moveTo>
                  <a:pt x="517" y="834"/>
                </a:moveTo>
                <a:cubicBezTo>
                  <a:pt x="579" y="796"/>
                  <a:pt x="905" y="604"/>
                  <a:pt x="905" y="604"/>
                </a:cubicBezTo>
                <a:cubicBezTo>
                  <a:pt x="905" y="604"/>
                  <a:pt x="995" y="568"/>
                  <a:pt x="831" y="395"/>
                </a:cubicBezTo>
                <a:cubicBezTo>
                  <a:pt x="669" y="223"/>
                  <a:pt x="442" y="70"/>
                  <a:pt x="147" y="26"/>
                </a:cubicBezTo>
                <a:cubicBezTo>
                  <a:pt x="108" y="21"/>
                  <a:pt x="0" y="0"/>
                  <a:pt x="3" y="96"/>
                </a:cubicBezTo>
                <a:cubicBezTo>
                  <a:pt x="6" y="192"/>
                  <a:pt x="9" y="576"/>
                  <a:pt x="9" y="576"/>
                </a:cubicBezTo>
                <a:cubicBezTo>
                  <a:pt x="9" y="576"/>
                  <a:pt x="8" y="649"/>
                  <a:pt x="68" y="670"/>
                </a:cubicBezTo>
                <a:cubicBezTo>
                  <a:pt x="128" y="692"/>
                  <a:pt x="253" y="737"/>
                  <a:pt x="328" y="804"/>
                </a:cubicBezTo>
                <a:cubicBezTo>
                  <a:pt x="396" y="865"/>
                  <a:pt x="411" y="900"/>
                  <a:pt x="517" y="834"/>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7" name="Freeform 5">
            <a:extLst>
              <a:ext uri="{FF2B5EF4-FFF2-40B4-BE49-F238E27FC236}">
                <a16:creationId xmlns:a16="http://schemas.microsoft.com/office/drawing/2014/main" id="{6ED1AF19-6BDD-4417-9DE9-B7C5FF54074F}"/>
              </a:ext>
            </a:extLst>
          </p:cNvPr>
          <p:cNvSpPr>
            <a:spLocks/>
          </p:cNvSpPr>
          <p:nvPr/>
        </p:nvSpPr>
        <p:spPr bwMode="auto">
          <a:xfrm>
            <a:off x="4564284" y="3813841"/>
            <a:ext cx="1148702" cy="1053812"/>
          </a:xfrm>
          <a:custGeom>
            <a:avLst/>
            <a:gdLst>
              <a:gd name="T0" fmla="*/ 7 w 987"/>
              <a:gd name="T1" fmla="*/ 357 h 905"/>
              <a:gd name="T2" fmla="*/ 23 w 987"/>
              <a:gd name="T3" fmla="*/ 808 h 905"/>
              <a:gd name="T4" fmla="*/ 242 w 987"/>
              <a:gd name="T5" fmla="*/ 844 h 905"/>
              <a:gd name="T6" fmla="*/ 894 w 987"/>
              <a:gd name="T7" fmla="*/ 420 h 905"/>
              <a:gd name="T8" fmla="*/ 901 w 987"/>
              <a:gd name="T9" fmla="*/ 261 h 905"/>
              <a:gd name="T10" fmla="*/ 477 w 987"/>
              <a:gd name="T11" fmla="*/ 36 h 905"/>
              <a:gd name="T12" fmla="*/ 366 w 987"/>
              <a:gd name="T13" fmla="*/ 43 h 905"/>
              <a:gd name="T14" fmla="*/ 124 w 987"/>
              <a:gd name="T15" fmla="*/ 206 h 905"/>
              <a:gd name="T16" fmla="*/ 7 w 987"/>
              <a:gd name="T17" fmla="*/ 357 h 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7" h="905">
                <a:moveTo>
                  <a:pt x="7" y="357"/>
                </a:moveTo>
                <a:cubicBezTo>
                  <a:pt x="11" y="430"/>
                  <a:pt x="23" y="808"/>
                  <a:pt x="23" y="808"/>
                </a:cubicBezTo>
                <a:cubicBezTo>
                  <a:pt x="23" y="808"/>
                  <a:pt x="11" y="905"/>
                  <a:pt x="242" y="844"/>
                </a:cubicBezTo>
                <a:cubicBezTo>
                  <a:pt x="470" y="783"/>
                  <a:pt x="714" y="658"/>
                  <a:pt x="894" y="420"/>
                </a:cubicBezTo>
                <a:cubicBezTo>
                  <a:pt x="917" y="389"/>
                  <a:pt x="987" y="304"/>
                  <a:pt x="901" y="261"/>
                </a:cubicBezTo>
                <a:cubicBezTo>
                  <a:pt x="815" y="217"/>
                  <a:pt x="477" y="36"/>
                  <a:pt x="477" y="36"/>
                </a:cubicBezTo>
                <a:cubicBezTo>
                  <a:pt x="477" y="36"/>
                  <a:pt x="413" y="0"/>
                  <a:pt x="366" y="43"/>
                </a:cubicBezTo>
                <a:cubicBezTo>
                  <a:pt x="318" y="85"/>
                  <a:pt x="219" y="173"/>
                  <a:pt x="124" y="206"/>
                </a:cubicBezTo>
                <a:cubicBezTo>
                  <a:pt x="38" y="237"/>
                  <a:pt x="0" y="232"/>
                  <a:pt x="7" y="357"/>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8" name="Freeform 6">
            <a:extLst>
              <a:ext uri="{FF2B5EF4-FFF2-40B4-BE49-F238E27FC236}">
                <a16:creationId xmlns:a16="http://schemas.microsoft.com/office/drawing/2014/main" id="{DC86E9D3-28B4-4407-9049-D41A1D89A927}"/>
              </a:ext>
            </a:extLst>
          </p:cNvPr>
          <p:cNvSpPr>
            <a:spLocks/>
          </p:cNvSpPr>
          <p:nvPr/>
        </p:nvSpPr>
        <p:spPr bwMode="auto">
          <a:xfrm>
            <a:off x="3327637" y="3799183"/>
            <a:ext cx="1161817" cy="1045326"/>
          </a:xfrm>
          <a:custGeom>
            <a:avLst/>
            <a:gdLst>
              <a:gd name="T0" fmla="*/ 477 w 998"/>
              <a:gd name="T1" fmla="*/ 67 h 898"/>
              <a:gd name="T2" fmla="*/ 90 w 998"/>
              <a:gd name="T3" fmla="*/ 299 h 898"/>
              <a:gd name="T4" fmla="*/ 165 w 998"/>
              <a:gd name="T5" fmla="*/ 508 h 898"/>
              <a:gd name="T6" fmla="*/ 851 w 998"/>
              <a:gd name="T7" fmla="*/ 873 h 898"/>
              <a:gd name="T8" fmla="*/ 995 w 998"/>
              <a:gd name="T9" fmla="*/ 802 h 898"/>
              <a:gd name="T10" fmla="*/ 986 w 998"/>
              <a:gd name="T11" fmla="*/ 323 h 898"/>
              <a:gd name="T12" fmla="*/ 926 w 998"/>
              <a:gd name="T13" fmla="*/ 229 h 898"/>
              <a:gd name="T14" fmla="*/ 666 w 998"/>
              <a:gd name="T15" fmla="*/ 96 h 898"/>
              <a:gd name="T16" fmla="*/ 477 w 998"/>
              <a:gd name="T17" fmla="*/ 67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8" h="898">
                <a:moveTo>
                  <a:pt x="477" y="67"/>
                </a:moveTo>
                <a:cubicBezTo>
                  <a:pt x="415" y="106"/>
                  <a:pt x="90" y="299"/>
                  <a:pt x="90" y="299"/>
                </a:cubicBezTo>
                <a:cubicBezTo>
                  <a:pt x="90" y="299"/>
                  <a:pt x="0" y="336"/>
                  <a:pt x="165" y="508"/>
                </a:cubicBezTo>
                <a:cubicBezTo>
                  <a:pt x="328" y="679"/>
                  <a:pt x="556" y="831"/>
                  <a:pt x="851" y="873"/>
                </a:cubicBezTo>
                <a:cubicBezTo>
                  <a:pt x="890" y="878"/>
                  <a:pt x="998" y="898"/>
                  <a:pt x="995" y="802"/>
                </a:cubicBezTo>
                <a:cubicBezTo>
                  <a:pt x="991" y="706"/>
                  <a:pt x="986" y="323"/>
                  <a:pt x="986" y="323"/>
                </a:cubicBezTo>
                <a:cubicBezTo>
                  <a:pt x="986" y="323"/>
                  <a:pt x="986" y="250"/>
                  <a:pt x="926" y="229"/>
                </a:cubicBezTo>
                <a:cubicBezTo>
                  <a:pt x="866" y="208"/>
                  <a:pt x="741" y="163"/>
                  <a:pt x="666" y="96"/>
                </a:cubicBezTo>
                <a:cubicBezTo>
                  <a:pt x="597" y="36"/>
                  <a:pt x="582" y="0"/>
                  <a:pt x="477" y="67"/>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9" name="Freeform 7">
            <a:extLst>
              <a:ext uri="{FF2B5EF4-FFF2-40B4-BE49-F238E27FC236}">
                <a16:creationId xmlns:a16="http://schemas.microsoft.com/office/drawing/2014/main" id="{97A7793A-4A34-4058-A564-932097D1C041}"/>
              </a:ext>
            </a:extLst>
          </p:cNvPr>
          <p:cNvSpPr>
            <a:spLocks/>
          </p:cNvSpPr>
          <p:nvPr/>
        </p:nvSpPr>
        <p:spPr bwMode="auto">
          <a:xfrm>
            <a:off x="3123200" y="2782402"/>
            <a:ext cx="850919" cy="1334623"/>
          </a:xfrm>
          <a:custGeom>
            <a:avLst/>
            <a:gdLst>
              <a:gd name="T0" fmla="*/ 620 w 731"/>
              <a:gd name="T1" fmla="*/ 276 h 1146"/>
              <a:gd name="T2" fmla="*/ 224 w 731"/>
              <a:gd name="T3" fmla="*/ 59 h 1146"/>
              <a:gd name="T4" fmla="*/ 81 w 731"/>
              <a:gd name="T5" fmla="*/ 229 h 1146"/>
              <a:gd name="T6" fmla="*/ 113 w 731"/>
              <a:gd name="T7" fmla="*/ 1006 h 1146"/>
              <a:gd name="T8" fmla="*/ 246 w 731"/>
              <a:gd name="T9" fmla="*/ 1094 h 1146"/>
              <a:gd name="T10" fmla="*/ 656 w 731"/>
              <a:gd name="T11" fmla="*/ 844 h 1146"/>
              <a:gd name="T12" fmla="*/ 707 w 731"/>
              <a:gd name="T13" fmla="*/ 745 h 1146"/>
              <a:gd name="T14" fmla="*/ 690 w 731"/>
              <a:gd name="T15" fmla="*/ 453 h 1146"/>
              <a:gd name="T16" fmla="*/ 620 w 731"/>
              <a:gd name="T17" fmla="*/ 276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1" h="1146">
                <a:moveTo>
                  <a:pt x="620" y="276"/>
                </a:moveTo>
                <a:cubicBezTo>
                  <a:pt x="555" y="242"/>
                  <a:pt x="224" y="59"/>
                  <a:pt x="224" y="59"/>
                </a:cubicBezTo>
                <a:cubicBezTo>
                  <a:pt x="224" y="59"/>
                  <a:pt x="147" y="0"/>
                  <a:pt x="81" y="229"/>
                </a:cubicBezTo>
                <a:cubicBezTo>
                  <a:pt x="17" y="456"/>
                  <a:pt x="0" y="730"/>
                  <a:pt x="113" y="1006"/>
                </a:cubicBezTo>
                <a:cubicBezTo>
                  <a:pt x="128" y="1042"/>
                  <a:pt x="166" y="1146"/>
                  <a:pt x="246" y="1094"/>
                </a:cubicBezTo>
                <a:cubicBezTo>
                  <a:pt x="327" y="1042"/>
                  <a:pt x="656" y="844"/>
                  <a:pt x="656" y="844"/>
                </a:cubicBezTo>
                <a:cubicBezTo>
                  <a:pt x="656" y="844"/>
                  <a:pt x="719" y="807"/>
                  <a:pt x="707" y="745"/>
                </a:cubicBezTo>
                <a:cubicBezTo>
                  <a:pt x="695" y="682"/>
                  <a:pt x="670" y="552"/>
                  <a:pt x="690" y="453"/>
                </a:cubicBezTo>
                <a:cubicBezTo>
                  <a:pt x="708" y="363"/>
                  <a:pt x="731" y="333"/>
                  <a:pt x="620" y="276"/>
                </a:cubicBezTo>
                <a:close/>
              </a:path>
            </a:pathLst>
          </a:custGeom>
          <a:solidFill>
            <a:schemeClr val="accent5"/>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10" name="Freeform 8">
            <a:extLst>
              <a:ext uri="{FF2B5EF4-FFF2-40B4-BE49-F238E27FC236}">
                <a16:creationId xmlns:a16="http://schemas.microsoft.com/office/drawing/2014/main" id="{74BB0765-FA8F-436A-8B3F-8833F8D67D4B}"/>
              </a:ext>
            </a:extLst>
          </p:cNvPr>
          <p:cNvSpPr>
            <a:spLocks/>
          </p:cNvSpPr>
          <p:nvPr/>
        </p:nvSpPr>
        <p:spPr bwMode="auto">
          <a:xfrm>
            <a:off x="3336895" y="2052603"/>
            <a:ext cx="1159502" cy="1036069"/>
          </a:xfrm>
          <a:custGeom>
            <a:avLst/>
            <a:gdLst>
              <a:gd name="T0" fmla="*/ 982 w 996"/>
              <a:gd name="T1" fmla="*/ 547 h 890"/>
              <a:gd name="T2" fmla="*/ 982 w 996"/>
              <a:gd name="T3" fmla="*/ 96 h 890"/>
              <a:gd name="T4" fmla="*/ 764 w 996"/>
              <a:gd name="T5" fmla="*/ 53 h 890"/>
              <a:gd name="T6" fmla="*/ 98 w 996"/>
              <a:gd name="T7" fmla="*/ 453 h 890"/>
              <a:gd name="T8" fmla="*/ 85 w 996"/>
              <a:gd name="T9" fmla="*/ 613 h 890"/>
              <a:gd name="T10" fmla="*/ 501 w 996"/>
              <a:gd name="T11" fmla="*/ 852 h 890"/>
              <a:gd name="T12" fmla="*/ 612 w 996"/>
              <a:gd name="T13" fmla="*/ 849 h 890"/>
              <a:gd name="T14" fmla="*/ 859 w 996"/>
              <a:gd name="T15" fmla="*/ 694 h 890"/>
              <a:gd name="T16" fmla="*/ 982 w 996"/>
              <a:gd name="T17" fmla="*/ 547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6" h="890">
                <a:moveTo>
                  <a:pt x="982" y="547"/>
                </a:moveTo>
                <a:cubicBezTo>
                  <a:pt x="980" y="474"/>
                  <a:pt x="982" y="96"/>
                  <a:pt x="982" y="96"/>
                </a:cubicBezTo>
                <a:cubicBezTo>
                  <a:pt x="982" y="96"/>
                  <a:pt x="996" y="0"/>
                  <a:pt x="764" y="53"/>
                </a:cubicBezTo>
                <a:cubicBezTo>
                  <a:pt x="534" y="105"/>
                  <a:pt x="286" y="222"/>
                  <a:pt x="98" y="453"/>
                </a:cubicBezTo>
                <a:cubicBezTo>
                  <a:pt x="73" y="484"/>
                  <a:pt x="0" y="567"/>
                  <a:pt x="85" y="613"/>
                </a:cubicBezTo>
                <a:cubicBezTo>
                  <a:pt x="169" y="659"/>
                  <a:pt x="501" y="852"/>
                  <a:pt x="501" y="852"/>
                </a:cubicBezTo>
                <a:cubicBezTo>
                  <a:pt x="501" y="852"/>
                  <a:pt x="563" y="890"/>
                  <a:pt x="612" y="849"/>
                </a:cubicBezTo>
                <a:cubicBezTo>
                  <a:pt x="661" y="808"/>
                  <a:pt x="764" y="724"/>
                  <a:pt x="859" y="694"/>
                </a:cubicBezTo>
                <a:cubicBezTo>
                  <a:pt x="947" y="667"/>
                  <a:pt x="984" y="672"/>
                  <a:pt x="982" y="547"/>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11" name="Freeform 9">
            <a:extLst>
              <a:ext uri="{FF2B5EF4-FFF2-40B4-BE49-F238E27FC236}">
                <a16:creationId xmlns:a16="http://schemas.microsoft.com/office/drawing/2014/main" id="{3E7E4200-70E9-4CC3-B038-7924755F1895}"/>
              </a:ext>
            </a:extLst>
          </p:cNvPr>
          <p:cNvSpPr/>
          <p:nvPr/>
        </p:nvSpPr>
        <p:spPr>
          <a:xfrm>
            <a:off x="5342238" y="2121621"/>
            <a:ext cx="791516" cy="221283"/>
          </a:xfrm>
          <a:custGeom>
            <a:avLst/>
            <a:gdLst>
              <a:gd name="connsiteX0" fmla="*/ 0 w 1149178"/>
              <a:gd name="connsiteY0" fmla="*/ 321275 h 321275"/>
              <a:gd name="connsiteX1" fmla="*/ 321275 w 1149178"/>
              <a:gd name="connsiteY1" fmla="*/ 0 h 321275"/>
              <a:gd name="connsiteX2" fmla="*/ 1149178 w 1149178"/>
              <a:gd name="connsiteY2" fmla="*/ 0 h 321275"/>
            </a:gdLst>
            <a:ahLst/>
            <a:cxnLst>
              <a:cxn ang="0">
                <a:pos x="connsiteX0" y="connsiteY0"/>
              </a:cxn>
              <a:cxn ang="0">
                <a:pos x="connsiteX1" y="connsiteY1"/>
              </a:cxn>
              <a:cxn ang="0">
                <a:pos x="connsiteX2" y="connsiteY2"/>
              </a:cxn>
            </a:cxnLst>
            <a:rect l="l" t="t" r="r" b="b"/>
            <a:pathLst>
              <a:path w="1149178" h="321275">
                <a:moveTo>
                  <a:pt x="0" y="321275"/>
                </a:moveTo>
                <a:lnTo>
                  <a:pt x="321275" y="0"/>
                </a:lnTo>
                <a:lnTo>
                  <a:pt x="1149178" y="0"/>
                </a:lnTo>
              </a:path>
            </a:pathLst>
          </a:custGeom>
          <a:noFill/>
          <a:ln w="6350" cap="rnd">
            <a:solidFill>
              <a:schemeClr val="accent1"/>
            </a:solidFill>
            <a:round/>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12" name="Freeform 10">
            <a:extLst>
              <a:ext uri="{FF2B5EF4-FFF2-40B4-BE49-F238E27FC236}">
                <a16:creationId xmlns:a16="http://schemas.microsoft.com/office/drawing/2014/main" id="{717AF939-5843-4E27-A50F-1F23A2ACF866}"/>
              </a:ext>
            </a:extLst>
          </p:cNvPr>
          <p:cNvSpPr/>
          <p:nvPr/>
        </p:nvSpPr>
        <p:spPr>
          <a:xfrm flipV="1">
            <a:off x="5225008" y="4733221"/>
            <a:ext cx="791516" cy="221283"/>
          </a:xfrm>
          <a:custGeom>
            <a:avLst/>
            <a:gdLst>
              <a:gd name="connsiteX0" fmla="*/ 0 w 1149178"/>
              <a:gd name="connsiteY0" fmla="*/ 321275 h 321275"/>
              <a:gd name="connsiteX1" fmla="*/ 321275 w 1149178"/>
              <a:gd name="connsiteY1" fmla="*/ 0 h 321275"/>
              <a:gd name="connsiteX2" fmla="*/ 1149178 w 1149178"/>
              <a:gd name="connsiteY2" fmla="*/ 0 h 321275"/>
            </a:gdLst>
            <a:ahLst/>
            <a:cxnLst>
              <a:cxn ang="0">
                <a:pos x="connsiteX0" y="connsiteY0"/>
              </a:cxn>
              <a:cxn ang="0">
                <a:pos x="connsiteX1" y="connsiteY1"/>
              </a:cxn>
              <a:cxn ang="0">
                <a:pos x="connsiteX2" y="connsiteY2"/>
              </a:cxn>
            </a:cxnLst>
            <a:rect l="l" t="t" r="r" b="b"/>
            <a:pathLst>
              <a:path w="1149178" h="321275">
                <a:moveTo>
                  <a:pt x="0" y="321275"/>
                </a:moveTo>
                <a:lnTo>
                  <a:pt x="321275" y="0"/>
                </a:lnTo>
                <a:lnTo>
                  <a:pt x="1149178" y="0"/>
                </a:lnTo>
              </a:path>
            </a:pathLst>
          </a:custGeom>
          <a:noFill/>
          <a:ln w="6350" cap="rnd">
            <a:solidFill>
              <a:schemeClr val="accent3"/>
            </a:solidFill>
            <a:round/>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cxnSp>
        <p:nvCxnSpPr>
          <p:cNvPr id="13" name="Straight Connector 12">
            <a:extLst>
              <a:ext uri="{FF2B5EF4-FFF2-40B4-BE49-F238E27FC236}">
                <a16:creationId xmlns:a16="http://schemas.microsoft.com/office/drawing/2014/main" id="{5C94ABA2-0EDE-4E6F-AA45-07FDB820A38F}"/>
              </a:ext>
            </a:extLst>
          </p:cNvPr>
          <p:cNvCxnSpPr/>
          <p:nvPr/>
        </p:nvCxnSpPr>
        <p:spPr>
          <a:xfrm>
            <a:off x="5896603" y="3598670"/>
            <a:ext cx="359942" cy="0"/>
          </a:xfrm>
          <a:prstGeom prst="line">
            <a:avLst/>
          </a:prstGeom>
          <a:ln w="6350" cap="rnd">
            <a:solidFill>
              <a:schemeClr val="accent2"/>
            </a:solidFill>
            <a:round/>
            <a:tailEnd type="oval" w="lg" len="lg"/>
          </a:ln>
        </p:spPr>
        <p:style>
          <a:lnRef idx="1">
            <a:schemeClr val="accent1"/>
          </a:lnRef>
          <a:fillRef idx="0">
            <a:schemeClr val="accent1"/>
          </a:fillRef>
          <a:effectRef idx="0">
            <a:schemeClr val="accent1"/>
          </a:effectRef>
          <a:fontRef idx="minor">
            <a:schemeClr val="tx1"/>
          </a:fontRef>
        </p:style>
      </p:cxnSp>
      <p:sp>
        <p:nvSpPr>
          <p:cNvPr id="14" name="Freeform 12">
            <a:extLst>
              <a:ext uri="{FF2B5EF4-FFF2-40B4-BE49-F238E27FC236}">
                <a16:creationId xmlns:a16="http://schemas.microsoft.com/office/drawing/2014/main" id="{678C3CBE-40CF-4DD0-AE71-4FDED5931DD0}"/>
              </a:ext>
            </a:extLst>
          </p:cNvPr>
          <p:cNvSpPr/>
          <p:nvPr/>
        </p:nvSpPr>
        <p:spPr>
          <a:xfrm flipH="1">
            <a:off x="2920744" y="2121621"/>
            <a:ext cx="791516" cy="221283"/>
          </a:xfrm>
          <a:custGeom>
            <a:avLst/>
            <a:gdLst>
              <a:gd name="connsiteX0" fmla="*/ 0 w 1149178"/>
              <a:gd name="connsiteY0" fmla="*/ 321275 h 321275"/>
              <a:gd name="connsiteX1" fmla="*/ 321275 w 1149178"/>
              <a:gd name="connsiteY1" fmla="*/ 0 h 321275"/>
              <a:gd name="connsiteX2" fmla="*/ 1149178 w 1149178"/>
              <a:gd name="connsiteY2" fmla="*/ 0 h 321275"/>
            </a:gdLst>
            <a:ahLst/>
            <a:cxnLst>
              <a:cxn ang="0">
                <a:pos x="connsiteX0" y="connsiteY0"/>
              </a:cxn>
              <a:cxn ang="0">
                <a:pos x="connsiteX1" y="connsiteY1"/>
              </a:cxn>
              <a:cxn ang="0">
                <a:pos x="connsiteX2" y="connsiteY2"/>
              </a:cxn>
            </a:cxnLst>
            <a:rect l="l" t="t" r="r" b="b"/>
            <a:pathLst>
              <a:path w="1149178" h="321275">
                <a:moveTo>
                  <a:pt x="0" y="321275"/>
                </a:moveTo>
                <a:lnTo>
                  <a:pt x="321275" y="0"/>
                </a:lnTo>
                <a:lnTo>
                  <a:pt x="1149178" y="0"/>
                </a:lnTo>
              </a:path>
            </a:pathLst>
          </a:custGeom>
          <a:noFill/>
          <a:ln w="6350" cap="rnd">
            <a:solidFill>
              <a:schemeClr val="accent6"/>
            </a:solidFill>
            <a:round/>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15" name="Freeform 13">
            <a:extLst>
              <a:ext uri="{FF2B5EF4-FFF2-40B4-BE49-F238E27FC236}">
                <a16:creationId xmlns:a16="http://schemas.microsoft.com/office/drawing/2014/main" id="{48B6E068-FF37-48D8-A526-92DDCCBAB417}"/>
              </a:ext>
            </a:extLst>
          </p:cNvPr>
          <p:cNvSpPr/>
          <p:nvPr/>
        </p:nvSpPr>
        <p:spPr>
          <a:xfrm flipH="1" flipV="1">
            <a:off x="2920744" y="4557376"/>
            <a:ext cx="791516" cy="221283"/>
          </a:xfrm>
          <a:custGeom>
            <a:avLst/>
            <a:gdLst>
              <a:gd name="connsiteX0" fmla="*/ 0 w 1149178"/>
              <a:gd name="connsiteY0" fmla="*/ 321275 h 321275"/>
              <a:gd name="connsiteX1" fmla="*/ 321275 w 1149178"/>
              <a:gd name="connsiteY1" fmla="*/ 0 h 321275"/>
              <a:gd name="connsiteX2" fmla="*/ 1149178 w 1149178"/>
              <a:gd name="connsiteY2" fmla="*/ 0 h 321275"/>
            </a:gdLst>
            <a:ahLst/>
            <a:cxnLst>
              <a:cxn ang="0">
                <a:pos x="connsiteX0" y="connsiteY0"/>
              </a:cxn>
              <a:cxn ang="0">
                <a:pos x="connsiteX1" y="connsiteY1"/>
              </a:cxn>
              <a:cxn ang="0">
                <a:pos x="connsiteX2" y="connsiteY2"/>
              </a:cxn>
            </a:cxnLst>
            <a:rect l="l" t="t" r="r" b="b"/>
            <a:pathLst>
              <a:path w="1149178" h="321275">
                <a:moveTo>
                  <a:pt x="0" y="321275"/>
                </a:moveTo>
                <a:lnTo>
                  <a:pt x="321275" y="0"/>
                </a:lnTo>
                <a:lnTo>
                  <a:pt x="1149178" y="0"/>
                </a:lnTo>
              </a:path>
            </a:pathLst>
          </a:custGeom>
          <a:noFill/>
          <a:ln w="6350" cap="rnd">
            <a:solidFill>
              <a:schemeClr val="accent4"/>
            </a:solidFill>
            <a:round/>
            <a:tail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7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cxnSp>
        <p:nvCxnSpPr>
          <p:cNvPr id="16" name="Straight Connector 15">
            <a:extLst>
              <a:ext uri="{FF2B5EF4-FFF2-40B4-BE49-F238E27FC236}">
                <a16:creationId xmlns:a16="http://schemas.microsoft.com/office/drawing/2014/main" id="{ABFFAB4C-9B84-4A27-8167-DF1BED694C73}"/>
              </a:ext>
            </a:extLst>
          </p:cNvPr>
          <p:cNvCxnSpPr/>
          <p:nvPr/>
        </p:nvCxnSpPr>
        <p:spPr>
          <a:xfrm flipH="1">
            <a:off x="2799270" y="3446240"/>
            <a:ext cx="359942" cy="0"/>
          </a:xfrm>
          <a:prstGeom prst="line">
            <a:avLst/>
          </a:prstGeom>
          <a:ln w="6350" cap="rnd">
            <a:solidFill>
              <a:schemeClr val="accent5"/>
            </a:solidFill>
            <a:round/>
            <a:tailEnd type="oval"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2A226B8-AF0F-458D-9EA1-DE9C90554C13}"/>
              </a:ext>
            </a:extLst>
          </p:cNvPr>
          <p:cNvSpPr txBox="1"/>
          <p:nvPr/>
        </p:nvSpPr>
        <p:spPr>
          <a:xfrm>
            <a:off x="241113" y="3323802"/>
            <a:ext cx="2472152" cy="33483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COMPETITIVE PREMIUMS</a:t>
            </a:r>
          </a:p>
        </p:txBody>
      </p:sp>
      <p:sp>
        <p:nvSpPr>
          <p:cNvPr id="18" name="TextBox 17">
            <a:extLst>
              <a:ext uri="{FF2B5EF4-FFF2-40B4-BE49-F238E27FC236}">
                <a16:creationId xmlns:a16="http://schemas.microsoft.com/office/drawing/2014/main" id="{7F6EFE4B-CABB-4394-82D9-E068100F0148}"/>
              </a:ext>
            </a:extLst>
          </p:cNvPr>
          <p:cNvSpPr txBox="1"/>
          <p:nvPr/>
        </p:nvSpPr>
        <p:spPr>
          <a:xfrm>
            <a:off x="251670" y="3646156"/>
            <a:ext cx="2481135" cy="73866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Small businesses save over 20 percent on average, before any rebates</a:t>
            </a:r>
          </a:p>
        </p:txBody>
      </p:sp>
      <p:sp>
        <p:nvSpPr>
          <p:cNvPr id="19" name="TextBox 18">
            <a:extLst>
              <a:ext uri="{FF2B5EF4-FFF2-40B4-BE49-F238E27FC236}">
                <a16:creationId xmlns:a16="http://schemas.microsoft.com/office/drawing/2014/main" id="{561B9306-DA56-4293-A9B2-65AF662F6C80}"/>
              </a:ext>
            </a:extLst>
          </p:cNvPr>
          <p:cNvSpPr txBox="1"/>
          <p:nvPr/>
        </p:nvSpPr>
        <p:spPr>
          <a:xfrm>
            <a:off x="6385018" y="3443620"/>
            <a:ext cx="2309735" cy="33483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CERTIFIED ASSISTANCE</a:t>
            </a:r>
          </a:p>
        </p:txBody>
      </p:sp>
      <p:sp>
        <p:nvSpPr>
          <p:cNvPr id="20" name="TextBox 19">
            <a:extLst>
              <a:ext uri="{FF2B5EF4-FFF2-40B4-BE49-F238E27FC236}">
                <a16:creationId xmlns:a16="http://schemas.microsoft.com/office/drawing/2014/main" id="{EE86BA4C-0836-458E-9CFA-5952A5BEDD58}"/>
              </a:ext>
            </a:extLst>
          </p:cNvPr>
          <p:cNvSpPr txBox="1"/>
          <p:nvPr/>
        </p:nvSpPr>
        <p:spPr>
          <a:xfrm>
            <a:off x="6359729" y="3760831"/>
            <a:ext cx="2396081"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Over </a:t>
            </a:r>
            <a:r>
              <a:rPr lang="en-US" sz="1400">
                <a:solidFill>
                  <a:prstClr val="black"/>
                </a:solidFill>
                <a:latin typeface="Franklin Gothic Book" panose="020B0503020102020204" pitchFamily="34" charset="0"/>
                <a:ea typeface="Lato Light" charset="0"/>
                <a:cs typeface="Lato Light" charset="0"/>
              </a:rPr>
              <a:t>460</a:t>
            </a: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 certified brokers are available to help employers decide which plan options are best for their businesses</a:t>
            </a:r>
          </a:p>
        </p:txBody>
      </p:sp>
      <p:sp>
        <p:nvSpPr>
          <p:cNvPr id="21" name="TextBox 20">
            <a:extLst>
              <a:ext uri="{FF2B5EF4-FFF2-40B4-BE49-F238E27FC236}">
                <a16:creationId xmlns:a16="http://schemas.microsoft.com/office/drawing/2014/main" id="{E32FFADD-C4E4-4024-8406-09869601952B}"/>
              </a:ext>
            </a:extLst>
          </p:cNvPr>
          <p:cNvSpPr txBox="1"/>
          <p:nvPr/>
        </p:nvSpPr>
        <p:spPr>
          <a:xfrm>
            <a:off x="6120118" y="4850551"/>
            <a:ext cx="1622945" cy="33483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PEACE OF MIND</a:t>
            </a:r>
          </a:p>
        </p:txBody>
      </p:sp>
      <p:sp>
        <p:nvSpPr>
          <p:cNvPr id="22" name="TextBox 21">
            <a:extLst>
              <a:ext uri="{FF2B5EF4-FFF2-40B4-BE49-F238E27FC236}">
                <a16:creationId xmlns:a16="http://schemas.microsoft.com/office/drawing/2014/main" id="{ED93C927-B155-4D56-A5E8-4CFC00FBED74}"/>
              </a:ext>
            </a:extLst>
          </p:cNvPr>
          <p:cNvSpPr txBox="1"/>
          <p:nvPr/>
        </p:nvSpPr>
        <p:spPr>
          <a:xfrm>
            <a:off x="5979942" y="5127281"/>
            <a:ext cx="2299335" cy="95410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Employers can feel secure that all plans meet federal and state coverage requirements</a:t>
            </a:r>
          </a:p>
        </p:txBody>
      </p:sp>
      <p:sp>
        <p:nvSpPr>
          <p:cNvPr id="23" name="TextBox 22">
            <a:extLst>
              <a:ext uri="{FF2B5EF4-FFF2-40B4-BE49-F238E27FC236}">
                <a16:creationId xmlns:a16="http://schemas.microsoft.com/office/drawing/2014/main" id="{E2A1DDCF-CC16-421D-A473-804EA7B82A11}"/>
              </a:ext>
            </a:extLst>
          </p:cNvPr>
          <p:cNvSpPr txBox="1"/>
          <p:nvPr/>
        </p:nvSpPr>
        <p:spPr>
          <a:xfrm>
            <a:off x="6256545" y="1928871"/>
            <a:ext cx="2805192" cy="33483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FLEXIBLE EMPLOYEE CHOICE</a:t>
            </a:r>
          </a:p>
        </p:txBody>
      </p:sp>
      <p:sp>
        <p:nvSpPr>
          <p:cNvPr id="24" name="TextBox 23">
            <a:extLst>
              <a:ext uri="{FF2B5EF4-FFF2-40B4-BE49-F238E27FC236}">
                <a16:creationId xmlns:a16="http://schemas.microsoft.com/office/drawing/2014/main" id="{0D7BE62B-7CE6-4F45-B413-D14AE5679998}"/>
              </a:ext>
            </a:extLst>
          </p:cNvPr>
          <p:cNvSpPr txBox="1"/>
          <p:nvPr/>
        </p:nvSpPr>
        <p:spPr>
          <a:xfrm>
            <a:off x="6248378" y="2296282"/>
            <a:ext cx="2618785"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Employers can allow employees to shop for different plans that fit their needs, all while keeping employer costs constant</a:t>
            </a:r>
            <a:endParaRPr kumimoji="0" lang="en-US" sz="13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endParaRPr>
          </a:p>
        </p:txBody>
      </p:sp>
      <p:sp>
        <p:nvSpPr>
          <p:cNvPr id="25" name="TextBox 24">
            <a:extLst>
              <a:ext uri="{FF2B5EF4-FFF2-40B4-BE49-F238E27FC236}">
                <a16:creationId xmlns:a16="http://schemas.microsoft.com/office/drawing/2014/main" id="{045A30F3-38A4-40FC-AA0F-B191F5BA3448}"/>
              </a:ext>
            </a:extLst>
          </p:cNvPr>
          <p:cNvSpPr txBox="1"/>
          <p:nvPr/>
        </p:nvSpPr>
        <p:spPr>
          <a:xfrm>
            <a:off x="812955" y="4647902"/>
            <a:ext cx="2035494" cy="33483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WELLNESS REBATES</a:t>
            </a:r>
          </a:p>
        </p:txBody>
      </p:sp>
      <p:sp>
        <p:nvSpPr>
          <p:cNvPr id="26" name="TextBox 25">
            <a:extLst>
              <a:ext uri="{FF2B5EF4-FFF2-40B4-BE49-F238E27FC236}">
                <a16:creationId xmlns:a16="http://schemas.microsoft.com/office/drawing/2014/main" id="{A588C495-0F20-47D7-A510-5C2429E94CD0}"/>
              </a:ext>
            </a:extLst>
          </p:cNvPr>
          <p:cNvSpPr txBox="1"/>
          <p:nvPr/>
        </p:nvSpPr>
        <p:spPr>
          <a:xfrm>
            <a:off x="627206" y="4970257"/>
            <a:ext cx="2240784" cy="138499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rPr>
              <a:t>Employers may be eligible for a 15% rebate of their  premium contributions if employees complete one of 30+ approved wellness activities</a:t>
            </a:r>
            <a:endParaRPr kumimoji="0" lang="en-US" sz="1313" b="0" i="0" u="none" strike="noStrike" kern="1200" cap="none" spc="0" normalizeH="0" baseline="0" noProof="0">
              <a:ln>
                <a:noFill/>
              </a:ln>
              <a:solidFill>
                <a:prstClr val="black"/>
              </a:solidFill>
              <a:effectLst/>
              <a:uLnTx/>
              <a:uFillTx/>
              <a:latin typeface="Franklin Gothic Book" panose="020B0503020102020204" pitchFamily="34" charset="0"/>
              <a:ea typeface="Lato Light" charset="0"/>
              <a:cs typeface="Lato Light" charset="0"/>
            </a:endParaRPr>
          </a:p>
        </p:txBody>
      </p:sp>
      <p:sp>
        <p:nvSpPr>
          <p:cNvPr id="27" name="TextBox 26">
            <a:extLst>
              <a:ext uri="{FF2B5EF4-FFF2-40B4-BE49-F238E27FC236}">
                <a16:creationId xmlns:a16="http://schemas.microsoft.com/office/drawing/2014/main" id="{D023A4F2-48E4-48E1-9BE5-11215A6286E3}"/>
              </a:ext>
            </a:extLst>
          </p:cNvPr>
          <p:cNvSpPr txBox="1"/>
          <p:nvPr/>
        </p:nvSpPr>
        <p:spPr>
          <a:xfrm>
            <a:off x="3535" y="1928871"/>
            <a:ext cx="2917209" cy="33483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576" b="0" i="0" u="none" strike="noStrike" kern="1200" cap="none" spc="0" normalizeH="0" baseline="0" noProof="0">
                <a:ln>
                  <a:noFill/>
                </a:ln>
                <a:solidFill>
                  <a:srgbClr val="44546A"/>
                </a:solidFill>
                <a:effectLst/>
                <a:uLnTx/>
                <a:uFillTx/>
                <a:latin typeface="Franklin Gothic Demi" panose="020B0703020102020204" pitchFamily="34" charset="0"/>
                <a:ea typeface="Roboto" charset="0"/>
                <a:cs typeface="Roboto" charset="0"/>
              </a:rPr>
              <a:t>FULL CARRIER PARTICIPATION</a:t>
            </a:r>
          </a:p>
        </p:txBody>
      </p:sp>
      <p:sp>
        <p:nvSpPr>
          <p:cNvPr id="28" name="TextBox 27">
            <a:extLst>
              <a:ext uri="{FF2B5EF4-FFF2-40B4-BE49-F238E27FC236}">
                <a16:creationId xmlns:a16="http://schemas.microsoft.com/office/drawing/2014/main" id="{F601C4F0-AE7C-4C2B-8E41-76CCBFD91D69}"/>
              </a:ext>
            </a:extLst>
          </p:cNvPr>
          <p:cNvSpPr txBox="1"/>
          <p:nvPr/>
        </p:nvSpPr>
        <p:spPr>
          <a:xfrm>
            <a:off x="546805" y="2257466"/>
            <a:ext cx="2282082" cy="95410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Franklin Gothic Book" panose="020B0503020102020204" pitchFamily="34" charset="0"/>
                <a:ea typeface="+mn-ea"/>
                <a:cs typeface="+mn-cs"/>
              </a:rPr>
              <a:t>Only place where small groups can access every single leading carrier in the marketplace</a:t>
            </a:r>
          </a:p>
        </p:txBody>
      </p:sp>
      <p:pic>
        <p:nvPicPr>
          <p:cNvPr id="34" name="Picture 33">
            <a:extLst>
              <a:ext uri="{FF2B5EF4-FFF2-40B4-BE49-F238E27FC236}">
                <a16:creationId xmlns:a16="http://schemas.microsoft.com/office/drawing/2014/main" id="{8ABB5348-2B40-478D-9BFD-F765C9D5BF4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07579" y="4058966"/>
            <a:ext cx="439988" cy="401392"/>
          </a:xfrm>
          <a:prstGeom prst="rect">
            <a:avLst/>
          </a:prstGeom>
        </p:spPr>
      </p:pic>
      <p:pic>
        <p:nvPicPr>
          <p:cNvPr id="35" name="Picture 34">
            <a:extLst>
              <a:ext uri="{FF2B5EF4-FFF2-40B4-BE49-F238E27FC236}">
                <a16:creationId xmlns:a16="http://schemas.microsoft.com/office/drawing/2014/main" id="{0F7C0FDF-D45C-4B3C-BAC7-DE3C756C1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194" y="3334990"/>
            <a:ext cx="453929" cy="263680"/>
          </a:xfrm>
          <a:prstGeom prst="rect">
            <a:avLst/>
          </a:prstGeom>
        </p:spPr>
      </p:pic>
      <p:pic>
        <p:nvPicPr>
          <p:cNvPr id="32" name="Picture 31">
            <a:extLst>
              <a:ext uri="{FF2B5EF4-FFF2-40B4-BE49-F238E27FC236}">
                <a16:creationId xmlns:a16="http://schemas.microsoft.com/office/drawing/2014/main" id="{721843D5-8C0C-46AE-9EE6-0E89A8B563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352" y="2320829"/>
            <a:ext cx="396866" cy="421893"/>
          </a:xfrm>
          <a:prstGeom prst="rect">
            <a:avLst/>
          </a:prstGeom>
        </p:spPr>
      </p:pic>
      <p:pic>
        <p:nvPicPr>
          <p:cNvPr id="36" name="Picture 35">
            <a:extLst>
              <a:ext uri="{FF2B5EF4-FFF2-40B4-BE49-F238E27FC236}">
                <a16:creationId xmlns:a16="http://schemas.microsoft.com/office/drawing/2014/main" id="{2A2DDEA8-D8C9-47FA-84BD-5D6255151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5457" y="4087108"/>
            <a:ext cx="340856" cy="428372"/>
          </a:xfrm>
          <a:prstGeom prst="rect">
            <a:avLst/>
          </a:prstGeom>
        </p:spPr>
      </p:pic>
      <p:pic>
        <p:nvPicPr>
          <p:cNvPr id="39" name="Picture 38">
            <a:extLst>
              <a:ext uri="{FF2B5EF4-FFF2-40B4-BE49-F238E27FC236}">
                <a16:creationId xmlns:a16="http://schemas.microsoft.com/office/drawing/2014/main" id="{4C29A8C4-D7EC-4140-B8B9-FCE0D709F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2271" y="3215105"/>
            <a:ext cx="459831" cy="447731"/>
          </a:xfrm>
          <a:prstGeom prst="rect">
            <a:avLst/>
          </a:prstGeom>
        </p:spPr>
      </p:pic>
      <p:pic>
        <p:nvPicPr>
          <p:cNvPr id="41" name="Picture 40">
            <a:extLst>
              <a:ext uri="{FF2B5EF4-FFF2-40B4-BE49-F238E27FC236}">
                <a16:creationId xmlns:a16="http://schemas.microsoft.com/office/drawing/2014/main" id="{73744A7A-F444-4F5C-98BC-ECC0CAD94B9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87863" y="2329446"/>
            <a:ext cx="465480" cy="413276"/>
          </a:xfrm>
          <a:prstGeom prst="rect">
            <a:avLst/>
          </a:prstGeom>
        </p:spPr>
      </p:pic>
      <p:sp>
        <p:nvSpPr>
          <p:cNvPr id="43" name="Content Placeholder 6">
            <a:extLst>
              <a:ext uri="{FF2B5EF4-FFF2-40B4-BE49-F238E27FC236}">
                <a16:creationId xmlns:a16="http://schemas.microsoft.com/office/drawing/2014/main" id="{E004B7BD-E41F-413B-BA0F-2DB51019E898}"/>
              </a:ext>
            </a:extLst>
          </p:cNvPr>
          <p:cNvSpPr>
            <a:spLocks noGrp="1"/>
          </p:cNvSpPr>
          <p:nvPr>
            <p:ph sz="half" idx="1"/>
          </p:nvPr>
        </p:nvSpPr>
        <p:spPr>
          <a:xfrm>
            <a:off x="514034" y="844306"/>
            <a:ext cx="8241776" cy="954098"/>
          </a:xfrm>
        </p:spPr>
        <p:txBody>
          <a:bodyPr>
            <a:normAutofit fontScale="85000" lnSpcReduction="20000"/>
          </a:bodyPr>
          <a:lstStyle/>
          <a:p>
            <a:r>
              <a:rPr lang="en-US"/>
              <a:t>The Health Connector seeks to maximize access and affordability for small employers in Massachusetts. To achieve those goals, across a range of dimensions, Health Connector for Business offers small employers in Massachusetts unprecedented flexibility, choice, and savings opportunities.</a:t>
            </a:r>
          </a:p>
        </p:txBody>
      </p:sp>
    </p:spTree>
    <p:extLst>
      <p:ext uri="{BB962C8B-B14F-4D97-AF65-F5344CB8AC3E}">
        <p14:creationId xmlns:p14="http://schemas.microsoft.com/office/powerpoint/2010/main" val="228661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AECE-22CD-4371-B081-134D0F2595F8}"/>
              </a:ext>
            </a:extLst>
          </p:cNvPr>
          <p:cNvSpPr>
            <a:spLocks noGrp="1"/>
          </p:cNvSpPr>
          <p:nvPr>
            <p:ph type="title"/>
          </p:nvPr>
        </p:nvSpPr>
        <p:spPr>
          <a:xfrm>
            <a:off x="685800" y="457201"/>
            <a:ext cx="8279295" cy="822960"/>
          </a:xfrm>
        </p:spPr>
        <p:txBody>
          <a:bodyPr>
            <a:noAutofit/>
          </a:bodyPr>
          <a:lstStyle/>
          <a:p>
            <a:r>
              <a:rPr lang="en-US" sz="2800"/>
              <a:t>Health Connector for Business Plan Highlights</a:t>
            </a:r>
          </a:p>
        </p:txBody>
      </p:sp>
      <p:sp>
        <p:nvSpPr>
          <p:cNvPr id="4" name="Slide Number Placeholder 3">
            <a:extLst>
              <a:ext uri="{FF2B5EF4-FFF2-40B4-BE49-F238E27FC236}">
                <a16:creationId xmlns:a16="http://schemas.microsoft.com/office/drawing/2014/main" id="{F41323F1-0492-46C8-ADE8-44DAD2F9433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CA14E-5EDD-4C5C-B4B2-BE16B502D62B}"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7" name="Content Placeholder 6">
            <a:extLst>
              <a:ext uri="{FF2B5EF4-FFF2-40B4-BE49-F238E27FC236}">
                <a16:creationId xmlns:a16="http://schemas.microsoft.com/office/drawing/2014/main" id="{E9AD9508-48DD-42B1-A501-C28A22EEA584}"/>
              </a:ext>
            </a:extLst>
          </p:cNvPr>
          <p:cNvSpPr txBox="1">
            <a:spLocks/>
          </p:cNvSpPr>
          <p:nvPr/>
        </p:nvSpPr>
        <p:spPr>
          <a:xfrm>
            <a:off x="856813" y="1379673"/>
            <a:ext cx="6763624" cy="4351338"/>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spcAft>
                <a:spcPts val="600"/>
              </a:spcAft>
              <a:buFontTx/>
              <a:buNone/>
              <a:defRPr sz="2000" kern="1200">
                <a:solidFill>
                  <a:schemeClr val="tx1">
                    <a:lumMod val="65000"/>
                    <a:lumOff val="35000"/>
                  </a:schemeClr>
                </a:solidFill>
                <a:latin typeface="Franklin Gothic Demi" panose="020B0703020102020204" pitchFamily="34" charset="0"/>
                <a:ea typeface="+mn-ea"/>
                <a:cs typeface="+mn-cs"/>
              </a:defRPr>
            </a:lvl1pPr>
            <a:lvl2pPr marL="169863" indent="-169863" algn="l" defTabSz="914400" rtl="0" eaLnBrk="1" latinLnBrk="0" hangingPunct="1">
              <a:lnSpc>
                <a:spcPct val="110000"/>
              </a:lnSpc>
              <a:spcBef>
                <a:spcPts val="600"/>
              </a:spcBef>
              <a:spcAft>
                <a:spcPts val="300"/>
              </a:spcAft>
              <a:buFont typeface="Wingdings" panose="05000000000000000000" pitchFamily="2" charset="2"/>
              <a:buChar char="§"/>
              <a:defRPr sz="1600" kern="1200">
                <a:solidFill>
                  <a:schemeClr val="tx1">
                    <a:lumMod val="65000"/>
                    <a:lumOff val="35000"/>
                  </a:schemeClr>
                </a:solidFill>
                <a:latin typeface="+mn-lt"/>
                <a:ea typeface="+mn-ea"/>
                <a:cs typeface="+mn-cs"/>
              </a:defRPr>
            </a:lvl2pPr>
            <a:lvl3pPr marL="398463" indent="-169863" algn="l" defTabSz="914400" rtl="0" eaLnBrk="1" latinLnBrk="0" hangingPunct="1">
              <a:lnSpc>
                <a:spcPct val="110000"/>
              </a:lnSpc>
              <a:spcBef>
                <a:spcPts val="300"/>
              </a:spcBef>
              <a:spcAft>
                <a:spcPts val="300"/>
              </a:spcAft>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Franklin Gothic Demi" panose="020B0703020102020204" pitchFamily="34" charset="0"/>
                <a:ea typeface="+mn-ea"/>
                <a:cs typeface="+mn-cs"/>
              </a:rPr>
              <a:t>Health Savings Account Plans</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Franklin Gothic Book" panose="020B0503020102020204" pitchFamily="34" charset="0"/>
                <a:ea typeface="MS PGothic" pitchFamily="34" charset="-128"/>
                <a:cs typeface="+mn-cs"/>
                <a:sym typeface="FranklinGothicURWBoo" pitchFamily="2" charset="0"/>
              </a:rPr>
              <a:t>A health savings account is a tax-advantaged medical savings account available to taxpayers in the United States who are enrolled in a high-deductible health plan. Each carrier offers a silver H</a:t>
            </a:r>
            <a:r>
              <a:rPr lang="en-US" sz="1600">
                <a:latin typeface="Franklin Gothic Book" panose="020B0503020102020204" pitchFamily="34" charset="0"/>
                <a:ea typeface="MS PGothic" pitchFamily="34" charset="-128"/>
                <a:sym typeface="FranklinGothicURWBoo" pitchFamily="2" charset="0"/>
              </a:rPr>
              <a:t>SA</a:t>
            </a:r>
            <a:r>
              <a:rPr kumimoji="0" lang="en-US" sz="1600" b="0" i="0" u="none" strike="noStrike" kern="1200" cap="none" spc="0" normalizeH="0" baseline="0" noProof="0">
                <a:ln>
                  <a:noFill/>
                </a:ln>
                <a:effectLst/>
                <a:uLnTx/>
                <a:uFillTx/>
                <a:latin typeface="Franklin Gothic Book" panose="020B0503020102020204" pitchFamily="34" charset="0"/>
                <a:ea typeface="MS PGothic" pitchFamily="34" charset="-128"/>
                <a:cs typeface="+mn-cs"/>
                <a:sym typeface="FranklinGothicURWBoo" pitchFamily="2" charset="0"/>
              </a:rPr>
              <a:t> compatible plan.</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0" i="0" u="none" strike="noStrike" kern="1200" cap="none" spc="0" normalizeH="0" baseline="0" noProof="0">
              <a:ln>
                <a:noFill/>
              </a:ln>
              <a:effectLst/>
              <a:uLnTx/>
              <a:uFillTx/>
              <a:latin typeface="Franklin Gothic Book" panose="020B0503020102020204" pitchFamily="34" charset="0"/>
              <a:ea typeface="MS PGothic" pitchFamily="34" charset="-128"/>
              <a:cs typeface="+mn-cs"/>
              <a:sym typeface="FranklinGothicURWBoo" pitchFamily="2"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Franklin Gothic Demi" panose="020B0703020102020204" pitchFamily="34" charset="0"/>
                <a:ea typeface="+mn-ea"/>
                <a:cs typeface="+mn-cs"/>
              </a:rPr>
              <a:t>Out of State Coverage</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Franklin Gothic Book" panose="020B0503020102020204" pitchFamily="34" charset="0"/>
                <a:ea typeface="MS PGothic" pitchFamily="34" charset="-128"/>
                <a:cs typeface="+mn-cs"/>
                <a:sym typeface="FranklinGothicURWBoo" pitchFamily="2" charset="0"/>
              </a:rPr>
              <a:t>Health Connector for Business offers out-of-state coverage with new Preferred Provider Organization plans. To access the PPO plan, employers will need to offer the “One Carrier” model.</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200" b="0" i="0" u="none" strike="noStrike" kern="1200" cap="none" spc="0" normalizeH="0" baseline="0" noProof="0">
              <a:ln>
                <a:noFill/>
              </a:ln>
              <a:effectLst/>
              <a:uLnTx/>
              <a:uFillTx/>
              <a:latin typeface="Franklin Gothic Book" panose="020B0503020102020204" pitchFamily="34" charset="0"/>
              <a:ea typeface="MS PGothic" pitchFamily="34" charset="-128"/>
              <a:cs typeface="+mn-cs"/>
              <a:sym typeface="FranklinGothicURWBoo" pitchFamily="2"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2000" b="0" i="0" u="none" strike="noStrike" kern="1200" cap="none" spc="0" normalizeH="0" baseline="0" noProof="0">
                <a:ln>
                  <a:noFill/>
                </a:ln>
                <a:effectLst/>
                <a:uLnTx/>
                <a:uFillTx/>
                <a:latin typeface="Franklin Gothic Demi" panose="020B0703020102020204" pitchFamily="34" charset="0"/>
                <a:ea typeface="+mn-ea"/>
                <a:cs typeface="+mn-cs"/>
              </a:rPr>
              <a:t>Coverage You </a:t>
            </a:r>
            <a:r>
              <a:rPr lang="en-US"/>
              <a:t>C</a:t>
            </a:r>
            <a:r>
              <a:rPr kumimoji="0" lang="en-US" sz="2000" b="0" i="0" u="none" strike="noStrike" kern="1200" cap="none" spc="0" normalizeH="0" baseline="0" noProof="0">
                <a:ln>
                  <a:noFill/>
                </a:ln>
                <a:effectLst/>
                <a:uLnTx/>
                <a:uFillTx/>
                <a:latin typeface="Franklin Gothic Demi" panose="020B0703020102020204" pitchFamily="34" charset="0"/>
                <a:ea typeface="+mn-ea"/>
                <a:cs typeface="+mn-cs"/>
              </a:rPr>
              <a:t>an Trust</a:t>
            </a: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600" b="0" i="0" u="none" strike="noStrike" kern="1200" cap="none" spc="0" normalizeH="0" baseline="0" noProof="0">
                <a:ln>
                  <a:noFill/>
                </a:ln>
                <a:effectLst/>
                <a:uLnTx/>
                <a:uFillTx/>
                <a:latin typeface="Franklin Gothic Book" panose="020B0503020102020204" pitchFamily="34" charset="0"/>
                <a:ea typeface="MS PGothic" pitchFamily="34" charset="-128"/>
                <a:cs typeface="+mn-cs"/>
                <a:sym typeface="FranklinGothicURWBoo" pitchFamily="2" charset="0"/>
              </a:rPr>
              <a:t>All Health Connector for Business plans are compliant with state and federal law, meet the state’s “minimal credible coverage” standard, and have received the Health Connector Seal of Approval for quality and value.</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Franklin Gothic Book" panose="020B0503020102020204" pitchFamily="34" charset="0"/>
              <a:ea typeface="MS PGothic" pitchFamily="34" charset="-128"/>
              <a:cs typeface="+mn-cs"/>
              <a:sym typeface="FranklinGothicURWBoo" pitchFamily="2" charset="0"/>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lumMod val="65000"/>
                  <a:lumOff val="35000"/>
                </a:prstClr>
              </a:solidFill>
              <a:effectLst/>
              <a:uLnTx/>
              <a:uFillTx/>
              <a:latin typeface="Franklin Gothic Book" panose="020B0503020102020204" pitchFamily="34" charset="0"/>
              <a:ea typeface="MS PGothic" pitchFamily="34" charset="-128"/>
              <a:cs typeface="+mn-cs"/>
              <a:sym typeface="FranklinGothicURWBoo" pitchFamily="2" charset="0"/>
            </a:endParaRPr>
          </a:p>
        </p:txBody>
      </p:sp>
    </p:spTree>
    <p:extLst>
      <p:ext uri="{BB962C8B-B14F-4D97-AF65-F5344CB8AC3E}">
        <p14:creationId xmlns:p14="http://schemas.microsoft.com/office/powerpoint/2010/main" val="373012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E4A089-784A-4B19-B8F2-AC7E3D8C714C}"/>
              </a:ext>
            </a:extLst>
          </p:cNvPr>
          <p:cNvSpPr>
            <a:spLocks noGrp="1"/>
          </p:cNvSpPr>
          <p:nvPr>
            <p:ph type="title"/>
          </p:nvPr>
        </p:nvSpPr>
        <p:spPr>
          <a:xfrm>
            <a:off x="745434" y="457201"/>
            <a:ext cx="8189844" cy="832899"/>
          </a:xfrm>
        </p:spPr>
        <p:txBody>
          <a:bodyPr>
            <a:noAutofit/>
          </a:bodyPr>
          <a:lstStyle/>
          <a:p>
            <a:r>
              <a:rPr lang="en-US" sz="2800"/>
              <a:t>Comparison Shopping Leading to Savings for Small Businesses and their Workers</a:t>
            </a:r>
          </a:p>
        </p:txBody>
      </p:sp>
      <p:sp>
        <p:nvSpPr>
          <p:cNvPr id="7" name="Content Placeholder 6">
            <a:extLst>
              <a:ext uri="{FF2B5EF4-FFF2-40B4-BE49-F238E27FC236}">
                <a16:creationId xmlns:a16="http://schemas.microsoft.com/office/drawing/2014/main" id="{D826A440-4D96-408F-B142-FAF4F86464CE}"/>
              </a:ext>
            </a:extLst>
          </p:cNvPr>
          <p:cNvSpPr>
            <a:spLocks noGrp="1"/>
          </p:cNvSpPr>
          <p:nvPr>
            <p:ph sz="half" idx="1"/>
          </p:nvPr>
        </p:nvSpPr>
        <p:spPr>
          <a:xfrm>
            <a:off x="884583" y="5603350"/>
            <a:ext cx="7950200" cy="990600"/>
          </a:xfrm>
        </p:spPr>
        <p:txBody>
          <a:bodyPr>
            <a:normAutofit fontScale="85000" lnSpcReduction="10000"/>
          </a:bodyPr>
          <a:lstStyle/>
          <a:p>
            <a:r>
              <a:rPr lang="en-US" sz="1800"/>
              <a:t>In aggregate, these competitive dynamics result in small employers and their employees in Massachusetts collectively </a:t>
            </a:r>
            <a:r>
              <a:rPr lang="en-US" sz="1800">
                <a:solidFill>
                  <a:schemeClr val="accent4"/>
                </a:solidFill>
              </a:rPr>
              <a:t>saving nearly $9M per year on health insurance premiums </a:t>
            </a:r>
            <a:r>
              <a:rPr lang="en-US" sz="1800"/>
              <a:t>by shopping through the Health Connector for business compared to similar groups off-Exchange.</a:t>
            </a:r>
          </a:p>
          <a:p>
            <a:endParaRPr lang="en-US" sz="1800"/>
          </a:p>
          <a:p>
            <a:endParaRPr lang="en-US"/>
          </a:p>
          <a:p>
            <a:endParaRPr lang="en-US"/>
          </a:p>
        </p:txBody>
      </p:sp>
      <p:sp>
        <p:nvSpPr>
          <p:cNvPr id="5" name="Slide Number Placeholder 4">
            <a:extLst>
              <a:ext uri="{FF2B5EF4-FFF2-40B4-BE49-F238E27FC236}">
                <a16:creationId xmlns:a16="http://schemas.microsoft.com/office/drawing/2014/main" id="{5027278E-9BEC-426C-BA08-52CB82212B46}"/>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7CA14E-5EDD-4C5C-B4B2-BE16B502D62B}" type="slidenum">
              <a:rPr kumimoji="0" lang="en-US" sz="1000" b="1" i="0" u="none" strike="noStrike" kern="1200" cap="none" spc="0" normalizeH="0" baseline="0" noProof="0" smtClean="0">
                <a:ln>
                  <a:noFill/>
                </a:ln>
                <a:solidFill>
                  <a:srgbClr val="006494"/>
                </a:solidFill>
                <a:effectLst/>
                <a:uLnTx/>
                <a:uFillTx/>
                <a:latin typeface="Franklin Gothic Demi" panose="020B070302010202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srgbClr val="006494"/>
              </a:solidFill>
              <a:effectLst/>
              <a:uLnTx/>
              <a:uFillTx/>
              <a:latin typeface="Franklin Gothic Demi" panose="020B0703020102020204" pitchFamily="34" charset="0"/>
              <a:ea typeface="+mn-ea"/>
              <a:cs typeface="+mn-cs"/>
            </a:endParaRPr>
          </a:p>
        </p:txBody>
      </p:sp>
      <p:sp>
        <p:nvSpPr>
          <p:cNvPr id="2" name="TextBox 1">
            <a:extLst>
              <a:ext uri="{FF2B5EF4-FFF2-40B4-BE49-F238E27FC236}">
                <a16:creationId xmlns:a16="http://schemas.microsoft.com/office/drawing/2014/main" id="{9AC89E97-64A9-4A99-A13E-DA2E0F4966E4}"/>
              </a:ext>
            </a:extLst>
          </p:cNvPr>
          <p:cNvSpPr txBox="1"/>
          <p:nvPr/>
        </p:nvSpPr>
        <p:spPr>
          <a:xfrm>
            <a:off x="685800" y="1464698"/>
            <a:ext cx="8028830" cy="98488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lumMod val="65000"/>
                    <a:lumOff val="35000"/>
                  </a:prstClr>
                </a:solidFill>
                <a:effectLst/>
                <a:uLnTx/>
                <a:uFillTx/>
                <a:latin typeface="Franklin Gothic Demi" panose="020B0703020102020204" pitchFamily="34" charset="0"/>
                <a:ea typeface="+mn-ea"/>
                <a:cs typeface="+mn-cs"/>
              </a:rPr>
              <a:t>Small businesses save over 20 percent on average by shopping through Health Connector for Business, before any rebates.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a:ea typeface="+mn-ea"/>
              <a:cs typeface="+mn-cs"/>
            </a:endParaRPr>
          </a:p>
        </p:txBody>
      </p:sp>
      <p:graphicFrame>
        <p:nvGraphicFramePr>
          <p:cNvPr id="8" name="Chart 7">
            <a:extLst>
              <a:ext uri="{FF2B5EF4-FFF2-40B4-BE49-F238E27FC236}">
                <a16:creationId xmlns:a16="http://schemas.microsoft.com/office/drawing/2014/main" id="{588DC711-033A-4331-BEB3-2EB88FC667A7}"/>
              </a:ext>
            </a:extLst>
          </p:cNvPr>
          <p:cNvGraphicFramePr>
            <a:graphicFrameLocks/>
          </p:cNvGraphicFramePr>
          <p:nvPr>
            <p:extLst>
              <p:ext uri="{D42A27DB-BD31-4B8C-83A1-F6EECF244321}">
                <p14:modId xmlns:p14="http://schemas.microsoft.com/office/powerpoint/2010/main" val="3765329668"/>
              </p:ext>
            </p:extLst>
          </p:nvPr>
        </p:nvGraphicFramePr>
        <p:xfrm>
          <a:off x="1319644" y="2166729"/>
          <a:ext cx="6431973" cy="33372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027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65995-FD19-4798-BB28-30EAECBCCDE0}"/>
              </a:ext>
            </a:extLst>
          </p:cNvPr>
          <p:cNvSpPr>
            <a:spLocks noGrp="1"/>
          </p:cNvSpPr>
          <p:nvPr>
            <p:ph type="ctrTitle"/>
          </p:nvPr>
        </p:nvSpPr>
        <p:spPr>
          <a:xfrm>
            <a:off x="348343" y="4681728"/>
            <a:ext cx="7772400" cy="2176272"/>
          </a:xfrm>
        </p:spPr>
        <p:txBody>
          <a:bodyPr/>
          <a:lstStyle/>
          <a:p>
            <a:r>
              <a:rPr lang="en-US"/>
              <a:t>Employee Choice Models </a:t>
            </a:r>
          </a:p>
        </p:txBody>
      </p:sp>
    </p:spTree>
    <p:extLst>
      <p:ext uri="{BB962C8B-B14F-4D97-AF65-F5344CB8AC3E}">
        <p14:creationId xmlns:p14="http://schemas.microsoft.com/office/powerpoint/2010/main" val="2011705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1">
      <a:dk1>
        <a:sysClr val="windowText" lastClr="000000"/>
      </a:dk1>
      <a:lt1>
        <a:srgbClr val="FFFFFF"/>
      </a:lt1>
      <a:dk2>
        <a:srgbClr val="44546A"/>
      </a:dk2>
      <a:lt2>
        <a:srgbClr val="E7E6E6"/>
      </a:lt2>
      <a:accent1>
        <a:srgbClr val="006494"/>
      </a:accent1>
      <a:accent2>
        <a:srgbClr val="6CB33F"/>
      </a:accent2>
      <a:accent3>
        <a:srgbClr val="006F78"/>
      </a:accent3>
      <a:accent4>
        <a:srgbClr val="A7005A"/>
      </a:accent4>
      <a:accent5>
        <a:srgbClr val="C56724"/>
      </a:accent5>
      <a:accent6>
        <a:srgbClr val="C7A92F"/>
      </a:accent6>
      <a:hlink>
        <a:srgbClr val="006F78"/>
      </a:hlink>
      <a:folHlink>
        <a:srgbClr val="62A7B6"/>
      </a:folHlink>
    </a:clrScheme>
    <a:fontScheme name="MAHC theme">
      <a:majorFont>
        <a:latin typeface="Rockwell"/>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Default Theme" id="{043F03B6-9A32-4352-922E-BF0F657A5871}" vid="{4A8664DB-517E-4C02-8854-6581940A64D8}"/>
    </a:ext>
  </a:extLst>
</a:theme>
</file>

<file path=ppt/theme/theme2.xml><?xml version="1.0" encoding="utf-8"?>
<a:theme xmlns:a="http://schemas.openxmlformats.org/drawingml/2006/main" name="Content Slides">
  <a:themeElements>
    <a:clrScheme name="MAHC brand colors">
      <a:dk1>
        <a:sysClr val="windowText" lastClr="000000"/>
      </a:dk1>
      <a:lt1>
        <a:srgbClr val="FFFFFF"/>
      </a:lt1>
      <a:dk2>
        <a:srgbClr val="44546A"/>
      </a:dk2>
      <a:lt2>
        <a:srgbClr val="E7E6E6"/>
      </a:lt2>
      <a:accent1>
        <a:srgbClr val="006494"/>
      </a:accent1>
      <a:accent2>
        <a:srgbClr val="6CB33F"/>
      </a:accent2>
      <a:accent3>
        <a:srgbClr val="008C99"/>
      </a:accent3>
      <a:accent4>
        <a:srgbClr val="DC8E28"/>
      </a:accent4>
      <a:accent5>
        <a:srgbClr val="71004D"/>
      </a:accent5>
      <a:accent6>
        <a:srgbClr val="C7A92F"/>
      </a:accent6>
      <a:hlink>
        <a:srgbClr val="006F78"/>
      </a:hlink>
      <a:folHlink>
        <a:srgbClr val="62A7B6"/>
      </a:folHlink>
    </a:clrScheme>
    <a:fontScheme name="MAHC theme">
      <a:majorFont>
        <a:latin typeface="Rockwell"/>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HC-PPT Business-template_12rc 122818.pptx [Read-Only]" id="{2710AEB7-384D-49BF-ABE9-FC326A57960A}" vid="{57AFC8EB-B39D-467A-9697-DF92FA14F52A}"/>
    </a:ext>
  </a:extLst>
</a:theme>
</file>

<file path=ppt/theme/theme3.xml><?xml version="1.0" encoding="utf-8"?>
<a:theme xmlns:a="http://schemas.openxmlformats.org/drawingml/2006/main" name="Transition Slide">
  <a:themeElements>
    <a:clrScheme name="MAHC brand colors">
      <a:dk1>
        <a:sysClr val="windowText" lastClr="000000"/>
      </a:dk1>
      <a:lt1>
        <a:srgbClr val="FFFFFF"/>
      </a:lt1>
      <a:dk2>
        <a:srgbClr val="44546A"/>
      </a:dk2>
      <a:lt2>
        <a:srgbClr val="E7E6E6"/>
      </a:lt2>
      <a:accent1>
        <a:srgbClr val="006494"/>
      </a:accent1>
      <a:accent2>
        <a:srgbClr val="6CB33F"/>
      </a:accent2>
      <a:accent3>
        <a:srgbClr val="008C99"/>
      </a:accent3>
      <a:accent4>
        <a:srgbClr val="DC8E28"/>
      </a:accent4>
      <a:accent5>
        <a:srgbClr val="71004D"/>
      </a:accent5>
      <a:accent6>
        <a:srgbClr val="C7A92F"/>
      </a:accent6>
      <a:hlink>
        <a:srgbClr val="006F78"/>
      </a:hlink>
      <a:folHlink>
        <a:srgbClr val="62A7B6"/>
      </a:folHlink>
    </a:clrScheme>
    <a:fontScheme name="MAHC theme">
      <a:majorFont>
        <a:latin typeface="Rockwell"/>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HC-PPT Business-template_12rc 122818.pptx [Read-Only]" id="{2710AEB7-384D-49BF-ABE9-FC326A57960A}" vid="{358DB20F-1091-46AF-8B2E-44BC35DC63A3}"/>
    </a:ext>
  </a:extLst>
</a:theme>
</file>

<file path=ppt/theme/theme4.xml><?xml version="1.0" encoding="utf-8"?>
<a:theme xmlns:a="http://schemas.openxmlformats.org/drawingml/2006/main" name="Title Slide">
  <a:themeElements>
    <a:clrScheme name="MAHC brand colors">
      <a:dk1>
        <a:sysClr val="windowText" lastClr="000000"/>
      </a:dk1>
      <a:lt1>
        <a:srgbClr val="FFFFFF"/>
      </a:lt1>
      <a:dk2>
        <a:srgbClr val="44546A"/>
      </a:dk2>
      <a:lt2>
        <a:srgbClr val="E7E6E6"/>
      </a:lt2>
      <a:accent1>
        <a:srgbClr val="006494"/>
      </a:accent1>
      <a:accent2>
        <a:srgbClr val="6CB33F"/>
      </a:accent2>
      <a:accent3>
        <a:srgbClr val="008C99"/>
      </a:accent3>
      <a:accent4>
        <a:srgbClr val="DC8E28"/>
      </a:accent4>
      <a:accent5>
        <a:srgbClr val="71004D"/>
      </a:accent5>
      <a:accent6>
        <a:srgbClr val="C7A92F"/>
      </a:accent6>
      <a:hlink>
        <a:srgbClr val="006F78"/>
      </a:hlink>
      <a:folHlink>
        <a:srgbClr val="62A7B6"/>
      </a:folHlink>
    </a:clrScheme>
    <a:fontScheme name="MAHC theme">
      <a:majorFont>
        <a:latin typeface="Rockwell"/>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HC-PPT Business-template_12rc 122818.pptx [Read-Only]" id="{2710AEB7-384D-49BF-ABE9-FC326A57960A}" vid="{18C81240-5383-4A2B-9C3A-A06739FB06E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TotalTime>
  <Words>1584</Words>
  <Application>Microsoft Office PowerPoint</Application>
  <PresentationFormat>On-screen Show (4:3)</PresentationFormat>
  <Paragraphs>193</Paragraphs>
  <Slides>24</Slides>
  <Notes>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&amp;quot</vt:lpstr>
      <vt:lpstr>Arial</vt:lpstr>
      <vt:lpstr>Calibri</vt:lpstr>
      <vt:lpstr>Franklin Gothic Book</vt:lpstr>
      <vt:lpstr>Franklin Gothic Demi</vt:lpstr>
      <vt:lpstr>FranklinGothicURWBoo</vt:lpstr>
      <vt:lpstr>Roboto Bold</vt:lpstr>
      <vt:lpstr>Rockwell</vt:lpstr>
      <vt:lpstr>Wingdings</vt:lpstr>
      <vt:lpstr>Default Theme</vt:lpstr>
      <vt:lpstr>Content Slides</vt:lpstr>
      <vt:lpstr>Transition Slide</vt:lpstr>
      <vt:lpstr>Title Slide</vt:lpstr>
      <vt:lpstr>Health Connector for Business: Affordable, Flexible Health Coverage  </vt:lpstr>
      <vt:lpstr>What is the Health Connector?</vt:lpstr>
      <vt:lpstr>Health Connector Plans  </vt:lpstr>
      <vt:lpstr>Covered Benefits</vt:lpstr>
      <vt:lpstr>Health Connector for Business </vt:lpstr>
      <vt:lpstr>Benefits of Health Connector for Business</vt:lpstr>
      <vt:lpstr>Health Connector for Business Plan Highlights</vt:lpstr>
      <vt:lpstr>Comparison Shopping Leading to Savings for Small Businesses and their Workers</vt:lpstr>
      <vt:lpstr>Employee Choice Models </vt:lpstr>
      <vt:lpstr>Employee Choice Models</vt:lpstr>
      <vt:lpstr>Employees Can Choose Their Own Plans</vt:lpstr>
      <vt:lpstr>One Plan</vt:lpstr>
      <vt:lpstr>One Carrier</vt:lpstr>
      <vt:lpstr>One Level</vt:lpstr>
      <vt:lpstr>Additional Opportunities for Savings</vt:lpstr>
      <vt:lpstr>ConnectWell</vt:lpstr>
      <vt:lpstr>PowerPoint Presentation</vt:lpstr>
      <vt:lpstr>PowerPoint Presentation</vt:lpstr>
      <vt:lpstr>Small Business Health Care Tax Credit</vt:lpstr>
      <vt:lpstr>Example Enrollment Timeline</vt:lpstr>
      <vt:lpstr>Benefits of Using a Broker</vt:lpstr>
      <vt:lpstr>Reminders and details about shopping  and enrollment on MAhealthconnector.org</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Scire, Kayla (CCA)</dc:creator>
  <cp:lastModifiedBy>Rose Boardman</cp:lastModifiedBy>
  <cp:revision>6</cp:revision>
  <cp:lastPrinted>2019-06-17T18:33:08Z</cp:lastPrinted>
  <dcterms:created xsi:type="dcterms:W3CDTF">2019-05-30T17:26:27Z</dcterms:created>
  <dcterms:modified xsi:type="dcterms:W3CDTF">2024-04-03T13:40:36Z</dcterms:modified>
</cp:coreProperties>
</file>