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2.xml" ContentType="application/vnd.openxmlformats-officedocument.them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1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2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3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4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5.xml" ContentType="application/vnd.openxmlformats-officedocument.presentationml.notesSlid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523" r:id="rId3"/>
    <p:sldId id="448" r:id="rId4"/>
    <p:sldId id="531" r:id="rId5"/>
    <p:sldId id="524" r:id="rId6"/>
    <p:sldId id="525" r:id="rId7"/>
    <p:sldId id="526" r:id="rId8"/>
    <p:sldId id="528" r:id="rId9"/>
    <p:sldId id="527" r:id="rId10"/>
    <p:sldId id="529" r:id="rId11"/>
    <p:sldId id="516" r:id="rId12"/>
    <p:sldId id="519" r:id="rId13"/>
    <p:sldId id="530" r:id="rId14"/>
    <p:sldId id="521" r:id="rId15"/>
  </p:sldIdLst>
  <p:sldSz cx="9729788" cy="7443788"/>
  <p:notesSz cx="6858000" cy="9144000"/>
  <p:custDataLst>
    <p:tags r:id="rId17"/>
  </p:custDataLst>
  <p:defaultTextStyle>
    <a:defPPr>
      <a:defRPr lang="en-US"/>
    </a:defPPr>
    <a:lvl1pPr marL="0" algn="l" defTabSz="981334" rtl="0" eaLnBrk="1" latinLnBrk="0" hangingPunct="1">
      <a:defRPr lang="en-CA" sz="1900" kern="1200">
        <a:solidFill>
          <a:schemeClr val="tx1"/>
        </a:solidFill>
        <a:latin typeface="+mn-lt"/>
        <a:ea typeface="+mn-ea"/>
        <a:cs typeface="+mn-cs"/>
      </a:defRPr>
    </a:lvl1pPr>
    <a:lvl2pPr marL="490667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81334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72001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62668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53335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44002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34669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25336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arle, Robert" initials="SR" lastIdx="1" clrIdx="0">
    <p:extLst>
      <p:ext uri="{19B8F6BF-5375-455C-9EA6-DF929625EA0E}">
        <p15:presenceInfo xmlns:p15="http://schemas.microsoft.com/office/powerpoint/2012/main" userId="S-1-5-21-2025429265-484763869-839522115-2476" providerId="AD"/>
      </p:ext>
    </p:extLst>
  </p:cmAuthor>
  <p:cmAuthor id="2" name="Gamber, Mary" initials="GM" lastIdx="0" clrIdx="1">
    <p:extLst>
      <p:ext uri="{19B8F6BF-5375-455C-9EA6-DF929625EA0E}">
        <p15:presenceInfo xmlns:p15="http://schemas.microsoft.com/office/powerpoint/2012/main" userId="S-1-5-21-2025429265-484763869-839522115-7154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D1D3"/>
    <a:srgbClr val="991E20"/>
    <a:srgbClr val="00437A"/>
    <a:srgbClr val="E7F1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50" autoAdjust="0"/>
    <p:restoredTop sz="96395" autoAdjust="0"/>
  </p:normalViewPr>
  <p:slideViewPr>
    <p:cSldViewPr snapToGrid="0">
      <p:cViewPr varScale="1">
        <p:scale>
          <a:sx n="74" d="100"/>
          <a:sy n="74" d="100"/>
        </p:scale>
        <p:origin x="14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E0F181-17DB-4E61-A9B9-C72586B512B1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43000"/>
            <a:ext cx="4035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8D62-8BF7-4190-8D00-DA66C15D4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19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8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775" y="200025"/>
            <a:ext cx="6630988" cy="5073650"/>
          </a:xfrm>
          <a:ln/>
        </p:spPr>
      </p:sp>
      <p:sp>
        <p:nvSpPr>
          <p:cNvPr id="4" name="Rectangle 3"/>
          <p:cNvSpPr>
            <a:spLocks noGrp="1" noChangeArrowheads="1"/>
          </p:cNvSpPr>
          <p:nvPr>
            <p:ph type="body" idx="3"/>
          </p:nvPr>
        </p:nvSpPr>
        <p:spPr>
          <a:xfrm>
            <a:off x="236496" y="5409833"/>
            <a:ext cx="6475470" cy="3326544"/>
          </a:xfrm>
        </p:spPr>
        <p:txBody>
          <a:bodyPr lIns="92408" tIns="46205" rIns="92408" bIns="46205"/>
          <a:lstStyle/>
          <a:p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3129161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8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775" y="200025"/>
            <a:ext cx="6630988" cy="5073650"/>
          </a:xfrm>
          <a:ln/>
        </p:spPr>
      </p:sp>
      <p:sp>
        <p:nvSpPr>
          <p:cNvPr id="4" name="Rectangle 3"/>
          <p:cNvSpPr>
            <a:spLocks noGrp="1" noChangeArrowheads="1"/>
          </p:cNvSpPr>
          <p:nvPr>
            <p:ph type="body" idx="3"/>
          </p:nvPr>
        </p:nvSpPr>
        <p:spPr>
          <a:xfrm>
            <a:off x="236496" y="5409833"/>
            <a:ext cx="6475470" cy="3326544"/>
          </a:xfrm>
        </p:spPr>
        <p:txBody>
          <a:bodyPr lIns="92408" tIns="46205" rIns="92408" bIns="46205"/>
          <a:lstStyle/>
          <a:p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1881708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8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775" y="200025"/>
            <a:ext cx="6630988" cy="5073650"/>
          </a:xfrm>
          <a:ln/>
        </p:spPr>
      </p:sp>
      <p:sp>
        <p:nvSpPr>
          <p:cNvPr id="4" name="Rectangle 3"/>
          <p:cNvSpPr>
            <a:spLocks noGrp="1" noChangeArrowheads="1"/>
          </p:cNvSpPr>
          <p:nvPr>
            <p:ph type="body" idx="3"/>
          </p:nvPr>
        </p:nvSpPr>
        <p:spPr>
          <a:xfrm>
            <a:off x="236496" y="5409833"/>
            <a:ext cx="6475470" cy="3326544"/>
          </a:xfrm>
        </p:spPr>
        <p:txBody>
          <a:bodyPr lIns="92408" tIns="46205" rIns="92408" bIns="46205"/>
          <a:lstStyle/>
          <a:p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2868372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8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775" y="200025"/>
            <a:ext cx="6630988" cy="5073650"/>
          </a:xfrm>
          <a:ln/>
        </p:spPr>
      </p:sp>
      <p:sp>
        <p:nvSpPr>
          <p:cNvPr id="4" name="Rectangle 3"/>
          <p:cNvSpPr>
            <a:spLocks noGrp="1" noChangeArrowheads="1"/>
          </p:cNvSpPr>
          <p:nvPr>
            <p:ph type="body" idx="3"/>
          </p:nvPr>
        </p:nvSpPr>
        <p:spPr>
          <a:xfrm>
            <a:off x="236496" y="5409833"/>
            <a:ext cx="6475470" cy="3326544"/>
          </a:xfrm>
        </p:spPr>
        <p:txBody>
          <a:bodyPr lIns="92408" tIns="46205" rIns="92408" bIns="46205"/>
          <a:lstStyle/>
          <a:p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1553585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5263" y="225425"/>
            <a:ext cx="6415087" cy="4908550"/>
          </a:xfrm>
          <a:ln/>
        </p:spPr>
      </p:sp>
      <p:sp>
        <p:nvSpPr>
          <p:cNvPr id="4" name="Rectangle 3"/>
          <p:cNvSpPr>
            <a:spLocks noGrp="1" noChangeArrowheads="1"/>
          </p:cNvSpPr>
          <p:nvPr>
            <p:ph type="body" idx="3"/>
          </p:nvPr>
        </p:nvSpPr>
        <p:spPr>
          <a:xfrm>
            <a:off x="231355" y="5321147"/>
            <a:ext cx="6334699" cy="3272010"/>
          </a:xfrm>
        </p:spPr>
        <p:txBody>
          <a:bodyPr lIns="90680" tIns="45341" rIns="90680" bIns="45341"/>
          <a:lstStyle/>
          <a:p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406024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4" Type="http://schemas.openxmlformats.org/officeDocument/2006/relationships/image" Target="../media/image5.jp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Blue horizontal line"/>
          <p:cNvCxnSpPr/>
          <p:nvPr/>
        </p:nvCxnSpPr>
        <p:spPr>
          <a:xfrm>
            <a:off x="930058" y="3810794"/>
            <a:ext cx="7793473" cy="0"/>
          </a:xfrm>
          <a:prstGeom prst="line">
            <a:avLst/>
          </a:prstGeom>
          <a:ln w="3810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3544" y="1417320"/>
            <a:ext cx="7790688" cy="2386584"/>
          </a:xfrm>
          <a:prstGeom prst="rect">
            <a:avLst/>
          </a:prstGeom>
        </p:spPr>
        <p:txBody>
          <a:bodyPr lIns="0" tIns="45720" rIns="45720" bIns="45720" anchor="b" anchorCtr="0">
            <a:noAutofit/>
          </a:bodyPr>
          <a:lstStyle>
            <a:lvl1pPr>
              <a:defRPr sz="4800" b="0" cap="all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544" y="3904488"/>
            <a:ext cx="7790688" cy="694944"/>
          </a:xfrm>
          <a:prstGeom prst="rect">
            <a:avLst/>
          </a:prstGeom>
        </p:spPr>
        <p:txBody>
          <a:bodyPr lIns="0" rIns="45720">
            <a:noAutofit/>
          </a:bodyPr>
          <a:lstStyle>
            <a:lvl1pPr marL="0" indent="0" algn="l">
              <a:buNone/>
              <a:defRPr sz="2000">
                <a:solidFill>
                  <a:schemeClr val="bg2"/>
                </a:solidFill>
              </a:defRPr>
            </a:lvl1pPr>
            <a:lvl2pPr marL="490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1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72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62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53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44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34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25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4" name="Bridgespan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8718" y="369094"/>
            <a:ext cx="2220045" cy="851360"/>
          </a:xfrm>
          <a:prstGeom prst="rect">
            <a:avLst/>
          </a:prstGeom>
        </p:spPr>
      </p:pic>
      <p:pic>
        <p:nvPicPr>
          <p:cNvPr id="15" name="Blue wav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" y="5355904"/>
            <a:ext cx="9729512" cy="208788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30424921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pos="240" userDrawn="1">
          <p15:clr>
            <a:srgbClr val="CCCCCC"/>
          </p15:clr>
        </p15:guide>
        <p15:guide id="2" pos="6040" userDrawn="1">
          <p15:clr>
            <a:srgbClr val="CCCCCC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1342896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pos="240" userDrawn="1">
          <p15:clr>
            <a:srgbClr val="CCCCCC"/>
          </p15:clr>
        </p15:guide>
        <p15:guide id="2" pos="6040" userDrawn="1">
          <p15:clr>
            <a:srgbClr val="CCCCCC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ight Pic, Left Text &amp;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0"/>
            <a:ext cx="4407408" cy="9509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pic>
        <p:nvPicPr>
          <p:cNvPr id="4" name="Blue vertical lin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9"/>
            <a:ext cx="240792" cy="7443509"/>
          </a:xfrm>
          <a:prstGeom prst="rect">
            <a:avLst/>
          </a:prstGeom>
        </p:spPr>
      </p:pic>
      <p:cxnSp>
        <p:nvCxnSpPr>
          <p:cNvPr id="6" name="Blue horizontal line"/>
          <p:cNvCxnSpPr/>
          <p:nvPr/>
        </p:nvCxnSpPr>
        <p:spPr>
          <a:xfrm>
            <a:off x="381599" y="902494"/>
            <a:ext cx="4407408" cy="0"/>
          </a:xfrm>
          <a:prstGeom prst="line">
            <a:avLst/>
          </a:prstGeom>
          <a:ln w="28575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4865180" y="-278"/>
            <a:ext cx="4864608" cy="7443788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2207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ight Pic, Lef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lue vertical lin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9"/>
            <a:ext cx="240792" cy="7443509"/>
          </a:xfrm>
          <a:prstGeom prst="rect">
            <a:avLst/>
          </a:prstGeom>
        </p:spPr>
      </p:pic>
      <p:sp>
        <p:nvSpPr>
          <p:cNvPr id="11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4865180" y="-278"/>
            <a:ext cx="4864608" cy="7443788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9084772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pos="240" userDrawn="1">
          <p15:clr>
            <a:srgbClr val="CCCCCC"/>
          </p15:clr>
        </p15:guide>
        <p15:guide id="2" pos="6040" userDrawn="1">
          <p15:clr>
            <a:srgbClr val="CCCCCC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eft Pic, Right Text &amp;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lue vertical lin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9"/>
            <a:ext cx="240792" cy="7443509"/>
          </a:xfrm>
          <a:prstGeom prst="rect">
            <a:avLst/>
          </a:prstGeom>
        </p:spPr>
      </p:pic>
      <p:sp>
        <p:nvSpPr>
          <p:cNvPr id="5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240786" y="1"/>
            <a:ext cx="4678347" cy="7443787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48072" y="0"/>
            <a:ext cx="4407408" cy="9509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cxnSp>
        <p:nvCxnSpPr>
          <p:cNvPr id="7" name="Blue horizontal line"/>
          <p:cNvCxnSpPr/>
          <p:nvPr/>
        </p:nvCxnSpPr>
        <p:spPr>
          <a:xfrm>
            <a:off x="5148071" y="902494"/>
            <a:ext cx="4407408" cy="0"/>
          </a:xfrm>
          <a:prstGeom prst="line">
            <a:avLst/>
          </a:prstGeom>
          <a:ln w="28575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7082175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eft Pic, R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lue vertical lin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9"/>
            <a:ext cx="240792" cy="7443509"/>
          </a:xfrm>
          <a:prstGeom prst="rect">
            <a:avLst/>
          </a:prstGeom>
        </p:spPr>
      </p:pic>
      <p:sp>
        <p:nvSpPr>
          <p:cNvPr id="5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240786" y="1"/>
            <a:ext cx="4678347" cy="7443787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0192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st Pag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lue wav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9"/>
            <a:ext cx="1597155" cy="7443509"/>
          </a:xfrm>
          <a:prstGeom prst="rect">
            <a:avLst/>
          </a:prstGeom>
        </p:spPr>
      </p:pic>
      <p:pic>
        <p:nvPicPr>
          <p:cNvPr id="5" name="Logo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088" y="2437071"/>
            <a:ext cx="5967412" cy="201084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5737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2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97864"/>
            <a:ext cx="5184648" cy="3758184"/>
          </a:xfrm>
        </p:spPr>
        <p:txBody>
          <a:bodyPr anchor="t" anchorCtr="0"/>
          <a:lstStyle>
            <a:lvl1pPr algn="r">
              <a:defRPr sz="4800" cap="all" baseline="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pic>
        <p:nvPicPr>
          <p:cNvPr id="3" name="Bridgespan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8472" y="6469080"/>
            <a:ext cx="1868284" cy="716464"/>
          </a:xfrm>
          <a:prstGeom prst="rect">
            <a:avLst/>
          </a:prstGeom>
        </p:spPr>
      </p:pic>
      <p:pic>
        <p:nvPicPr>
          <p:cNvPr id="4" name="Blue wav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7"/>
            <a:ext cx="1597155" cy="7443231"/>
          </a:xfrm>
          <a:prstGeom prst="rect">
            <a:avLst/>
          </a:prstGeom>
        </p:spPr>
      </p:pic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6227064" y="3758184"/>
            <a:ext cx="3300984" cy="1197864"/>
          </a:xfrm>
          <a:prstGeom prst="rect">
            <a:avLst/>
          </a:prstGeom>
        </p:spPr>
        <p:txBody>
          <a:bodyPr lIns="0" rIns="45720" anchor="b" anchorCtr="0">
            <a:noAutofit/>
          </a:bodyPr>
          <a:lstStyle>
            <a:lvl1pPr marL="0" indent="0" algn="l">
              <a:buNone/>
              <a:defRPr sz="2000">
                <a:solidFill>
                  <a:schemeClr val="bg2"/>
                </a:solidFill>
              </a:defRPr>
            </a:lvl1pPr>
            <a:lvl2pPr marL="490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1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72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62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53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44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34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25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6" name="Blue vertical line"/>
          <p:cNvCxnSpPr/>
          <p:nvPr/>
        </p:nvCxnSpPr>
        <p:spPr>
          <a:xfrm>
            <a:off x="6007100" y="1248507"/>
            <a:ext cx="0" cy="3704493"/>
          </a:xfrm>
          <a:prstGeom prst="line">
            <a:avLst/>
          </a:prstGeom>
          <a:ln w="3810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533662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1727851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Blue horiz line"/>
          <p:cNvCxnSpPr/>
          <p:nvPr/>
        </p:nvCxnSpPr>
        <p:spPr>
          <a:xfrm>
            <a:off x="384048" y="902494"/>
            <a:ext cx="9198864" cy="0"/>
          </a:xfrm>
          <a:prstGeom prst="line">
            <a:avLst/>
          </a:prstGeom>
          <a:ln w="28575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 title"/>
          <p:cNvSpPr>
            <a:spLocks noGrp="1" noChangeArrowheads="1"/>
          </p:cNvSpPr>
          <p:nvPr>
            <p:ph type="title"/>
          </p:nvPr>
        </p:nvSpPr>
        <p:spPr bwMode="gray">
          <a:xfrm>
            <a:off x="384048" y="0"/>
            <a:ext cx="9198864" cy="950976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/>
          <a:p>
            <a:pPr lvl="0"/>
            <a:endParaRPr lang="en-CA" noProof="1" smtClean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384048" y="1088136"/>
            <a:ext cx="9198864" cy="559612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t">
            <a:noAutofit/>
          </a:bodyPr>
          <a:lstStyle/>
          <a:p>
            <a:pPr marL="182563" lvl="0" indent="-182563" defTabSz="981334">
              <a:spcBef>
                <a:spcPts val="912"/>
              </a:spcBef>
              <a:spcAft>
                <a:spcPts val="0"/>
              </a:spcAft>
              <a:buClrTx/>
              <a:buSzPct val="100000"/>
            </a:pPr>
            <a:r>
              <a:rPr lang="en-US" dirty="0" smtClean="0"/>
              <a:t>Click to edit Master text styles</a:t>
            </a:r>
          </a:p>
          <a:p>
            <a:pPr marL="449263" lvl="1" indent="-182563" defTabSz="981334">
              <a:spcBef>
                <a:spcPts val="408"/>
              </a:spcBef>
              <a:spcAft>
                <a:spcPts val="0"/>
              </a:spcAft>
              <a:buClrTx/>
              <a:buSzPct val="100000"/>
              <a:buFont typeface="Verdana" panose="020B0604030504040204" pitchFamily="34" charset="0"/>
            </a:pPr>
            <a:r>
              <a:rPr lang="en-US" dirty="0" smtClean="0"/>
              <a:t>Second level</a:t>
            </a:r>
          </a:p>
          <a:p>
            <a:pPr marL="801688" lvl="2" indent="-192088" defTabSz="981334">
              <a:spcBef>
                <a:spcPts val="408"/>
              </a:spcBef>
              <a:spcAft>
                <a:spcPts val="0"/>
              </a:spcAft>
              <a:buClrTx/>
              <a:buSzPct val="140000"/>
              <a:buFont typeface="Verdana" panose="020B0604030504040204" pitchFamily="34" charset="0"/>
              <a:buChar char="‣"/>
            </a:pPr>
            <a:r>
              <a:rPr lang="en-US" dirty="0" smtClean="0"/>
              <a:t>Third level</a:t>
            </a:r>
          </a:p>
          <a:p>
            <a:pPr marL="1472001" lvl="3" indent="-214313">
              <a:buClr>
                <a:schemeClr val="bg1"/>
              </a:buClr>
            </a:pPr>
            <a:r>
              <a:rPr lang="en-US" dirty="0" smtClean="0"/>
              <a:t>Fourth level</a:t>
            </a:r>
          </a:p>
        </p:txBody>
      </p:sp>
      <p:sp>
        <p:nvSpPr>
          <p:cNvPr id="15" name="SlideNumber"/>
          <p:cNvSpPr/>
          <p:nvPr/>
        </p:nvSpPr>
        <p:spPr>
          <a:xfrm>
            <a:off x="9272016" y="7278624"/>
            <a:ext cx="320040" cy="91440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/>
            <a:fld id="{BB69BBE8-4DB2-4642-B003-B220ACD5A2FD}" type="slidenum">
              <a:rPr lang="en-US" sz="1000" b="1" baseline="0" smtClean="0">
                <a:solidFill>
                  <a:schemeClr val="tx1"/>
                </a:solidFill>
                <a:latin typeface="+mj-lt"/>
              </a:rPr>
              <a:pPr algn="ctr"/>
              <a:t>‹#›</a:t>
            </a:fld>
            <a:endParaRPr lang="fr-FR" sz="1000" b="1" dirty="0" smtClean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9" name="Blue vertical line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9"/>
            <a:ext cx="240792" cy="7443509"/>
          </a:xfrm>
          <a:prstGeom prst="rect">
            <a:avLst/>
          </a:prstGeom>
        </p:spPr>
      </p:pic>
      <p:sp>
        <p:nvSpPr>
          <p:cNvPr id="3" name="CreatedFooter" hidden="1"/>
          <p:cNvSpPr txBox="1"/>
          <p:nvPr/>
        </p:nvSpPr>
        <p:spPr>
          <a:xfrm>
            <a:off x="8165592" y="7278624"/>
            <a:ext cx="1112484" cy="9233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CA" sz="600" smtClean="0">
                <a:solidFill>
                  <a:srgbClr val="000000"/>
                </a:solidFill>
                <a:latin typeface="+mn-lt"/>
              </a:rPr>
              <a:t>180912_LFI-Executive Team Proj ...</a:t>
            </a:r>
            <a:endParaRPr lang="en-CA" sz="60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4" name="BainNotesBox"/>
          <p:cNvSpPr txBox="1"/>
          <p:nvPr/>
        </p:nvSpPr>
        <p:spPr>
          <a:xfrm>
            <a:off x="384048" y="7178040"/>
            <a:ext cx="9191307" cy="246888"/>
          </a:xfrm>
          <a:prstGeom prst="rect">
            <a:avLst/>
          </a:prstGeom>
          <a:noFill/>
        </p:spPr>
        <p:txBody>
          <a:bodyPr vert="horz" wrap="square" lIns="0" tIns="0" rIns="0" bIns="45720" rtlCol="0" anchor="b">
            <a:spAutoFit/>
          </a:bodyPr>
          <a:lstStyle/>
          <a:p>
            <a:pPr algn="l"/>
            <a:r>
              <a:rPr lang="en-CA" sz="1000" dirty="0" smtClean="0"/>
              <a:t> </a:t>
            </a:r>
          </a:p>
        </p:txBody>
      </p:sp>
      <p:sp>
        <p:nvSpPr>
          <p:cNvPr id="20" name="BainStatusStickerPosition" hidden="1"/>
          <p:cNvSpPr/>
          <p:nvPr/>
        </p:nvSpPr>
        <p:spPr>
          <a:xfrm>
            <a:off x="9456676" y="1005840"/>
            <a:ext cx="127000" cy="127000"/>
          </a:xfrm>
          <a:prstGeom prst="rect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CA" sz="1800" smtClean="0">
                <a:solidFill>
                  <a:srgbClr val="000000"/>
                </a:solidFill>
              </a:rPr>
              <a:t> </a:t>
            </a:r>
            <a:endParaRPr lang="en-CA" sz="1800" dirty="0" smtClean="0">
              <a:solidFill>
                <a:srgbClr val="000000"/>
              </a:solidFill>
            </a:endParaRPr>
          </a:p>
        </p:txBody>
      </p:sp>
      <p:sp>
        <p:nvSpPr>
          <p:cNvPr id="14" name="OfficeCode" hidden="1"/>
          <p:cNvSpPr txBox="1"/>
          <p:nvPr/>
        </p:nvSpPr>
        <p:spPr>
          <a:xfrm>
            <a:off x="7754112" y="7278624"/>
            <a:ext cx="126638" cy="9233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CA" sz="600" smtClean="0">
                <a:solidFill>
                  <a:srgbClr val="000000"/>
                </a:solidFill>
                <a:latin typeface="+mn-lt"/>
              </a:rPr>
              <a:t>TBG</a:t>
            </a:r>
            <a:endParaRPr lang="en-CA" sz="60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8" name="BainStatusStickerPosition" hidden="1"/>
          <p:cNvSpPr/>
          <p:nvPr/>
        </p:nvSpPr>
        <p:spPr>
          <a:xfrm>
            <a:off x="9456676" y="1005840"/>
            <a:ext cx="127000" cy="127000"/>
          </a:xfrm>
          <a:prstGeom prst="rect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CA" sz="1800" smtClean="0">
                <a:solidFill>
                  <a:srgbClr val="000000"/>
                </a:solidFill>
              </a:rPr>
              <a:t> </a:t>
            </a:r>
            <a:endParaRPr lang="en-CA" sz="1800" dirty="0" smtClean="0">
              <a:solidFill>
                <a:srgbClr val="000000"/>
              </a:solidFill>
            </a:endParaRPr>
          </a:p>
        </p:txBody>
      </p:sp>
    </p:spTree>
    <p:custDataLst>
      <p:tags r:id="rId11"/>
    </p:custDataLst>
    <p:extLst>
      <p:ext uri="{BB962C8B-B14F-4D97-AF65-F5344CB8AC3E}">
        <p14:creationId xmlns:p14="http://schemas.microsoft.com/office/powerpoint/2010/main" val="1497377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txStyles>
    <p:titleStyle>
      <a:lvl1pPr algn="l" defTabSz="981334" rtl="0" eaLnBrk="1" latinLnBrk="0" hangingPunct="1">
        <a:spcBef>
          <a:spcPct val="0"/>
        </a:spcBef>
        <a:buNone/>
        <a:defRPr lang="en-CA" sz="2800" kern="1200" noProof="1" smtClean="0">
          <a:solidFill>
            <a:schemeClr val="bg2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71463" marR="0" indent="-271463" algn="l" defTabSz="981075" rtl="0" eaLnBrk="1" fontAlgn="base" latinLnBrk="0" hangingPunct="1">
        <a:lnSpc>
          <a:spcPct val="100000"/>
        </a:lnSpc>
        <a:spcBef>
          <a:spcPct val="40000"/>
        </a:spcBef>
        <a:spcAft>
          <a:spcPct val="0"/>
        </a:spcAft>
        <a:buClr>
          <a:srgbClr val="464547"/>
        </a:buClr>
        <a:buSzPts val="2400"/>
        <a:buFont typeface="Verdana" pitchFamily="34" charset="0"/>
        <a:buChar char="•"/>
        <a:tabLst/>
        <a:defRPr kumimoji="0" lang="en-US" altLang="zh-CN" sz="1800" b="0" i="0" u="none" strike="noStrike" kern="1200" cap="none" spc="0" normalizeH="0" baseline="0" noProof="1" dirty="0" smtClean="0">
          <a:ln>
            <a:noFill/>
          </a:ln>
          <a:solidFill>
            <a:schemeClr val="tx1"/>
          </a:solidFill>
          <a:effectLst/>
          <a:uLnTx/>
          <a:uFillTx/>
          <a:latin typeface="Calibri" panose="020F0502020204030204" pitchFamily="34" charset="0"/>
          <a:ea typeface="+mn-ea"/>
          <a:cs typeface="+mn-cs"/>
        </a:defRPr>
      </a:lvl1pPr>
      <a:lvl2pPr marL="574675" marR="0" indent="-119063" algn="l" defTabSz="98107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Verdana"/>
        <a:buChar char="-"/>
        <a:tabLst/>
        <a:defRPr lang="en-US" altLang="zh-CN" sz="1600" kern="1200" baseline="0" noProof="1" dirty="0" smtClean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052513" marR="0" indent="-287338" algn="l" defTabSz="98107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Marlett" pitchFamily="2" charset="2"/>
        <a:buChar char="8"/>
        <a:tabLst/>
        <a:defRPr lang="en-US" altLang="en-US" sz="1600" kern="1200" noProof="1" dirty="0" smtClean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453896" marR="0" indent="-210312" algn="l" defTabSz="981334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tx1"/>
        </a:buClr>
        <a:buSzTx/>
        <a:buFont typeface="Verdana" pitchFamily="34" charset="0"/>
        <a:buChar char="-"/>
        <a:tabLst/>
        <a:defRPr lang="en-US" altLang="zh-CN" sz="1600" kern="1200" dirty="0" smtClean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208002" indent="-245334" algn="l" defTabSz="981334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698669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89336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80003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670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813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90667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1334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72001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62668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53335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44002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34669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25336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69" userDrawn="1">
          <p15:clr>
            <a:srgbClr val="F26B43"/>
          </p15:clr>
        </p15:guide>
        <p15:guide id="2" orient="horz" pos="621" userDrawn="1">
          <p15:clr>
            <a:srgbClr val="F26B43"/>
          </p15:clr>
        </p15:guide>
        <p15:guide id="3" orient="horz" pos="4498" userDrawn="1">
          <p15:clr>
            <a:srgbClr val="F26B43"/>
          </p15:clr>
        </p15:guide>
        <p15:guide id="4" pos="241" userDrawn="1">
          <p15:clr>
            <a:srgbClr val="F26B43"/>
          </p15:clr>
        </p15:guide>
        <p15:guide id="5" pos="603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5" Type="http://schemas.openxmlformats.org/officeDocument/2006/relationships/hyperlink" Target="http://www.sccyvpt.org/uploads/6/4/4/7/64475291/sc_what_is_an_equity_lens.pdf" TargetMode="External"/><Relationship Id="rId4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4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3" Type="http://schemas.openxmlformats.org/officeDocument/2006/relationships/tags" Target="../tags/tag30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hyperlink" Target="http://www.sccyvpt.org/uploads/6/4/4/7/64475291/sc_what_is_an_equity_len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Effective decision making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September 26, 2019</a:t>
            </a:r>
            <a:r>
              <a:rPr lang="en-US" baseline="30000" dirty="0" smtClean="0">
                <a:sym typeface="Symbol" panose="05050102010706020507" pitchFamily="18" charset="2"/>
              </a:rPr>
              <a:t> </a:t>
            </a:r>
            <a:endParaRPr lang="en-US" baseline="30000" dirty="0"/>
          </a:p>
        </p:txBody>
      </p:sp>
      <p:sp>
        <p:nvSpPr>
          <p:cNvPr id="4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  <p:sp>
        <p:nvSpPr>
          <p:cNvPr id="5" name="btfpLayoutConfig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 smtClean="0">
                <a:solidFill>
                  <a:srgbClr val="FFFFFF">
                    <a:alpha val="0"/>
                  </a:srgbClr>
                </a:solidFill>
              </a:rPr>
              <a:t>overall_0_132139222689267471 columns_1_132139222689267471</a:t>
            </a:r>
            <a:endParaRPr lang="en-US" sz="100" dirty="0" smtClean="0">
              <a:solidFill>
                <a:srgbClr val="FFFFFF">
                  <a:alpha val="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44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genda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437A"/>
                </a:solidFill>
              </a:rPr>
              <a:t>Agenda</a:t>
            </a:r>
            <a:endParaRPr lang="en-US" dirty="0"/>
          </a:p>
        </p:txBody>
      </p:sp>
      <p:sp>
        <p:nvSpPr>
          <p:cNvPr id="5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 smtClean="0">
                <a:solidFill>
                  <a:srgbClr val="FFFFFF"/>
                </a:solidFill>
              </a:rPr>
              <a:t>7_89</a:t>
            </a:r>
            <a:endParaRPr lang="en-US" sz="100" dirty="0" smtClean="0">
              <a:solidFill>
                <a:srgbClr val="FFFFFF"/>
              </a:solidFill>
            </a:endParaRPr>
          </a:p>
        </p:txBody>
      </p:sp>
      <p:sp>
        <p:nvSpPr>
          <p:cNvPr id="6" name="AgendaBar"/>
          <p:cNvSpPr/>
          <p:nvPr/>
        </p:nvSpPr>
        <p:spPr>
          <a:xfrm>
            <a:off x="1379745" y="4303411"/>
            <a:ext cx="6797899" cy="663444"/>
          </a:xfrm>
          <a:prstGeom prst="roundRect">
            <a:avLst/>
          </a:prstGeom>
          <a:noFill/>
          <a:ln w="19050">
            <a:solidFill>
              <a:schemeClr val="accent3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3" name="btfpLayoutConfig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 smtClean="0">
                <a:solidFill>
                  <a:srgbClr val="FFFFFF">
                    <a:alpha val="0"/>
                  </a:srgbClr>
                </a:solidFill>
              </a:rPr>
              <a:t>overall_0_132137394170516279 columns_1_132137394170516279</a:t>
            </a:r>
            <a:endParaRPr lang="en-US" sz="100" dirty="0" smtClean="0">
              <a:solidFill>
                <a:srgbClr val="FFFFFF">
                  <a:alpha val="0"/>
                </a:srgbClr>
              </a:solidFill>
            </a:endParaRPr>
          </a:p>
        </p:txBody>
      </p:sp>
      <p:sp>
        <p:nvSpPr>
          <p:cNvPr id="4" name="btfpBulletedListLegacy116720"/>
          <p:cNvSpPr txBox="1"/>
          <p:nvPr>
            <p:custDataLst>
              <p:tags r:id="rId1"/>
            </p:custDataLst>
          </p:nvPr>
        </p:nvSpPr>
        <p:spPr>
          <a:xfrm>
            <a:off x="1527463" y="1955800"/>
            <a:ext cx="6650182" cy="3970318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pPr marL="177800" indent="-177800">
              <a:spcBef>
                <a:spcPts val="1200"/>
              </a:spcBef>
              <a:buChar char="•"/>
            </a:pPr>
            <a:r>
              <a:rPr lang="en-US" sz="2400" dirty="0" smtClean="0"/>
              <a:t>Review best in class decision behaviors</a:t>
            </a:r>
          </a:p>
          <a:p>
            <a:pPr marL="177800" indent="-177800">
              <a:spcBef>
                <a:spcPts val="1200"/>
              </a:spcBef>
              <a:buChar char="•"/>
            </a:pPr>
            <a:endParaRPr lang="en-US" sz="2400" dirty="0" smtClean="0"/>
          </a:p>
          <a:p>
            <a:pPr marL="177800" indent="-177800">
              <a:spcBef>
                <a:spcPts val="1200"/>
              </a:spcBef>
              <a:buChar char="•"/>
            </a:pPr>
            <a:r>
              <a:rPr lang="en-US" sz="2400" dirty="0" smtClean="0"/>
              <a:t>Assess a recent decision and discuss with a colleague</a:t>
            </a:r>
          </a:p>
          <a:p>
            <a:pPr marL="177800" indent="-177800">
              <a:spcBef>
                <a:spcPts val="1200"/>
              </a:spcBef>
              <a:buChar char="•"/>
            </a:pPr>
            <a:endParaRPr lang="en-US" sz="2400" dirty="0"/>
          </a:p>
          <a:p>
            <a:pPr marL="177800" indent="-177800">
              <a:spcBef>
                <a:spcPts val="1200"/>
              </a:spcBef>
              <a:buChar char="•"/>
            </a:pPr>
            <a:r>
              <a:rPr lang="en-US" sz="2400" dirty="0"/>
              <a:t>Introduce </a:t>
            </a:r>
            <a:r>
              <a:rPr lang="en-US" sz="2400" dirty="0" smtClean="0"/>
              <a:t>RAPID® tool for decision roles</a:t>
            </a:r>
          </a:p>
          <a:p>
            <a:pPr marL="177800" indent="-177800">
              <a:spcBef>
                <a:spcPts val="1200"/>
              </a:spcBef>
              <a:buChar char="•"/>
            </a:pPr>
            <a:endParaRPr lang="en-US" sz="2400" dirty="0"/>
          </a:p>
          <a:p>
            <a:pPr marL="177800" indent="-177800">
              <a:spcBef>
                <a:spcPts val="1200"/>
              </a:spcBef>
              <a:buChar char="•"/>
            </a:pPr>
            <a:r>
              <a:rPr lang="en-US" sz="2400" dirty="0" smtClean="0"/>
              <a:t>Outline next steps	</a:t>
            </a:r>
          </a:p>
        </p:txBody>
      </p:sp>
    </p:spTree>
    <p:extLst>
      <p:ext uri="{BB962C8B-B14F-4D97-AF65-F5344CB8AC3E}">
        <p14:creationId xmlns:p14="http://schemas.microsoft.com/office/powerpoint/2010/main" val="144752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0711" name="Group 7"/>
          <p:cNvGraphicFramePr>
            <a:graphicFrameLocks noGrp="1"/>
          </p:cNvGraphicFramePr>
          <p:nvPr>
            <p:custDataLst>
              <p:tags r:id="rId1"/>
            </p:custDataLst>
            <p:extLst/>
          </p:nvPr>
        </p:nvGraphicFramePr>
        <p:xfrm>
          <a:off x="384048" y="1551635"/>
          <a:ext cx="9198864" cy="3639203"/>
        </p:xfrm>
        <a:graphic>
          <a:graphicData uri="http://schemas.openxmlformats.org/drawingml/2006/table">
            <a:tbl>
              <a:tblPr/>
              <a:tblGrid>
                <a:gridCol w="2075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3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8426">
                <a:tc>
                  <a:txBody>
                    <a:bodyPr/>
                    <a:lstStyle/>
                    <a:p>
                      <a:pPr marL="0" marR="0" lvl="1" indent="0" algn="l" defTabSz="8112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alibri" panose="020F0502020204030204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RECOMMEND</a:t>
                      </a:r>
                    </a:p>
                  </a:txBody>
                  <a:tcPr marR="45710" marT="45714" marB="45714" anchor="ctr"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157163" marR="0" lvl="0" indent="-157163" algn="l" defTabSz="8112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Verdana" pitchFamily="34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Primary responsibility for making a proposal (80% of work happens here)</a:t>
                      </a:r>
                    </a:p>
                    <a:p>
                      <a:pPr marL="461963" marR="0" lvl="1" indent="-231775" algn="l" defTabSz="8112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alibri" panose="020F0502020204030204" pitchFamily="34" charset="0"/>
                        <a:buChar char="–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Gather and assess the relevant facts</a:t>
                      </a:r>
                    </a:p>
                    <a:p>
                      <a:pPr marL="461963" marR="0" lvl="1" indent="-231775" algn="l" defTabSz="8112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alibri" panose="020F0502020204030204" pitchFamily="34" charset="0"/>
                        <a:buChar char="–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Obtain input from relevant parties</a:t>
                      </a:r>
                    </a:p>
                    <a:p>
                      <a:pPr marL="461963" marR="0" lvl="1" indent="-231775" algn="l" defTabSz="8112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alibri" panose="020F0502020204030204" pitchFamily="34" charset="0"/>
                        <a:buChar char="–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Drive robust analysis and conclusions</a:t>
                      </a:r>
                    </a:p>
                  </a:txBody>
                  <a:tcPr marL="45710" marR="45710" marT="45714" marB="45714" anchor="ctr"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155">
                <a:tc>
                  <a:txBody>
                    <a:bodyPr/>
                    <a:lstStyle/>
                    <a:p>
                      <a:pPr marL="0" marR="0" lvl="0" indent="0" algn="l" defTabSz="8112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Verdana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APPROVE</a:t>
                      </a:r>
                    </a:p>
                  </a:txBody>
                  <a:tcPr marR="45710" marT="45714" marB="45714" anchor="ctr"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57163" marR="0" lvl="0" indent="-157163" algn="l" defTabSz="8112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Verdana" pitchFamily="34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Formal approval of a recommendation</a:t>
                      </a:r>
                    </a:p>
                    <a:p>
                      <a:pPr marL="157163" marR="0" lvl="0" indent="-157163" algn="l" defTabSz="8112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Verdana" pitchFamily="34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Like an Input “with teeth” – must be factored in</a:t>
                      </a:r>
                    </a:p>
                  </a:txBody>
                  <a:tcPr marL="45710" marR="45710" marT="45714" marB="45714" anchor="ctr"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204">
                <a:tc>
                  <a:txBody>
                    <a:bodyPr/>
                    <a:lstStyle/>
                    <a:p>
                      <a:pPr marL="0" marR="0" lvl="0" indent="0" algn="l" defTabSz="8112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Verdana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PERFORM</a:t>
                      </a:r>
                    </a:p>
                  </a:txBody>
                  <a:tcPr marR="45710" marT="45714" marB="45714" anchor="ctr"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157163" marR="0" lvl="0" indent="-157163" algn="l" defTabSz="8112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Verdana" pitchFamily="34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Accountable for executing the decision, once it is made</a:t>
                      </a:r>
                    </a:p>
                  </a:txBody>
                  <a:tcPr marL="45710" marR="45710" marT="45714" marB="45714" anchor="ctr"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5059">
                <a:tc>
                  <a:txBody>
                    <a:bodyPr/>
                    <a:lstStyle/>
                    <a:p>
                      <a:pPr marL="0" marR="0" lvl="0" indent="0" algn="l" defTabSz="8112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Verdana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INPUT</a:t>
                      </a:r>
                    </a:p>
                  </a:txBody>
                  <a:tcPr marR="45710" marT="45714" marB="45714" anchor="ctr"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57163" marR="0" lvl="0" indent="-157163" algn="l" defTabSz="8112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Verdana" pitchFamily="34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Consulted on the decision</a:t>
                      </a:r>
                    </a:p>
                    <a:p>
                      <a:pPr marL="157163" marR="0" lvl="0" indent="-157163" algn="l" defTabSz="8112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Verdana" pitchFamily="34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Provide valuable expertise, experience, information</a:t>
                      </a:r>
                    </a:p>
                    <a:p>
                      <a:pPr marL="157163" marR="0" lvl="0" indent="-157163" algn="l" defTabSz="8112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Verdana" pitchFamily="34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 obligation for decision maker to act on advice</a:t>
                      </a:r>
                    </a:p>
                  </a:txBody>
                  <a:tcPr marL="45710" marR="45710" marT="45714" marB="45714" anchor="ctr"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270">
                <a:tc>
                  <a:txBody>
                    <a:bodyPr/>
                    <a:lstStyle/>
                    <a:p>
                      <a:pPr marL="0" marR="0" lvl="0" indent="0" algn="l" defTabSz="8112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Verdana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DECIDE</a:t>
                      </a:r>
                    </a:p>
                  </a:txBody>
                  <a:tcPr marR="45710" marT="45714" marB="45714" anchor="ctr"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157163" marR="0" lvl="0" indent="-157163" algn="l" defTabSz="8112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Verdana" pitchFamily="34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Make the final decision – “Commit the organization to action” </a:t>
                      </a:r>
                    </a:p>
                    <a:p>
                      <a:pPr marL="157163" marR="0" lvl="0" indent="-157163" algn="l" defTabSz="8112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Verdana" pitchFamily="34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Only one D</a:t>
                      </a:r>
                    </a:p>
                  </a:txBody>
                  <a:tcPr marL="45710" marR="45710" marT="45714" marB="45714" anchor="ctr"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0195" name="KMATable0TextBox1"/>
          <p:cNvSpPr>
            <a:spLocks noChangeArrowheads="1"/>
          </p:cNvSpPr>
          <p:nvPr/>
        </p:nvSpPr>
        <p:spPr bwMode="auto">
          <a:xfrm>
            <a:off x="384048" y="1071104"/>
            <a:ext cx="8856636" cy="463748"/>
          </a:xfrm>
          <a:prstGeom prst="rect">
            <a:avLst/>
          </a:prstGeom>
          <a:solidFill>
            <a:srgbClr val="2FBFE2">
              <a:alpha val="0"/>
            </a:srgbClr>
          </a:solidFill>
          <a:ln w="19050">
            <a:noFill/>
            <a:miter lim="800000"/>
            <a:headEnd/>
            <a:tailEnd/>
          </a:ln>
        </p:spPr>
        <p:txBody>
          <a:bodyPr lIns="0" tIns="45689" rIns="45689" bIns="45689" anchor="ctr"/>
          <a:lstStyle/>
          <a:p>
            <a:pPr>
              <a:spcBef>
                <a:spcPct val="50000"/>
              </a:spcBef>
              <a:buFont typeface="Verdana" pitchFamily="34" charset="0"/>
              <a:buNone/>
            </a:pPr>
            <a:r>
              <a:rPr lang="en-US" sz="2000" b="1" dirty="0"/>
              <a:t>Description of </a:t>
            </a:r>
            <a:r>
              <a:rPr lang="en-US" sz="2000" b="1" dirty="0" smtClean="0"/>
              <a:t>role:</a:t>
            </a:r>
            <a:endParaRPr lang="en-US" sz="2000" b="1" dirty="0"/>
          </a:p>
        </p:txBody>
      </p:sp>
      <p:sp>
        <p:nvSpPr>
          <p:cNvPr id="50208" name="Rectangle 4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Reference: RAPID® is a tool to clarify decision roles</a:t>
            </a: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384048" y="7160329"/>
            <a:ext cx="5471807" cy="15388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defTabSz="892175"/>
            <a:r>
              <a:rPr lang="en-GB" sz="1000" dirty="0" smtClean="0"/>
              <a:t>RAPID</a:t>
            </a:r>
            <a:r>
              <a:rPr lang="en-GB" sz="1000" baseline="30000" dirty="0" smtClean="0">
                <a:sym typeface="Symbol" panose="05050102010706020507" pitchFamily="18" charset="2"/>
              </a:rPr>
              <a:t></a:t>
            </a:r>
            <a:r>
              <a:rPr lang="en-GB" sz="1000" dirty="0" smtClean="0"/>
              <a:t> </a:t>
            </a:r>
            <a:r>
              <a:rPr lang="en-GB" sz="1000" dirty="0"/>
              <a:t>is a registered trademark of Bain &amp; Company, Inc. </a:t>
            </a:r>
          </a:p>
        </p:txBody>
      </p:sp>
      <p:sp>
        <p:nvSpPr>
          <p:cNvPr id="3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575325" y="5609395"/>
            <a:ext cx="8881788" cy="1345362"/>
            <a:chOff x="639977" y="5433911"/>
            <a:chExt cx="8881788" cy="1345362"/>
          </a:xfrm>
        </p:grpSpPr>
        <p:grpSp>
          <p:nvGrpSpPr>
            <p:cNvPr id="2" name="Group 32"/>
            <p:cNvGrpSpPr>
              <a:grpSpLocks/>
            </p:cNvGrpSpPr>
            <p:nvPr/>
          </p:nvGrpSpPr>
          <p:grpSpPr bwMode="auto">
            <a:xfrm>
              <a:off x="1965966" y="5940129"/>
              <a:ext cx="979808" cy="721033"/>
              <a:chOff x="1164" y="3462"/>
              <a:chExt cx="580" cy="418"/>
            </a:xfrm>
          </p:grpSpPr>
          <p:sp>
            <p:nvSpPr>
              <p:cNvPr id="50210" name="Line 33"/>
              <p:cNvSpPr>
                <a:spLocks noChangeShapeType="1"/>
              </p:cNvSpPr>
              <p:nvPr/>
            </p:nvSpPr>
            <p:spPr bwMode="auto">
              <a:xfrm>
                <a:off x="1173" y="3462"/>
                <a:ext cx="571" cy="131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 lIns="46800" tIns="46800" rIns="46800" bIns="46800" anchor="ctr"/>
              <a:lstStyle/>
              <a:p>
                <a:endParaRPr lang="en-GB" dirty="0"/>
              </a:p>
            </p:txBody>
          </p:sp>
          <p:sp>
            <p:nvSpPr>
              <p:cNvPr id="50211" name="Line 34"/>
              <p:cNvSpPr>
                <a:spLocks noChangeShapeType="1"/>
              </p:cNvSpPr>
              <p:nvPr/>
            </p:nvSpPr>
            <p:spPr bwMode="auto">
              <a:xfrm>
                <a:off x="1164" y="3670"/>
                <a:ext cx="579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 lIns="46800" tIns="46800" rIns="46800" bIns="46800" anchor="ctr"/>
              <a:lstStyle/>
              <a:p>
                <a:endParaRPr lang="en-GB" dirty="0"/>
              </a:p>
            </p:txBody>
          </p:sp>
          <p:sp>
            <p:nvSpPr>
              <p:cNvPr id="50212" name="Line 35"/>
              <p:cNvSpPr>
                <a:spLocks noChangeShapeType="1"/>
              </p:cNvSpPr>
              <p:nvPr/>
            </p:nvSpPr>
            <p:spPr bwMode="auto">
              <a:xfrm flipV="1">
                <a:off x="1177" y="3744"/>
                <a:ext cx="566" cy="13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 lIns="46800" tIns="46800" rIns="46800" bIns="46800" anchor="ctr"/>
              <a:lstStyle/>
              <a:p>
                <a:endParaRPr lang="en-GB" dirty="0"/>
              </a:p>
            </p:txBody>
          </p:sp>
        </p:grpSp>
        <p:sp>
          <p:nvSpPr>
            <p:cNvPr id="50201" name="Rectangle 36"/>
            <p:cNvSpPr>
              <a:spLocks noChangeArrowheads="1"/>
            </p:cNvSpPr>
            <p:nvPr/>
          </p:nvSpPr>
          <p:spPr bwMode="auto">
            <a:xfrm>
              <a:off x="2944084" y="6145000"/>
              <a:ext cx="1732635" cy="312870"/>
            </a:xfrm>
            <a:prstGeom prst="rect">
              <a:avLst/>
            </a:prstGeom>
            <a:solidFill>
              <a:schemeClr val="accent6"/>
            </a:solidFill>
            <a:ln w="19050">
              <a:noFill/>
              <a:miter lim="800000"/>
              <a:headEnd/>
              <a:tailEnd/>
            </a:ln>
          </p:spPr>
          <p:txBody>
            <a:bodyPr wrap="none" lIns="50171" tIns="50171" rIns="50171" bIns="50171" anchor="ctr"/>
            <a:lstStyle/>
            <a:p>
              <a:pPr algn="ctr"/>
              <a:r>
                <a:rPr lang="en-US" sz="1700" b="1" dirty="0" smtClean="0">
                  <a:solidFill>
                    <a:srgbClr val="FFFFFF"/>
                  </a:solidFill>
                </a:rPr>
                <a:t>RECOMMEND</a:t>
              </a:r>
              <a:endParaRPr lang="en-US" sz="1700" b="1" dirty="0">
                <a:solidFill>
                  <a:srgbClr val="FFFFFF"/>
                </a:solidFill>
              </a:endParaRPr>
            </a:p>
          </p:txBody>
        </p:sp>
        <p:sp>
          <p:nvSpPr>
            <p:cNvPr id="50202" name="Rectangle 37"/>
            <p:cNvSpPr>
              <a:spLocks noChangeArrowheads="1"/>
            </p:cNvSpPr>
            <p:nvPr/>
          </p:nvSpPr>
          <p:spPr bwMode="auto">
            <a:xfrm>
              <a:off x="2944084" y="5433911"/>
              <a:ext cx="1732635" cy="311283"/>
            </a:xfrm>
            <a:prstGeom prst="rect">
              <a:avLst/>
            </a:prstGeom>
            <a:solidFill>
              <a:schemeClr val="accent1"/>
            </a:solidFill>
            <a:ln w="19050">
              <a:noFill/>
              <a:miter lim="800000"/>
              <a:headEnd/>
              <a:tailEnd/>
            </a:ln>
          </p:spPr>
          <p:txBody>
            <a:bodyPr wrap="none" lIns="50171" tIns="50171" rIns="50171" bIns="50171" anchor="ctr"/>
            <a:lstStyle/>
            <a:p>
              <a:pPr algn="ctr"/>
              <a:r>
                <a:rPr lang="en-US" sz="1700" b="1" dirty="0" smtClean="0">
                  <a:solidFill>
                    <a:srgbClr val="FFFFFF"/>
                  </a:solidFill>
                </a:rPr>
                <a:t>APPROVE</a:t>
              </a:r>
              <a:endParaRPr lang="en-US" sz="1700" b="1" dirty="0">
                <a:solidFill>
                  <a:srgbClr val="FFFFFF"/>
                </a:solidFill>
              </a:endParaRPr>
            </a:p>
          </p:txBody>
        </p:sp>
        <p:sp>
          <p:nvSpPr>
            <p:cNvPr id="50203" name="Rectangle 38"/>
            <p:cNvSpPr>
              <a:spLocks noChangeArrowheads="1"/>
            </p:cNvSpPr>
            <p:nvPr/>
          </p:nvSpPr>
          <p:spPr bwMode="auto">
            <a:xfrm>
              <a:off x="5375091" y="6145000"/>
              <a:ext cx="1737360" cy="312870"/>
            </a:xfrm>
            <a:prstGeom prst="rect">
              <a:avLst/>
            </a:prstGeom>
            <a:solidFill>
              <a:schemeClr val="accent5"/>
            </a:solidFill>
            <a:ln w="19050">
              <a:noFill/>
              <a:miter lim="800000"/>
              <a:headEnd/>
              <a:tailEnd/>
            </a:ln>
          </p:spPr>
          <p:txBody>
            <a:bodyPr wrap="none" lIns="50171" tIns="50171" rIns="50171" bIns="50171" anchor="ctr"/>
            <a:lstStyle/>
            <a:p>
              <a:pPr algn="ctr"/>
              <a:r>
                <a:rPr lang="en-US" sz="1700" b="1" dirty="0" smtClean="0">
                  <a:solidFill>
                    <a:srgbClr val="FFFFFF"/>
                  </a:solidFill>
                </a:rPr>
                <a:t>DECIDE</a:t>
              </a:r>
              <a:endParaRPr lang="en-US" sz="1700" b="1" dirty="0">
                <a:solidFill>
                  <a:srgbClr val="FFFFFF"/>
                </a:solidFill>
              </a:endParaRPr>
            </a:p>
          </p:txBody>
        </p:sp>
        <p:sp>
          <p:nvSpPr>
            <p:cNvPr id="50204" name="Rectangle 39"/>
            <p:cNvSpPr>
              <a:spLocks noChangeArrowheads="1"/>
            </p:cNvSpPr>
            <p:nvPr/>
          </p:nvSpPr>
          <p:spPr bwMode="auto">
            <a:xfrm>
              <a:off x="7784405" y="6145000"/>
              <a:ext cx="1737360" cy="312870"/>
            </a:xfrm>
            <a:prstGeom prst="rect">
              <a:avLst/>
            </a:prstGeom>
            <a:solidFill>
              <a:schemeClr val="accent4"/>
            </a:solidFill>
            <a:ln w="19050">
              <a:noFill/>
              <a:miter lim="800000"/>
              <a:headEnd/>
              <a:tailEnd/>
            </a:ln>
          </p:spPr>
          <p:txBody>
            <a:bodyPr wrap="none" lIns="50171" tIns="50171" rIns="50171" bIns="50171" anchor="ctr"/>
            <a:lstStyle/>
            <a:p>
              <a:pPr algn="ctr"/>
              <a:r>
                <a:rPr lang="en-US" sz="1700" b="1" dirty="0" smtClean="0">
                  <a:solidFill>
                    <a:schemeClr val="tx2"/>
                  </a:solidFill>
                </a:rPr>
                <a:t>PERFORM</a:t>
              </a:r>
              <a:endParaRPr lang="en-US" sz="1700" b="1" dirty="0">
                <a:solidFill>
                  <a:schemeClr val="tx2"/>
                </a:solidFill>
              </a:endParaRPr>
            </a:p>
          </p:txBody>
        </p:sp>
        <p:cxnSp>
          <p:nvCxnSpPr>
            <p:cNvPr id="50205" name="AutoShape 40"/>
            <p:cNvCxnSpPr>
              <a:cxnSpLocks noChangeShapeType="1"/>
              <a:stCxn id="50202" idx="2"/>
              <a:endCxn id="50201" idx="0"/>
            </p:cNvCxnSpPr>
            <p:nvPr/>
          </p:nvCxnSpPr>
          <p:spPr bwMode="auto">
            <a:xfrm>
              <a:off x="3810402" y="5745194"/>
              <a:ext cx="0" cy="399806"/>
            </a:xfrm>
            <a:prstGeom prst="straightConnector1">
              <a:avLst/>
            </a:prstGeom>
            <a:noFill/>
            <a:ln w="28575">
              <a:solidFill>
                <a:schemeClr val="bg1"/>
              </a:solidFill>
              <a:prstDash val="sysDash"/>
              <a:round/>
              <a:headEnd type="triangle" w="med" len="med"/>
              <a:tailEnd type="triangle" w="med" len="med"/>
            </a:ln>
          </p:spPr>
        </p:cxnSp>
        <p:cxnSp>
          <p:nvCxnSpPr>
            <p:cNvPr id="50206" name="AutoShape 41"/>
            <p:cNvCxnSpPr>
              <a:cxnSpLocks noChangeShapeType="1"/>
              <a:stCxn id="50203" idx="3"/>
              <a:endCxn id="50204" idx="1"/>
            </p:cNvCxnSpPr>
            <p:nvPr/>
          </p:nvCxnSpPr>
          <p:spPr bwMode="auto">
            <a:xfrm>
              <a:off x="7112451" y="6301435"/>
              <a:ext cx="671954" cy="0"/>
            </a:xfrm>
            <a:prstGeom prst="straightConnector1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cxnSp>
          <p:nvCxnSpPr>
            <p:cNvPr id="50207" name="AutoShape 42"/>
            <p:cNvCxnSpPr>
              <a:cxnSpLocks noChangeShapeType="1"/>
              <a:stCxn id="50201" idx="3"/>
              <a:endCxn id="50203" idx="1"/>
            </p:cNvCxnSpPr>
            <p:nvPr/>
          </p:nvCxnSpPr>
          <p:spPr bwMode="auto">
            <a:xfrm>
              <a:off x="4676719" y="6301435"/>
              <a:ext cx="698372" cy="0"/>
            </a:xfrm>
            <a:prstGeom prst="straightConnector1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50197" name="Rectangle 29"/>
            <p:cNvSpPr>
              <a:spLocks noChangeArrowheads="1"/>
            </p:cNvSpPr>
            <p:nvPr/>
          </p:nvSpPr>
          <p:spPr bwMode="auto">
            <a:xfrm>
              <a:off x="639977" y="5808898"/>
              <a:ext cx="1348227" cy="268401"/>
            </a:xfrm>
            <a:prstGeom prst="rect">
              <a:avLst/>
            </a:prstGeom>
            <a:solidFill>
              <a:schemeClr val="bg2"/>
            </a:solidFill>
            <a:ln w="19050">
              <a:noFill/>
              <a:miter lim="800000"/>
              <a:headEnd/>
              <a:tailEnd/>
            </a:ln>
          </p:spPr>
          <p:txBody>
            <a:bodyPr wrap="none" lIns="50171" tIns="50171" rIns="50171" bIns="50171" anchor="ctr"/>
            <a:lstStyle/>
            <a:p>
              <a:pPr algn="ctr"/>
              <a:r>
                <a:rPr lang="en-US" sz="1700" b="1" dirty="0" smtClean="0">
                  <a:solidFill>
                    <a:srgbClr val="FFFFFF"/>
                  </a:solidFill>
                </a:rPr>
                <a:t>INPUT</a:t>
              </a:r>
              <a:endParaRPr lang="en-US" sz="1700" b="1" dirty="0">
                <a:solidFill>
                  <a:srgbClr val="FFFFFF"/>
                </a:solidFill>
              </a:endParaRPr>
            </a:p>
          </p:txBody>
        </p:sp>
        <p:sp>
          <p:nvSpPr>
            <p:cNvPr id="50198" name="Rectangle 30"/>
            <p:cNvSpPr>
              <a:spLocks noChangeArrowheads="1"/>
            </p:cNvSpPr>
            <p:nvPr/>
          </p:nvSpPr>
          <p:spPr bwMode="auto">
            <a:xfrm>
              <a:off x="639977" y="6158297"/>
              <a:ext cx="1348227" cy="268401"/>
            </a:xfrm>
            <a:prstGeom prst="rect">
              <a:avLst/>
            </a:prstGeom>
            <a:solidFill>
              <a:schemeClr val="bg2"/>
            </a:solidFill>
            <a:ln w="19050">
              <a:noFill/>
              <a:miter lim="800000"/>
              <a:headEnd/>
              <a:tailEnd/>
            </a:ln>
          </p:spPr>
          <p:txBody>
            <a:bodyPr wrap="none" lIns="50171" tIns="50171" rIns="50171" bIns="50171" anchor="ctr"/>
            <a:lstStyle/>
            <a:p>
              <a:pPr algn="ctr"/>
              <a:r>
                <a:rPr lang="en-US" sz="1700" b="1" dirty="0" smtClean="0">
                  <a:solidFill>
                    <a:srgbClr val="FFFFFF"/>
                  </a:solidFill>
                </a:rPr>
                <a:t>INPUT</a:t>
              </a:r>
              <a:endParaRPr lang="en-US" sz="1700" b="1" dirty="0">
                <a:solidFill>
                  <a:srgbClr val="FFFFFF"/>
                </a:solidFill>
              </a:endParaRPr>
            </a:p>
          </p:txBody>
        </p:sp>
        <p:sp>
          <p:nvSpPr>
            <p:cNvPr id="50199" name="Rectangle 31"/>
            <p:cNvSpPr>
              <a:spLocks noChangeArrowheads="1"/>
            </p:cNvSpPr>
            <p:nvPr/>
          </p:nvSpPr>
          <p:spPr bwMode="auto">
            <a:xfrm>
              <a:off x="639977" y="6510872"/>
              <a:ext cx="1348227" cy="268401"/>
            </a:xfrm>
            <a:prstGeom prst="rect">
              <a:avLst/>
            </a:prstGeom>
            <a:solidFill>
              <a:schemeClr val="bg2"/>
            </a:solidFill>
            <a:ln w="19050">
              <a:noFill/>
              <a:miter lim="800000"/>
              <a:headEnd/>
              <a:tailEnd/>
            </a:ln>
          </p:spPr>
          <p:txBody>
            <a:bodyPr wrap="none" lIns="50171" tIns="50171" rIns="50171" bIns="50171" anchor="ctr"/>
            <a:lstStyle/>
            <a:p>
              <a:pPr algn="ctr"/>
              <a:r>
                <a:rPr lang="en-US" sz="1700" b="1" dirty="0" smtClean="0">
                  <a:solidFill>
                    <a:srgbClr val="FFFFFF"/>
                  </a:solidFill>
                </a:rPr>
                <a:t>INPUT</a:t>
              </a:r>
              <a:endParaRPr lang="en-US" sz="1700" b="1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9" name="Straight Connector 18"/>
          <p:cNvCxnSpPr/>
          <p:nvPr/>
        </p:nvCxnSpPr>
        <p:spPr>
          <a:xfrm>
            <a:off x="384048" y="5403271"/>
            <a:ext cx="9206040" cy="0"/>
          </a:xfrm>
          <a:prstGeom prst="line">
            <a:avLst/>
          </a:prstGeom>
          <a:ln w="38100" cap="rnd"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btfpLayoutConfig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 smtClean="0">
                <a:solidFill>
                  <a:srgbClr val="FFFFFF">
                    <a:alpha val="0"/>
                  </a:srgbClr>
                </a:solidFill>
              </a:rPr>
              <a:t>overall_0_132137393745030360 columns_1_132137393745030360</a:t>
            </a:r>
            <a:endParaRPr lang="en-US" sz="100" dirty="0" smtClean="0">
              <a:solidFill>
                <a:srgbClr val="FFFFFF">
                  <a:alpha val="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8871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each decision, map out the decision roles used and what you think they should be next time</a:t>
            </a:r>
            <a:endParaRPr lang="en-US" dirty="0"/>
          </a:p>
        </p:txBody>
      </p:sp>
      <p:graphicFrame>
        <p:nvGraphicFramePr>
          <p:cNvPr id="3" name="Group 302"/>
          <p:cNvGraphicFramePr>
            <a:graphicFrameLocks/>
          </p:cNvGraphicFramePr>
          <p:nvPr>
            <p:extLst/>
          </p:nvPr>
        </p:nvGraphicFramePr>
        <p:xfrm>
          <a:off x="335238" y="1984168"/>
          <a:ext cx="9215162" cy="3295679"/>
        </p:xfrm>
        <a:graphic>
          <a:graphicData uri="http://schemas.openxmlformats.org/drawingml/2006/table">
            <a:tbl>
              <a:tblPr/>
              <a:tblGrid>
                <a:gridCol w="2167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9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9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94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96411">
                <a:tc>
                  <a:txBody>
                    <a:bodyPr/>
                    <a:lstStyle/>
                    <a:p>
                      <a:pPr marL="0" marR="0" lvl="0" indent="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Verdana" pitchFamily="34" charset="0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 anchorCtr="1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Verdana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INPUT</a:t>
                      </a:r>
                    </a:p>
                  </a:txBody>
                  <a:tcPr marL="0" marR="0" anchor="ctr" anchorCtr="1"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Verdana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APPROVE</a:t>
                      </a:r>
                    </a:p>
                  </a:txBody>
                  <a:tcPr marL="0" marR="0" anchor="ctr" anchorCtr="1"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 typeface="Verdana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RECOMMEND</a:t>
                      </a:r>
                    </a:p>
                  </a:txBody>
                  <a:tcPr marL="0" marR="0" anchor="ctr" anchorCtr="1"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Verdana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DECIDE</a:t>
                      </a:r>
                    </a:p>
                  </a:txBody>
                  <a:tcPr marL="0" marR="0" anchor="ctr" anchorCtr="1"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Verdana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PERFORM</a:t>
                      </a:r>
                    </a:p>
                  </a:txBody>
                  <a:tcPr marL="0" marR="0" anchor="ctr" anchorCtr="1"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9634">
                <a:tc>
                  <a:txBody>
                    <a:bodyPr/>
                    <a:lstStyle/>
                    <a:p>
                      <a:pPr marL="230188" marR="0" lvl="0" indent="-230188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6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Map historic roles in this row</a:t>
                      </a:r>
                      <a:r>
                        <a:rPr lang="en-US" sz="1600" b="1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endParaRPr lang="en-US" sz="1600" b="1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45720" anchor="ctr"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Verdana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R="45720"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Verdana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Verdana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Verdana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Verdana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9634">
                <a:tc>
                  <a:txBody>
                    <a:bodyPr/>
                    <a:lstStyle/>
                    <a:p>
                      <a:pPr marL="230188" marR="0" lvl="0" indent="-230188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lang="en-US" sz="1600" b="1" i="0" dirty="0" smtClean="0"/>
                        <a:t>Map </a:t>
                      </a:r>
                      <a:r>
                        <a:rPr lang="en-US" sz="1600" b="1" i="0" u="none" dirty="0" smtClean="0"/>
                        <a:t>proposed future </a:t>
                      </a:r>
                      <a:r>
                        <a:rPr lang="en-US" sz="1600" b="1" i="0" dirty="0" smtClean="0"/>
                        <a:t>roles in this row</a:t>
                      </a:r>
                      <a:r>
                        <a:rPr lang="en-US" sz="1600" b="1" i="0" baseline="0" dirty="0" smtClean="0"/>
                        <a:t> </a:t>
                      </a:r>
                      <a:r>
                        <a:rPr lang="en-US" sz="1600" b="0" i="0" baseline="0" dirty="0" smtClean="0">
                          <a:sym typeface="Wingdings" panose="05000000000000000000" pitchFamily="2" charset="2"/>
                        </a:rPr>
                        <a:t></a:t>
                      </a:r>
                      <a:r>
                        <a:rPr lang="en-US" sz="1600" b="1" i="0" dirty="0" smtClean="0">
                          <a:sym typeface="Wingdings" panose="05000000000000000000" pitchFamily="2" charset="2"/>
                        </a:rPr>
                        <a:t> </a:t>
                      </a:r>
                      <a:endParaRPr lang="en-US" sz="1600" b="1" i="0" dirty="0" smtClean="0"/>
                    </a:p>
                  </a:txBody>
                  <a:tcPr marR="45720" anchor="ctr"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Verdana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R="45720"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Verdana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Verdana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Verdana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Verdana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21527" y="5396093"/>
            <a:ext cx="7028873" cy="830997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r>
              <a:rPr lang="en-US" sz="1600" b="1" dirty="0" smtClean="0"/>
              <a:t>Remember: Not all of these roles are required for all decisions (e.g., A is often not relevant); in some cases, the same individual may play multiple roles (e.g., R and P might be the same individual)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0942" y="1189703"/>
            <a:ext cx="8966557" cy="369332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en-US" sz="1800" dirty="0" smtClean="0"/>
              <a:t>Decision: _____________________________________________________________________</a:t>
            </a:r>
          </a:p>
        </p:txBody>
      </p:sp>
      <p:sp>
        <p:nvSpPr>
          <p:cNvPr id="8" name="btfpLayoutConfig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 smtClean="0">
                <a:solidFill>
                  <a:srgbClr val="FFFFFF">
                    <a:alpha val="0"/>
                  </a:srgbClr>
                </a:solidFill>
              </a:rPr>
              <a:t>overall_0_132137393809644385 columns_1_132137393809644385</a:t>
            </a:r>
            <a:endParaRPr lang="en-US" sz="100" dirty="0" smtClean="0">
              <a:solidFill>
                <a:srgbClr val="FFFFFF">
                  <a:alpha val="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15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genda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437A"/>
                </a:solidFill>
              </a:rPr>
              <a:t>Agenda</a:t>
            </a:r>
            <a:endParaRPr lang="en-US" dirty="0"/>
          </a:p>
        </p:txBody>
      </p:sp>
      <p:sp>
        <p:nvSpPr>
          <p:cNvPr id="5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 smtClean="0">
                <a:solidFill>
                  <a:srgbClr val="FFFFFF"/>
                </a:solidFill>
              </a:rPr>
              <a:t>7_89</a:t>
            </a:r>
            <a:endParaRPr lang="en-US" sz="100" dirty="0" smtClean="0">
              <a:solidFill>
                <a:srgbClr val="FFFFFF"/>
              </a:solidFill>
            </a:endParaRPr>
          </a:p>
        </p:txBody>
      </p:sp>
      <p:sp>
        <p:nvSpPr>
          <p:cNvPr id="6" name="AgendaBar"/>
          <p:cNvSpPr/>
          <p:nvPr/>
        </p:nvSpPr>
        <p:spPr>
          <a:xfrm>
            <a:off x="1379745" y="5342500"/>
            <a:ext cx="6797899" cy="705009"/>
          </a:xfrm>
          <a:prstGeom prst="roundRect">
            <a:avLst/>
          </a:prstGeom>
          <a:noFill/>
          <a:ln w="19050">
            <a:solidFill>
              <a:schemeClr val="accent3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3" name="btfpLayoutConfig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 smtClean="0">
                <a:solidFill>
                  <a:srgbClr val="FFFFFF">
                    <a:alpha val="0"/>
                  </a:srgbClr>
                </a:solidFill>
              </a:rPr>
              <a:t>overall_0_132137394202975235 columns_1_132137394202975235</a:t>
            </a:r>
            <a:endParaRPr lang="en-US" sz="100" dirty="0" smtClean="0">
              <a:solidFill>
                <a:srgbClr val="FFFFFF">
                  <a:alpha val="0"/>
                </a:srgbClr>
              </a:solidFill>
            </a:endParaRPr>
          </a:p>
        </p:txBody>
      </p:sp>
      <p:sp>
        <p:nvSpPr>
          <p:cNvPr id="4" name="btfpBulletedListLegacy116720"/>
          <p:cNvSpPr txBox="1"/>
          <p:nvPr>
            <p:custDataLst>
              <p:tags r:id="rId1"/>
            </p:custDataLst>
          </p:nvPr>
        </p:nvSpPr>
        <p:spPr>
          <a:xfrm>
            <a:off x="1527463" y="1955800"/>
            <a:ext cx="6650182" cy="3970318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pPr marL="177800" indent="-177800">
              <a:spcBef>
                <a:spcPts val="1200"/>
              </a:spcBef>
              <a:buChar char="•"/>
            </a:pPr>
            <a:r>
              <a:rPr lang="en-US" sz="2400" dirty="0" smtClean="0"/>
              <a:t>Review best in class decision behaviors</a:t>
            </a:r>
          </a:p>
          <a:p>
            <a:pPr marL="177800" indent="-177800">
              <a:spcBef>
                <a:spcPts val="1200"/>
              </a:spcBef>
              <a:buChar char="•"/>
            </a:pPr>
            <a:endParaRPr lang="en-US" sz="2400" dirty="0" smtClean="0"/>
          </a:p>
          <a:p>
            <a:pPr marL="177800" indent="-177800">
              <a:spcBef>
                <a:spcPts val="1200"/>
              </a:spcBef>
              <a:buChar char="•"/>
            </a:pPr>
            <a:r>
              <a:rPr lang="en-US" sz="2400" dirty="0" smtClean="0"/>
              <a:t>Assess a recent decision and discuss with a colleague</a:t>
            </a:r>
          </a:p>
          <a:p>
            <a:pPr marL="177800" indent="-177800">
              <a:spcBef>
                <a:spcPts val="1200"/>
              </a:spcBef>
              <a:buChar char="•"/>
            </a:pPr>
            <a:endParaRPr lang="en-US" sz="2400" dirty="0"/>
          </a:p>
          <a:p>
            <a:pPr marL="177800" indent="-177800">
              <a:spcBef>
                <a:spcPts val="1200"/>
              </a:spcBef>
              <a:buChar char="•"/>
            </a:pPr>
            <a:r>
              <a:rPr lang="en-US" sz="2400" dirty="0"/>
              <a:t>Introduce </a:t>
            </a:r>
            <a:r>
              <a:rPr lang="en-US" sz="2400" dirty="0" smtClean="0"/>
              <a:t>RAPID® tool for decision roles</a:t>
            </a:r>
          </a:p>
          <a:p>
            <a:pPr marL="177800" indent="-177800">
              <a:spcBef>
                <a:spcPts val="1200"/>
              </a:spcBef>
              <a:buChar char="•"/>
            </a:pPr>
            <a:endParaRPr lang="en-US" sz="2400" dirty="0"/>
          </a:p>
          <a:p>
            <a:pPr marL="177800" indent="-177800">
              <a:spcBef>
                <a:spcPts val="1200"/>
              </a:spcBef>
              <a:buChar char="•"/>
            </a:pPr>
            <a:r>
              <a:rPr lang="en-US" sz="2400" dirty="0" smtClean="0"/>
              <a:t>Outline next steps	</a:t>
            </a:r>
          </a:p>
        </p:txBody>
      </p:sp>
    </p:spTree>
    <p:extLst>
      <p:ext uri="{BB962C8B-B14F-4D97-AF65-F5344CB8AC3E}">
        <p14:creationId xmlns:p14="http://schemas.microsoft.com/office/powerpoint/2010/main" val="15816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next steps – for reflection and discussion</a:t>
            </a:r>
            <a:endParaRPr lang="en-US" dirty="0"/>
          </a:p>
        </p:txBody>
      </p:sp>
      <p:sp>
        <p:nvSpPr>
          <p:cNvPr id="4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  <p:sp>
        <p:nvSpPr>
          <p:cNvPr id="8" name="btfpLayoutConfig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 smtClean="0">
                <a:solidFill>
                  <a:srgbClr val="FFFFFF">
                    <a:alpha val="0"/>
                  </a:srgbClr>
                </a:solidFill>
              </a:rPr>
              <a:t>overall_0_132139225265950276 columns_1_132139225265950276</a:t>
            </a:r>
            <a:endParaRPr lang="en-US" sz="100" dirty="0" smtClean="0">
              <a:solidFill>
                <a:srgbClr val="FFFFFF">
                  <a:alpha val="0"/>
                </a:srgbClr>
              </a:solidFill>
            </a:endParaRPr>
          </a:p>
        </p:txBody>
      </p:sp>
      <p:sp>
        <p:nvSpPr>
          <p:cNvPr id="3" name="btfpBulletedListLegacy673843"/>
          <p:cNvSpPr txBox="1"/>
          <p:nvPr>
            <p:custDataLst>
              <p:tags r:id="rId1"/>
            </p:custDataLst>
          </p:nvPr>
        </p:nvSpPr>
        <p:spPr>
          <a:xfrm>
            <a:off x="381000" y="1384300"/>
            <a:ext cx="9207500" cy="4247317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pPr marL="177800" indent="-177800">
              <a:spcBef>
                <a:spcPts val="1200"/>
              </a:spcBef>
              <a:buChar char="•"/>
            </a:pPr>
            <a:r>
              <a:rPr lang="en-US" sz="2000" dirty="0" smtClean="0"/>
              <a:t>Where are the biggest opportunities for improvement at your organization?</a:t>
            </a:r>
          </a:p>
          <a:p>
            <a:pPr marL="355600" lvl="1" indent="-177800">
              <a:spcBef>
                <a:spcPts val="600"/>
              </a:spcBef>
              <a:buChar char="–"/>
            </a:pPr>
            <a:r>
              <a:rPr lang="en-US" sz="1800" dirty="0" smtClean="0"/>
              <a:t>Decision set up</a:t>
            </a:r>
          </a:p>
          <a:p>
            <a:pPr marL="355600" lvl="1" indent="-177800">
              <a:spcBef>
                <a:spcPts val="600"/>
              </a:spcBef>
              <a:buChar char="–"/>
            </a:pPr>
            <a:r>
              <a:rPr lang="en-US" sz="1800" dirty="0" smtClean="0"/>
              <a:t>Decision making</a:t>
            </a:r>
          </a:p>
          <a:p>
            <a:pPr marL="355600" lvl="1" indent="-177800">
              <a:spcBef>
                <a:spcPts val="600"/>
              </a:spcBef>
              <a:buChar char="–"/>
            </a:pPr>
            <a:r>
              <a:rPr lang="en-US" sz="1800" dirty="0" smtClean="0"/>
              <a:t>Follow through</a:t>
            </a:r>
          </a:p>
          <a:p>
            <a:pPr marL="355600" lvl="1" indent="-177800">
              <a:spcBef>
                <a:spcPts val="600"/>
              </a:spcBef>
              <a:buChar char="–"/>
            </a:pPr>
            <a:endParaRPr lang="en-US" sz="1800" dirty="0" smtClean="0"/>
          </a:p>
          <a:p>
            <a:pPr marL="177800" indent="-177800">
              <a:spcBef>
                <a:spcPts val="1200"/>
              </a:spcBef>
              <a:buChar char="•"/>
            </a:pPr>
            <a:r>
              <a:rPr lang="en-US" sz="2000" dirty="0" smtClean="0"/>
              <a:t>What is one thing you can do differently starting now?</a:t>
            </a:r>
          </a:p>
          <a:p>
            <a:pPr marL="177800" indent="-177800">
              <a:spcBef>
                <a:spcPts val="1200"/>
              </a:spcBef>
              <a:buChar char="•"/>
            </a:pPr>
            <a:endParaRPr lang="en-US" sz="2000" dirty="0" smtClean="0"/>
          </a:p>
          <a:p>
            <a:pPr marL="177800" indent="-177800">
              <a:spcBef>
                <a:spcPts val="1200"/>
              </a:spcBef>
              <a:buChar char="•"/>
            </a:pPr>
            <a:r>
              <a:rPr lang="en-US" sz="2000" dirty="0" smtClean="0"/>
              <a:t>What can you take back to your organizations?</a:t>
            </a:r>
          </a:p>
          <a:p>
            <a:pPr marL="177800" indent="-177800">
              <a:spcBef>
                <a:spcPts val="1200"/>
              </a:spcBef>
              <a:buChar char="•"/>
            </a:pPr>
            <a:endParaRPr lang="en-US" sz="2000" dirty="0"/>
          </a:p>
          <a:p>
            <a:pPr marL="177800" indent="-177800">
              <a:spcBef>
                <a:spcPts val="1200"/>
              </a:spcBef>
              <a:buChar char="•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95068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 smtClean="0">
                <a:solidFill>
                  <a:srgbClr val="FFFFFF"/>
                </a:solidFill>
              </a:rPr>
              <a:t>7_84</a:t>
            </a:r>
            <a:endParaRPr lang="en-US" sz="100" dirty="0" smtClean="0">
              <a:solidFill>
                <a:srgbClr val="FFFFFF"/>
              </a:solidFill>
            </a:endParaRPr>
          </a:p>
        </p:txBody>
      </p:sp>
      <p:grpSp>
        <p:nvGrpSpPr>
          <p:cNvPr id="7" name="Group 6"/>
          <p:cNvGrpSpPr/>
          <p:nvPr>
            <p:custDataLst>
              <p:tags r:id="rId1"/>
            </p:custDataLst>
          </p:nvPr>
        </p:nvGrpSpPr>
        <p:grpSpPr>
          <a:xfrm>
            <a:off x="487290" y="2370562"/>
            <a:ext cx="3811780" cy="2283837"/>
            <a:chOff x="323960" y="1273611"/>
            <a:chExt cx="3811780" cy="2283837"/>
          </a:xfrm>
        </p:grpSpPr>
        <p:sp>
          <p:nvSpPr>
            <p:cNvPr id="15" name="TextBox 14"/>
            <p:cNvSpPr txBox="1"/>
            <p:nvPr/>
          </p:nvSpPr>
          <p:spPr>
            <a:xfrm>
              <a:off x="350367" y="1372234"/>
              <a:ext cx="3785373" cy="2185214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pPr marL="136525" indent="-136525" algn="ctr" defTabSz="979488">
                <a:spcBef>
                  <a:spcPct val="20000"/>
                </a:spcBef>
                <a:buClr>
                  <a:schemeClr val="tx1"/>
                </a:buClr>
              </a:pPr>
              <a:r>
                <a:rPr lang="en-US" altLang="ja-JP" sz="3200" dirty="0" smtClean="0"/>
                <a:t>All progress begins with a decision</a:t>
              </a:r>
              <a:endParaRPr lang="en-US" altLang="ja-JP" sz="3200" dirty="0"/>
            </a:p>
            <a:p>
              <a:pPr marL="136525" indent="-136525" algn="r" defTabSz="979488">
                <a:spcBef>
                  <a:spcPct val="20000"/>
                </a:spcBef>
                <a:buClr>
                  <a:schemeClr val="tx1"/>
                </a:buClr>
              </a:pPr>
              <a:endParaRPr lang="en-US" altLang="ja-JP" sz="2000" b="1" dirty="0" smtClean="0">
                <a:solidFill>
                  <a:schemeClr val="accent1"/>
                </a:solidFill>
              </a:endParaRPr>
            </a:p>
            <a:p>
              <a:pPr marL="136525" indent="-136525" algn="r" defTabSz="979488">
                <a:spcBef>
                  <a:spcPct val="20000"/>
                </a:spcBef>
                <a:buClr>
                  <a:schemeClr val="tx1"/>
                </a:buClr>
              </a:pPr>
              <a:r>
                <a:rPr lang="en-US" altLang="ja-JP" sz="2000" b="1" dirty="0" smtClean="0">
                  <a:solidFill>
                    <a:schemeClr val="accent1"/>
                  </a:solidFill>
                </a:rPr>
                <a:t>Angie Morgan</a:t>
              </a:r>
              <a:r>
                <a:rPr lang="en-US" altLang="ja-JP" sz="2000" dirty="0" smtClean="0">
                  <a:solidFill>
                    <a:schemeClr val="accent1"/>
                  </a:solidFill>
                </a:rPr>
                <a:t>, </a:t>
              </a:r>
            </a:p>
            <a:p>
              <a:pPr marL="136525" indent="-136525" algn="r" defTabSz="979488">
                <a:spcBef>
                  <a:spcPct val="20000"/>
                </a:spcBef>
                <a:buClr>
                  <a:schemeClr val="tx1"/>
                </a:buClr>
              </a:pPr>
              <a:r>
                <a:rPr lang="en-US" altLang="ja-JP" sz="2000" i="1" dirty="0" smtClean="0">
                  <a:solidFill>
                    <a:schemeClr val="accent1"/>
                  </a:solidFill>
                </a:rPr>
                <a:t>author &amp; leadership coach</a:t>
              </a:r>
              <a:endParaRPr lang="en-US" altLang="ja-JP" sz="2000" i="1" dirty="0">
                <a:solidFill>
                  <a:schemeClr val="accent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23960" y="1273611"/>
              <a:ext cx="48923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b="1" dirty="0" smtClean="0">
                  <a:solidFill>
                    <a:schemeClr val="accent1"/>
                  </a:solidFill>
                  <a:latin typeface="Bookman Old Style" panose="02050604050505020204" pitchFamily="18" charset="0"/>
                  <a:cs typeface="Calibri" panose="020F0502020204030204" pitchFamily="34" charset="0"/>
                </a:rPr>
                <a:t>“</a:t>
              </a:r>
              <a:endParaRPr lang="en-US" sz="4400" dirty="0">
                <a:solidFill>
                  <a:schemeClr val="accent1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456873" y="1770226"/>
              <a:ext cx="48923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b="1" dirty="0" smtClean="0">
                  <a:solidFill>
                    <a:schemeClr val="accent1"/>
                  </a:solidFill>
                  <a:latin typeface="Bookman Old Style" panose="02050604050505020204" pitchFamily="18" charset="0"/>
                  <a:cs typeface="Calibri" panose="020F0502020204030204" pitchFamily="34" charset="0"/>
                </a:rPr>
                <a:t>”</a:t>
              </a:r>
              <a:endParaRPr lang="en-US" sz="4400" dirty="0">
                <a:solidFill>
                  <a:schemeClr val="accent1"/>
                </a:solidFill>
                <a:latin typeface="Bookman Old Style" panose="02050604050505020204" pitchFamily="18" charset="0"/>
              </a:endParaRPr>
            </a:p>
          </p:txBody>
        </p:sp>
      </p:grp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8" r="17328"/>
          <a:stretch>
            <a:fillRect/>
          </a:stretch>
        </p:blipFill>
        <p:spPr/>
      </p:pic>
      <p:sp>
        <p:nvSpPr>
          <p:cNvPr id="2" name="btfpLayoutConfig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 smtClean="0">
                <a:solidFill>
                  <a:srgbClr val="FFFFFF">
                    <a:alpha val="0"/>
                  </a:srgbClr>
                </a:solidFill>
              </a:rPr>
              <a:t>overall_0_132137397947866940 columns_1_132137397947866940</a:t>
            </a:r>
            <a:endParaRPr lang="en-US" sz="100" dirty="0" smtClean="0">
              <a:solidFill>
                <a:srgbClr val="FFFFFF">
                  <a:alpha val="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95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genda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437A"/>
                </a:solidFill>
              </a:rPr>
              <a:t>Agenda</a:t>
            </a:r>
            <a:endParaRPr lang="en-US" dirty="0"/>
          </a:p>
        </p:txBody>
      </p:sp>
      <p:sp>
        <p:nvSpPr>
          <p:cNvPr id="5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 smtClean="0">
                <a:solidFill>
                  <a:srgbClr val="FFFFFF"/>
                </a:solidFill>
              </a:rPr>
              <a:t>7_89</a:t>
            </a:r>
            <a:endParaRPr lang="en-US" sz="100" dirty="0" smtClean="0">
              <a:solidFill>
                <a:srgbClr val="FFFFFF"/>
              </a:solidFill>
            </a:endParaRPr>
          </a:p>
        </p:txBody>
      </p:sp>
      <p:sp>
        <p:nvSpPr>
          <p:cNvPr id="6" name="AgendaBar"/>
          <p:cNvSpPr/>
          <p:nvPr/>
        </p:nvSpPr>
        <p:spPr>
          <a:xfrm>
            <a:off x="1379745" y="1923890"/>
            <a:ext cx="6797899" cy="512064"/>
          </a:xfrm>
          <a:prstGeom prst="roundRect">
            <a:avLst/>
          </a:prstGeom>
          <a:noFill/>
          <a:ln w="19050">
            <a:solidFill>
              <a:schemeClr val="accent3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3" name="btfpLayoutConfig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 smtClean="0">
                <a:solidFill>
                  <a:srgbClr val="FFFFFF">
                    <a:alpha val="0"/>
                  </a:srgbClr>
                </a:solidFill>
              </a:rPr>
              <a:t>overall_0_132137392963114393 columns_1_132137392963114393</a:t>
            </a:r>
            <a:endParaRPr lang="en-US" sz="100" dirty="0" smtClean="0">
              <a:solidFill>
                <a:srgbClr val="FFFFFF">
                  <a:alpha val="0"/>
                </a:srgbClr>
              </a:solidFill>
            </a:endParaRPr>
          </a:p>
        </p:txBody>
      </p:sp>
      <p:sp>
        <p:nvSpPr>
          <p:cNvPr id="4" name="btfpBulletedListLegacy116720"/>
          <p:cNvSpPr txBox="1"/>
          <p:nvPr>
            <p:custDataLst>
              <p:tags r:id="rId1"/>
            </p:custDataLst>
          </p:nvPr>
        </p:nvSpPr>
        <p:spPr>
          <a:xfrm>
            <a:off x="1527463" y="1955800"/>
            <a:ext cx="6650182" cy="3970318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pPr marL="177800" indent="-177800">
              <a:spcBef>
                <a:spcPts val="1200"/>
              </a:spcBef>
              <a:buChar char="•"/>
            </a:pPr>
            <a:r>
              <a:rPr lang="en-US" sz="2400" dirty="0" smtClean="0"/>
              <a:t>Review best in class decision behaviors</a:t>
            </a:r>
          </a:p>
          <a:p>
            <a:pPr marL="177800" indent="-177800">
              <a:spcBef>
                <a:spcPts val="1200"/>
              </a:spcBef>
              <a:buChar char="•"/>
            </a:pPr>
            <a:endParaRPr lang="en-US" sz="2400" dirty="0" smtClean="0"/>
          </a:p>
          <a:p>
            <a:pPr marL="177800" indent="-177800">
              <a:spcBef>
                <a:spcPts val="1200"/>
              </a:spcBef>
              <a:buChar char="•"/>
            </a:pPr>
            <a:r>
              <a:rPr lang="en-US" sz="2400" dirty="0" smtClean="0"/>
              <a:t>Assess a recent decision and discuss with a colleague</a:t>
            </a:r>
          </a:p>
          <a:p>
            <a:pPr marL="177800" indent="-177800">
              <a:spcBef>
                <a:spcPts val="1200"/>
              </a:spcBef>
              <a:buChar char="•"/>
            </a:pPr>
            <a:endParaRPr lang="en-US" sz="2400" dirty="0"/>
          </a:p>
          <a:p>
            <a:pPr marL="177800" indent="-177800">
              <a:spcBef>
                <a:spcPts val="1200"/>
              </a:spcBef>
              <a:buChar char="•"/>
            </a:pPr>
            <a:r>
              <a:rPr lang="en-US" sz="2400" dirty="0"/>
              <a:t>Introduce </a:t>
            </a:r>
            <a:r>
              <a:rPr lang="en-US" sz="2400" dirty="0" smtClean="0"/>
              <a:t>RAPID® tool for decision roles</a:t>
            </a:r>
          </a:p>
          <a:p>
            <a:pPr marL="177800" indent="-177800">
              <a:spcBef>
                <a:spcPts val="1200"/>
              </a:spcBef>
              <a:buChar char="•"/>
            </a:pPr>
            <a:endParaRPr lang="en-US" sz="2400" dirty="0"/>
          </a:p>
          <a:p>
            <a:pPr marL="177800" indent="-177800">
              <a:spcBef>
                <a:spcPts val="1200"/>
              </a:spcBef>
              <a:buChar char="•"/>
            </a:pPr>
            <a:r>
              <a:rPr lang="en-US" sz="2400" dirty="0" smtClean="0"/>
              <a:t>Outline next steps	</a:t>
            </a:r>
          </a:p>
        </p:txBody>
      </p:sp>
    </p:spTree>
    <p:extLst>
      <p:ext uri="{BB962C8B-B14F-4D97-AF65-F5344CB8AC3E}">
        <p14:creationId xmlns:p14="http://schemas.microsoft.com/office/powerpoint/2010/main" val="185694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decisions right means improving…</a:t>
            </a:r>
            <a:endParaRPr lang="en-US" dirty="0"/>
          </a:p>
        </p:txBody>
      </p:sp>
      <p:sp>
        <p:nvSpPr>
          <p:cNvPr id="3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 smtClean="0">
                <a:solidFill>
                  <a:srgbClr val="FFFFFF"/>
                </a:solidFill>
              </a:rPr>
              <a:t>29_84 34_84</a:t>
            </a:r>
            <a:endParaRPr lang="en-US" sz="100" dirty="0" smtClean="0">
              <a:solidFill>
                <a:srgbClr val="FFFFFF"/>
              </a:solidFill>
            </a:endParaRPr>
          </a:p>
        </p:txBody>
      </p:sp>
      <p:sp>
        <p:nvSpPr>
          <p:cNvPr id="6" name="Text Box 34"/>
          <p:cNvSpPr txBox="1">
            <a:spLocks noChangeArrowheads="1"/>
          </p:cNvSpPr>
          <p:nvPr/>
        </p:nvSpPr>
        <p:spPr bwMode="auto">
          <a:xfrm>
            <a:off x="384048" y="7125222"/>
            <a:ext cx="5034018" cy="1538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70211"/>
            <a:r>
              <a:rPr lang="en-GB" sz="1000" dirty="0" smtClean="0"/>
              <a:t>Source: Research on decision effectiveness by </a:t>
            </a:r>
            <a:r>
              <a:rPr lang="en-GB" sz="1000" dirty="0"/>
              <a:t>Bain &amp; </a:t>
            </a:r>
            <a:r>
              <a:rPr lang="en-GB" sz="1000" dirty="0" smtClean="0"/>
              <a:t>Company</a:t>
            </a:r>
            <a:endParaRPr lang="en-GB" sz="1000" dirty="0"/>
          </a:p>
        </p:txBody>
      </p:sp>
      <p:grpSp>
        <p:nvGrpSpPr>
          <p:cNvPr id="4" name="Group 3"/>
          <p:cNvGrpSpPr/>
          <p:nvPr/>
        </p:nvGrpSpPr>
        <p:grpSpPr>
          <a:xfrm>
            <a:off x="425970" y="1201607"/>
            <a:ext cx="5785055" cy="1419218"/>
            <a:chOff x="763528" y="3730354"/>
            <a:chExt cx="5785055" cy="1419218"/>
          </a:xfrm>
        </p:grpSpPr>
        <p:sp>
          <p:nvSpPr>
            <p:cNvPr id="24" name="Rounded Rectangle 23"/>
            <p:cNvSpPr/>
            <p:nvPr/>
          </p:nvSpPr>
          <p:spPr>
            <a:xfrm>
              <a:off x="1833417" y="4003803"/>
              <a:ext cx="4715166" cy="872321"/>
            </a:xfrm>
            <a:prstGeom prst="roundRect">
              <a:avLst>
                <a:gd name="adj" fmla="val 10005"/>
              </a:avLst>
            </a:prstGeom>
            <a:noFill/>
            <a:ln w="28575">
              <a:solidFill>
                <a:schemeClr val="bg2"/>
              </a:solidFill>
            </a:ln>
          </p:spPr>
          <p:txBody>
            <a:bodyPr wrap="square" lIns="457200" tIns="91440" rIns="91440" bIns="91440" rtlCol="0" anchor="ctr">
              <a:noAutofit/>
            </a:bodyPr>
            <a:lstStyle/>
            <a:p>
              <a:pPr lvl="0">
                <a:spcBef>
                  <a:spcPts val="768"/>
                </a:spcBef>
                <a:buSzPct val="100000"/>
              </a:pPr>
              <a:r>
                <a:rPr lang="en-US" dirty="0">
                  <a:solidFill>
                    <a:schemeClr val="bg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Deciding on the </a:t>
              </a:r>
              <a:r>
                <a:rPr lang="en-US" b="1" dirty="0">
                  <a:solidFill>
                    <a:schemeClr val="bg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right course of action </a:t>
              </a:r>
              <a:r>
                <a:rPr lang="en-US" dirty="0">
                  <a:solidFill>
                    <a:schemeClr val="bg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amongst options</a:t>
              </a:r>
            </a:p>
          </p:txBody>
        </p:sp>
        <p:grpSp>
          <p:nvGrpSpPr>
            <p:cNvPr id="25" name="Group 24"/>
            <p:cNvGrpSpPr/>
            <p:nvPr>
              <p:custDataLst>
                <p:tags r:id="rId6"/>
              </p:custDataLst>
            </p:nvPr>
          </p:nvGrpSpPr>
          <p:grpSpPr>
            <a:xfrm>
              <a:off x="763528" y="3730354"/>
              <a:ext cx="1419218" cy="1419218"/>
              <a:chOff x="803046" y="1169917"/>
              <a:chExt cx="1591056" cy="1591056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803046" y="1169917"/>
                <a:ext cx="1591056" cy="1591056"/>
              </a:xfrm>
              <a:prstGeom prst="ellipse">
                <a:avLst/>
              </a:prstGeom>
              <a:solidFill>
                <a:schemeClr val="bg2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endParaRPr lang="en-US" sz="1800" dirty="0" smtClean="0">
                  <a:solidFill>
                    <a:schemeClr val="tx2"/>
                  </a:solidFill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859444" y="1783951"/>
                <a:ext cx="1478260" cy="369332"/>
              </a:xfrm>
              <a:prstGeom prst="rect">
                <a:avLst/>
              </a:prstGeom>
            </p:spPr>
            <p:txBody>
              <a:bodyPr wrap="square" rtlCol="0">
                <a:spAutoFit/>
              </a:bodyPr>
              <a:lstStyle/>
              <a:p>
                <a:pPr marL="0" indent="0" algn="ctr">
                  <a:buNone/>
                </a:pPr>
                <a:r>
                  <a:rPr lang="en-US" b="1" dirty="0" smtClean="0">
                    <a:solidFill>
                      <a:schemeClr val="tx2"/>
                    </a:solidFill>
                    <a:latin typeface="Calibri" panose="020F0502020204030204" pitchFamily="34" charset="0"/>
                  </a:rPr>
                  <a:t>QUALITY</a:t>
                </a:r>
              </a:p>
            </p:txBody>
          </p:sp>
        </p:grpSp>
      </p:grpSp>
      <p:grpSp>
        <p:nvGrpSpPr>
          <p:cNvPr id="29" name="Group 28"/>
          <p:cNvGrpSpPr/>
          <p:nvPr>
            <p:custDataLst>
              <p:tags r:id="rId1"/>
            </p:custDataLst>
          </p:nvPr>
        </p:nvGrpSpPr>
        <p:grpSpPr>
          <a:xfrm>
            <a:off x="3422677" y="2580324"/>
            <a:ext cx="5892800" cy="1419218"/>
            <a:chOff x="763528" y="3730354"/>
            <a:chExt cx="5892800" cy="1419218"/>
          </a:xfrm>
        </p:grpSpPr>
        <p:sp>
          <p:nvSpPr>
            <p:cNvPr id="30" name="Rounded Rectangle 29"/>
            <p:cNvSpPr/>
            <p:nvPr/>
          </p:nvSpPr>
          <p:spPr>
            <a:xfrm>
              <a:off x="1833417" y="4003803"/>
              <a:ext cx="4822911" cy="872321"/>
            </a:xfrm>
            <a:prstGeom prst="roundRect">
              <a:avLst>
                <a:gd name="adj" fmla="val 10005"/>
              </a:avLst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lIns="457200" tIns="91440" rIns="91440" bIns="91440" rtlCol="0" anchor="ctr">
              <a:noAutofit/>
            </a:bodyPr>
            <a:lstStyle/>
            <a:p>
              <a:pPr>
                <a:spcBef>
                  <a:spcPts val="768"/>
                </a:spcBef>
                <a:buSzPct val="100000"/>
              </a:pPr>
              <a:r>
                <a:rPr lang="en-US" b="1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Making the decision in time </a:t>
              </a:r>
              <a:r>
                <a:rPr lang="en-US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to have its intended impact, and in a timely way overall</a:t>
              </a:r>
            </a:p>
          </p:txBody>
        </p:sp>
        <p:grpSp>
          <p:nvGrpSpPr>
            <p:cNvPr id="31" name="Group 30"/>
            <p:cNvGrpSpPr/>
            <p:nvPr>
              <p:custDataLst>
                <p:tags r:id="rId5"/>
              </p:custDataLst>
            </p:nvPr>
          </p:nvGrpSpPr>
          <p:grpSpPr>
            <a:xfrm>
              <a:off x="763528" y="3730354"/>
              <a:ext cx="1419218" cy="1419218"/>
              <a:chOff x="803046" y="1169917"/>
              <a:chExt cx="1591056" cy="1591056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803046" y="1169917"/>
                <a:ext cx="1591056" cy="1591056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endParaRPr lang="en-US" sz="1800" dirty="0" smtClean="0">
                  <a:solidFill>
                    <a:schemeClr val="tx2"/>
                  </a:solidFill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859444" y="1783951"/>
                <a:ext cx="1478260" cy="414050"/>
              </a:xfrm>
              <a:prstGeom prst="rect">
                <a:avLst/>
              </a:prstGeom>
            </p:spPr>
            <p:txBody>
              <a:bodyPr wrap="square" rtlCol="0">
                <a:spAutoFit/>
              </a:bodyPr>
              <a:lstStyle/>
              <a:p>
                <a:pPr marL="0" indent="0" algn="ctr">
                  <a:buNone/>
                </a:pPr>
                <a:r>
                  <a:rPr lang="en-US" b="1" dirty="0" smtClean="0">
                    <a:solidFill>
                      <a:schemeClr val="tx2"/>
                    </a:solidFill>
                    <a:latin typeface="Calibri" panose="020F0502020204030204" pitchFamily="34" charset="0"/>
                  </a:rPr>
                  <a:t>SPEED</a:t>
                </a:r>
              </a:p>
            </p:txBody>
          </p:sp>
        </p:grpSp>
      </p:grpSp>
      <p:grpSp>
        <p:nvGrpSpPr>
          <p:cNvPr id="34" name="Group 33"/>
          <p:cNvGrpSpPr/>
          <p:nvPr>
            <p:custDataLst>
              <p:tags r:id="rId2"/>
            </p:custDataLst>
          </p:nvPr>
        </p:nvGrpSpPr>
        <p:grpSpPr>
          <a:xfrm>
            <a:off x="476388" y="3967988"/>
            <a:ext cx="5734748" cy="1419218"/>
            <a:chOff x="763528" y="3730354"/>
            <a:chExt cx="5734748" cy="1419218"/>
          </a:xfrm>
        </p:grpSpPr>
        <p:sp>
          <p:nvSpPr>
            <p:cNvPr id="35" name="Rounded Rectangle 34"/>
            <p:cNvSpPr/>
            <p:nvPr/>
          </p:nvSpPr>
          <p:spPr>
            <a:xfrm>
              <a:off x="1833417" y="4003803"/>
              <a:ext cx="4664859" cy="872321"/>
            </a:xfrm>
            <a:prstGeom prst="roundRect">
              <a:avLst>
                <a:gd name="adj" fmla="val 10005"/>
              </a:avLst>
            </a:prstGeom>
            <a:noFill/>
            <a:ln w="28575">
              <a:solidFill>
                <a:schemeClr val="accent2"/>
              </a:solidFill>
            </a:ln>
          </p:spPr>
          <p:txBody>
            <a:bodyPr wrap="square" lIns="457200" tIns="91440" rIns="91440" bIns="91440" rtlCol="0" anchor="ctr">
              <a:noAutofit/>
            </a:bodyPr>
            <a:lstStyle/>
            <a:p>
              <a:pPr>
                <a:spcBef>
                  <a:spcPts val="768"/>
                </a:spcBef>
                <a:buSzPct val="100000"/>
              </a:pPr>
              <a:r>
                <a:rPr lang="en-US" dirty="0">
                  <a:solidFill>
                    <a:schemeClr val="accent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Achieving the decision’s full value by </a:t>
              </a:r>
              <a:r>
                <a:rPr lang="en-US" b="1" dirty="0">
                  <a:solidFill>
                    <a:schemeClr val="accent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executing as planned</a:t>
              </a:r>
            </a:p>
          </p:txBody>
        </p:sp>
        <p:grpSp>
          <p:nvGrpSpPr>
            <p:cNvPr id="36" name="Group 35"/>
            <p:cNvGrpSpPr/>
            <p:nvPr>
              <p:custDataLst>
                <p:tags r:id="rId4"/>
              </p:custDataLst>
            </p:nvPr>
          </p:nvGrpSpPr>
          <p:grpSpPr>
            <a:xfrm>
              <a:off x="763528" y="3730354"/>
              <a:ext cx="1419218" cy="1419218"/>
              <a:chOff x="803046" y="1169917"/>
              <a:chExt cx="1591056" cy="1591056"/>
            </a:xfrm>
          </p:grpSpPr>
          <p:sp>
            <p:nvSpPr>
              <p:cNvPr id="37" name="Oval 36"/>
              <p:cNvSpPr/>
              <p:nvPr/>
            </p:nvSpPr>
            <p:spPr>
              <a:xfrm>
                <a:off x="803046" y="1169917"/>
                <a:ext cx="1591056" cy="1591056"/>
              </a:xfrm>
              <a:prstGeom prst="ellipse">
                <a:avLst/>
              </a:prstGeom>
              <a:solidFill>
                <a:schemeClr val="accent2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endParaRPr lang="en-US" sz="1800" dirty="0" smtClean="0">
                  <a:solidFill>
                    <a:schemeClr val="tx2"/>
                  </a:solidFill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859444" y="1783951"/>
                <a:ext cx="1478260" cy="414050"/>
              </a:xfrm>
              <a:prstGeom prst="rect">
                <a:avLst/>
              </a:prstGeom>
            </p:spPr>
            <p:txBody>
              <a:bodyPr wrap="square" rtlCol="0">
                <a:spAutoFit/>
              </a:bodyPr>
              <a:lstStyle/>
              <a:p>
                <a:pPr marL="0" indent="0" algn="ctr">
                  <a:buNone/>
                </a:pPr>
                <a:r>
                  <a:rPr lang="en-US" b="1" dirty="0" smtClean="0">
                    <a:solidFill>
                      <a:schemeClr val="tx2"/>
                    </a:solidFill>
                    <a:latin typeface="Calibri" panose="020F0502020204030204" pitchFamily="34" charset="0"/>
                  </a:rPr>
                  <a:t>YIELD</a:t>
                </a:r>
              </a:p>
            </p:txBody>
          </p:sp>
        </p:grpSp>
      </p:grpSp>
      <p:grpSp>
        <p:nvGrpSpPr>
          <p:cNvPr id="39" name="Group 38"/>
          <p:cNvGrpSpPr/>
          <p:nvPr/>
        </p:nvGrpSpPr>
        <p:grpSpPr>
          <a:xfrm>
            <a:off x="3422677" y="5355653"/>
            <a:ext cx="5892800" cy="1419218"/>
            <a:chOff x="763528" y="3730354"/>
            <a:chExt cx="5892800" cy="1419218"/>
          </a:xfrm>
        </p:grpSpPr>
        <p:sp>
          <p:nvSpPr>
            <p:cNvPr id="40" name="Rounded Rectangle 39"/>
            <p:cNvSpPr/>
            <p:nvPr/>
          </p:nvSpPr>
          <p:spPr>
            <a:xfrm>
              <a:off x="1833417" y="4003803"/>
              <a:ext cx="4822911" cy="872321"/>
            </a:xfrm>
            <a:prstGeom prst="roundRect">
              <a:avLst>
                <a:gd name="adj" fmla="val 10005"/>
              </a:avLst>
            </a:prstGeom>
            <a:noFill/>
            <a:ln w="28575">
              <a:solidFill>
                <a:schemeClr val="accent4"/>
              </a:solidFill>
            </a:ln>
          </p:spPr>
          <p:txBody>
            <a:bodyPr wrap="square" lIns="457200" tIns="91440" rIns="91440" bIns="91440" rtlCol="0" anchor="ctr">
              <a:noAutofit/>
            </a:bodyPr>
            <a:lstStyle/>
            <a:p>
              <a:pPr>
                <a:spcBef>
                  <a:spcPts val="768"/>
                </a:spcBef>
                <a:buSzPct val="100000"/>
              </a:pPr>
              <a:r>
                <a:rPr lang="en-US" dirty="0">
                  <a:solidFill>
                    <a:schemeClr val="accent4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Matching the </a:t>
              </a:r>
              <a:r>
                <a:rPr lang="en-US" b="1" dirty="0">
                  <a:solidFill>
                    <a:schemeClr val="accent4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effort invested </a:t>
              </a:r>
              <a:r>
                <a:rPr lang="en-US" dirty="0">
                  <a:solidFill>
                    <a:schemeClr val="accent4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to importance/ complexity</a:t>
              </a:r>
            </a:p>
          </p:txBody>
        </p:sp>
        <p:grpSp>
          <p:nvGrpSpPr>
            <p:cNvPr id="41" name="Group 40"/>
            <p:cNvGrpSpPr/>
            <p:nvPr>
              <p:custDataLst>
                <p:tags r:id="rId3"/>
              </p:custDataLst>
            </p:nvPr>
          </p:nvGrpSpPr>
          <p:grpSpPr>
            <a:xfrm>
              <a:off x="763528" y="3730354"/>
              <a:ext cx="1419218" cy="1419218"/>
              <a:chOff x="803046" y="1169917"/>
              <a:chExt cx="1591056" cy="1591056"/>
            </a:xfrm>
          </p:grpSpPr>
          <p:sp>
            <p:nvSpPr>
              <p:cNvPr id="42" name="Oval 41"/>
              <p:cNvSpPr/>
              <p:nvPr/>
            </p:nvSpPr>
            <p:spPr>
              <a:xfrm>
                <a:off x="803046" y="1169917"/>
                <a:ext cx="1591056" cy="1591056"/>
              </a:xfrm>
              <a:prstGeom prst="ellipse">
                <a:avLst/>
              </a:prstGeom>
              <a:solidFill>
                <a:schemeClr val="accent4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endParaRPr lang="en-US" sz="1800" dirty="0" smtClean="0">
                  <a:solidFill>
                    <a:schemeClr val="tx2"/>
                  </a:solidFill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859444" y="1783951"/>
                <a:ext cx="1478260" cy="414050"/>
              </a:xfrm>
              <a:prstGeom prst="rect">
                <a:avLst/>
              </a:prstGeom>
            </p:spPr>
            <p:txBody>
              <a:bodyPr wrap="square" rtlCol="0">
                <a:spAutoFit/>
              </a:bodyPr>
              <a:lstStyle/>
              <a:p>
                <a:pPr marL="0" indent="0" algn="ctr">
                  <a:buNone/>
                </a:pPr>
                <a:r>
                  <a:rPr lang="en-US" b="1" dirty="0" smtClean="0">
                    <a:solidFill>
                      <a:schemeClr val="tx2"/>
                    </a:solidFill>
                    <a:latin typeface="Calibri" panose="020F0502020204030204" pitchFamily="34" charset="0"/>
                  </a:rPr>
                  <a:t>EFFORT</a:t>
                </a:r>
              </a:p>
            </p:txBody>
          </p:sp>
        </p:grpSp>
      </p:grpSp>
      <p:sp>
        <p:nvSpPr>
          <p:cNvPr id="44" name="Arc 43"/>
          <p:cNvSpPr/>
          <p:nvPr/>
        </p:nvSpPr>
        <p:spPr>
          <a:xfrm rot="21049382">
            <a:off x="5475133" y="1760722"/>
            <a:ext cx="1787666" cy="1787666"/>
          </a:xfrm>
          <a:prstGeom prst="arc">
            <a:avLst>
              <a:gd name="adj1" fmla="val 17058043"/>
              <a:gd name="adj2" fmla="val 773627"/>
            </a:avLst>
          </a:prstGeom>
          <a:ln w="57150" cap="rnd">
            <a:solidFill>
              <a:schemeClr val="bg1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Arc 44"/>
          <p:cNvSpPr/>
          <p:nvPr/>
        </p:nvSpPr>
        <p:spPr>
          <a:xfrm rot="550618" flipH="1">
            <a:off x="2389965" y="3124975"/>
            <a:ext cx="1787666" cy="1787666"/>
          </a:xfrm>
          <a:prstGeom prst="arc">
            <a:avLst>
              <a:gd name="adj1" fmla="val 17058043"/>
              <a:gd name="adj2" fmla="val 773627"/>
            </a:avLst>
          </a:prstGeom>
          <a:ln w="57150" cap="rnd">
            <a:solidFill>
              <a:schemeClr val="bg1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Arc 45"/>
          <p:cNvSpPr/>
          <p:nvPr/>
        </p:nvSpPr>
        <p:spPr>
          <a:xfrm rot="21049382">
            <a:off x="5460217" y="4531826"/>
            <a:ext cx="1787666" cy="1787666"/>
          </a:xfrm>
          <a:prstGeom prst="arc">
            <a:avLst>
              <a:gd name="adj1" fmla="val 17058043"/>
              <a:gd name="adj2" fmla="val 773627"/>
            </a:avLst>
          </a:prstGeom>
          <a:ln w="57150" cap="rnd">
            <a:solidFill>
              <a:schemeClr val="bg1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btfpLayoutConfig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 smtClean="0">
                <a:solidFill>
                  <a:srgbClr val="FFFFFF">
                    <a:alpha val="0"/>
                  </a:srgbClr>
                </a:solidFill>
              </a:rPr>
              <a:t>overall_0_132139222670404522 columns_1_132139222670404522</a:t>
            </a:r>
            <a:endParaRPr lang="en-US" sz="100" dirty="0" smtClean="0">
              <a:solidFill>
                <a:srgbClr val="FFFFFF">
                  <a:alpha val="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502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 smtClean="0">
                <a:solidFill>
                  <a:srgbClr val="FFFFFF"/>
                </a:solidFill>
              </a:rPr>
              <a:t>22_84</a:t>
            </a:r>
            <a:endParaRPr lang="en-US" sz="100" dirty="0" smtClean="0">
              <a:solidFill>
                <a:srgbClr val="FFFFFF"/>
              </a:solidFill>
            </a:endParaRPr>
          </a:p>
        </p:txBody>
      </p:sp>
      <p:sp>
        <p:nvSpPr>
          <p:cNvPr id="20" name="KMA6C131B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672955" y="1913796"/>
            <a:ext cx="8385464" cy="42340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46774" tIns="46774" rIns="46774" bIns="46774">
            <a:spAutoFit/>
          </a:bodyPr>
          <a:lstStyle/>
          <a:p>
            <a:pPr marL="185650" indent="-185650" defTabSz="980583">
              <a:lnSpc>
                <a:spcPct val="95000"/>
              </a:lnSpc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000" dirty="0" smtClean="0"/>
              <a:t>We clarify </a:t>
            </a:r>
            <a:r>
              <a:rPr lang="en-US" sz="2000" b="1" dirty="0" smtClean="0"/>
              <a:t>what is (and is not) being decided</a:t>
            </a:r>
            <a:r>
              <a:rPr lang="en-US" sz="2000" dirty="0" smtClean="0"/>
              <a:t> in advance</a:t>
            </a:r>
          </a:p>
          <a:p>
            <a:pPr marL="185650" indent="-185650" defTabSz="980583">
              <a:spcBef>
                <a:spcPts val="9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000" dirty="0">
                <a:solidFill>
                  <a:schemeClr val="bg1">
                    <a:lumMod val="10000"/>
                  </a:schemeClr>
                </a:solidFill>
              </a:rPr>
              <a:t>We establish </a:t>
            </a:r>
            <a:r>
              <a:rPr lang="en-US" sz="2000" b="1" dirty="0">
                <a:solidFill>
                  <a:schemeClr val="bg1">
                    <a:lumMod val="10000"/>
                  </a:schemeClr>
                </a:solidFill>
              </a:rPr>
              <a:t>clear and appropriate decision roles</a:t>
            </a:r>
            <a:r>
              <a:rPr lang="en-US" sz="2000" dirty="0">
                <a:solidFill>
                  <a:schemeClr val="bg1">
                    <a:lumMod val="10000"/>
                  </a:schemeClr>
                </a:solidFill>
              </a:rPr>
              <a:t>; using an </a:t>
            </a:r>
            <a:r>
              <a:rPr lang="en-US" sz="2000" dirty="0">
                <a:solidFill>
                  <a:schemeClr val="bg1">
                    <a:lumMod val="10000"/>
                  </a:schemeClr>
                </a:solidFill>
                <a:hlinkClick r:id="rId5"/>
              </a:rPr>
              <a:t>equity lens </a:t>
            </a:r>
            <a:r>
              <a:rPr lang="en-US" sz="2000" dirty="0">
                <a:solidFill>
                  <a:schemeClr val="bg1">
                    <a:lumMod val="10000"/>
                  </a:schemeClr>
                </a:solidFill>
              </a:rPr>
              <a:t>to ensure the right voices are at the table</a:t>
            </a:r>
          </a:p>
          <a:p>
            <a:pPr marL="185650" indent="-185650" defTabSz="980583">
              <a:spcBef>
                <a:spcPts val="9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000" dirty="0">
                <a:solidFill>
                  <a:schemeClr val="bg1">
                    <a:lumMod val="10000"/>
                  </a:schemeClr>
                </a:solidFill>
              </a:rPr>
              <a:t>We proactively create </a:t>
            </a:r>
            <a:r>
              <a:rPr lang="en-US" sz="2000" b="1" dirty="0">
                <a:solidFill>
                  <a:schemeClr val="bg1">
                    <a:lumMod val="10000"/>
                  </a:schemeClr>
                </a:solidFill>
              </a:rPr>
              <a:t>ways for those affected by the decision to participate</a:t>
            </a:r>
            <a:r>
              <a:rPr lang="en-US" sz="2000" dirty="0">
                <a:solidFill>
                  <a:schemeClr val="bg1">
                    <a:lumMod val="10000"/>
                  </a:schemeClr>
                </a:solidFill>
              </a:rPr>
              <a:t>, particularly those typically marginalized</a:t>
            </a:r>
          </a:p>
          <a:p>
            <a:pPr marL="185650" indent="-185650" defTabSz="980583">
              <a:spcBef>
                <a:spcPts val="9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000" dirty="0">
                <a:solidFill>
                  <a:schemeClr val="bg1">
                    <a:lumMod val="10000"/>
                  </a:schemeClr>
                </a:solidFill>
              </a:rPr>
              <a:t>We </a:t>
            </a:r>
            <a:r>
              <a:rPr lang="en-US" sz="2000" b="1" dirty="0">
                <a:solidFill>
                  <a:schemeClr val="bg1">
                    <a:lumMod val="10000"/>
                  </a:schemeClr>
                </a:solidFill>
              </a:rPr>
              <a:t>do not expect to be involved </a:t>
            </a:r>
            <a:r>
              <a:rPr lang="en-US" sz="2000" dirty="0">
                <a:solidFill>
                  <a:schemeClr val="bg1">
                    <a:lumMod val="10000"/>
                  </a:schemeClr>
                </a:solidFill>
              </a:rPr>
              <a:t>in every decision</a:t>
            </a:r>
          </a:p>
          <a:p>
            <a:pPr marL="185650" indent="-185650" defTabSz="980583">
              <a:spcBef>
                <a:spcPts val="9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000" dirty="0">
                <a:solidFill>
                  <a:schemeClr val="bg1">
                    <a:lumMod val="10000"/>
                  </a:schemeClr>
                </a:solidFill>
              </a:rPr>
              <a:t>We clarify the </a:t>
            </a:r>
            <a:r>
              <a:rPr lang="en-US" sz="2000" b="1" dirty="0">
                <a:solidFill>
                  <a:schemeClr val="bg1">
                    <a:lumMod val="10000"/>
                  </a:schemeClr>
                </a:solidFill>
              </a:rPr>
              <a:t>decision criteria, process, and timeline </a:t>
            </a:r>
            <a:r>
              <a:rPr lang="en-US" sz="2000" dirty="0">
                <a:solidFill>
                  <a:schemeClr val="bg1">
                    <a:lumMod val="10000"/>
                  </a:schemeClr>
                </a:solidFill>
              </a:rPr>
              <a:t>upfront</a:t>
            </a:r>
          </a:p>
          <a:p>
            <a:pPr marL="185650" indent="-185650" defTabSz="980583">
              <a:spcBef>
                <a:spcPts val="9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000" dirty="0">
                <a:solidFill>
                  <a:schemeClr val="bg1">
                    <a:lumMod val="10000"/>
                  </a:schemeClr>
                </a:solidFill>
              </a:rPr>
              <a:t>We make explicit and interrogate</a:t>
            </a:r>
            <a:r>
              <a:rPr lang="en-US" sz="2000" b="1" dirty="0">
                <a:solidFill>
                  <a:schemeClr val="bg1">
                    <a:lumMod val="10000"/>
                  </a:schemeClr>
                </a:solidFill>
              </a:rPr>
              <a:t> assumptions, beliefs and values</a:t>
            </a:r>
            <a:r>
              <a:rPr lang="en-US" sz="2000" dirty="0">
                <a:solidFill>
                  <a:schemeClr val="bg1">
                    <a:lumMod val="10000"/>
                  </a:schemeClr>
                </a:solidFill>
              </a:rPr>
              <a:t> that may influence the process</a:t>
            </a:r>
          </a:p>
          <a:p>
            <a:pPr marL="185650" indent="-185650" defTabSz="980583">
              <a:spcBef>
                <a:spcPts val="9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000" dirty="0">
                <a:solidFill>
                  <a:schemeClr val="bg1">
                    <a:lumMod val="10000"/>
                  </a:schemeClr>
                </a:solidFill>
              </a:rPr>
              <a:t>We determine </a:t>
            </a:r>
            <a:r>
              <a:rPr lang="en-US" sz="2000" b="1" dirty="0">
                <a:solidFill>
                  <a:schemeClr val="bg1">
                    <a:lumMod val="10000"/>
                  </a:schemeClr>
                </a:solidFill>
              </a:rPr>
              <a:t>what information is needed</a:t>
            </a:r>
            <a:r>
              <a:rPr lang="en-US" sz="2000" dirty="0">
                <a:solidFill>
                  <a:schemeClr val="bg1">
                    <a:lumMod val="10000"/>
                  </a:schemeClr>
                </a:solidFill>
              </a:rPr>
              <a:t> and ensure the level of effort reflects the value of the decision</a:t>
            </a:r>
          </a:p>
        </p:txBody>
      </p:sp>
      <p:sp>
        <p:nvSpPr>
          <p:cNvPr id="28" name="Pentagon 27"/>
          <p:cNvSpPr/>
          <p:nvPr/>
        </p:nvSpPr>
        <p:spPr>
          <a:xfrm>
            <a:off x="585007" y="1379538"/>
            <a:ext cx="8561361" cy="428320"/>
          </a:xfrm>
          <a:prstGeom prst="homePlate">
            <a:avLst/>
          </a:prstGeom>
          <a:solidFill>
            <a:schemeClr val="bg2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Decision setup</a:t>
            </a:r>
          </a:p>
        </p:txBody>
      </p:sp>
      <p:sp>
        <p:nvSpPr>
          <p:cNvPr id="48" name="Rectangle 2"/>
          <p:cNvSpPr>
            <a:spLocks noGrp="1" noChangeArrowheads="1"/>
          </p:cNvSpPr>
          <p:nvPr>
            <p:ph type="title"/>
          </p:nvPr>
        </p:nvSpPr>
        <p:spPr>
          <a:xfrm>
            <a:off x="384048" y="0"/>
            <a:ext cx="9198864" cy="950976"/>
          </a:xfrm>
        </p:spPr>
        <p:txBody>
          <a:bodyPr/>
          <a:lstStyle/>
          <a:p>
            <a:r>
              <a:rPr lang="en-GB" dirty="0" smtClean="0"/>
              <a:t>Best in class decision </a:t>
            </a:r>
            <a:r>
              <a:rPr lang="en-GB" dirty="0" err="1" smtClean="0"/>
              <a:t>behaviors</a:t>
            </a:r>
            <a:r>
              <a:rPr lang="en-GB" dirty="0" smtClean="0"/>
              <a:t> (1 of 3)</a:t>
            </a:r>
            <a:endParaRPr lang="en-GB" dirty="0"/>
          </a:p>
        </p:txBody>
      </p:sp>
      <p:sp>
        <p:nvSpPr>
          <p:cNvPr id="3" name="btfpLayoutConfig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 smtClean="0">
                <a:solidFill>
                  <a:srgbClr val="FFFFFF">
                    <a:alpha val="0"/>
                  </a:srgbClr>
                </a:solidFill>
              </a:rPr>
              <a:t>overall_0_132137395575465366 columns_1_132137395575465366</a:t>
            </a:r>
            <a:endParaRPr lang="en-US" sz="100" dirty="0" smtClean="0">
              <a:solidFill>
                <a:srgbClr val="FFFFFF">
                  <a:alpha val="0"/>
                </a:srgb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51389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 smtClean="0">
                <a:solidFill>
                  <a:srgbClr val="FFFFFF"/>
                </a:solidFill>
              </a:rPr>
              <a:t>22_84</a:t>
            </a:r>
            <a:endParaRPr lang="en-US" sz="100" dirty="0" smtClean="0">
              <a:solidFill>
                <a:srgbClr val="FFFFFF"/>
              </a:solidFill>
            </a:endParaRPr>
          </a:p>
        </p:txBody>
      </p:sp>
      <p:sp>
        <p:nvSpPr>
          <p:cNvPr id="27" name="Pentagon 26"/>
          <p:cNvSpPr/>
          <p:nvPr/>
        </p:nvSpPr>
        <p:spPr>
          <a:xfrm>
            <a:off x="555777" y="1379538"/>
            <a:ext cx="8619821" cy="428320"/>
          </a:xfrm>
          <a:prstGeom prst="homePlate">
            <a:avLst/>
          </a:prstGeom>
          <a:solidFill>
            <a:schemeClr val="bg2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Decision-making</a:t>
            </a:r>
          </a:p>
        </p:txBody>
      </p:sp>
      <p:sp>
        <p:nvSpPr>
          <p:cNvPr id="48" name="Rectangle 2"/>
          <p:cNvSpPr>
            <a:spLocks noGrp="1" noChangeArrowheads="1"/>
          </p:cNvSpPr>
          <p:nvPr>
            <p:ph type="title"/>
          </p:nvPr>
        </p:nvSpPr>
        <p:spPr>
          <a:xfrm>
            <a:off x="384048" y="0"/>
            <a:ext cx="9198864" cy="950976"/>
          </a:xfrm>
        </p:spPr>
        <p:txBody>
          <a:bodyPr/>
          <a:lstStyle/>
          <a:p>
            <a:r>
              <a:rPr lang="en-GB" dirty="0" smtClean="0"/>
              <a:t>Best in class decision </a:t>
            </a:r>
            <a:r>
              <a:rPr lang="en-GB" dirty="0" err="1" smtClean="0"/>
              <a:t>behaviors</a:t>
            </a:r>
            <a:r>
              <a:rPr lang="en-GB" dirty="0" smtClean="0"/>
              <a:t> (2 of 3)</a:t>
            </a:r>
            <a:endParaRPr lang="en-GB" dirty="0"/>
          </a:p>
        </p:txBody>
      </p:sp>
      <p:sp>
        <p:nvSpPr>
          <p:cNvPr id="3" name="btfpLayoutConfig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 smtClean="0">
                <a:solidFill>
                  <a:srgbClr val="FFFFFF">
                    <a:alpha val="0"/>
                  </a:srgbClr>
                </a:solidFill>
              </a:rPr>
              <a:t>overall_0_132139224505086517 columns_1_132139224505086517</a:t>
            </a:r>
            <a:endParaRPr lang="en-US" sz="100" dirty="0" smtClean="0">
              <a:solidFill>
                <a:srgbClr val="FFFFFF">
                  <a:alpha val="0"/>
                </a:srgbClr>
              </a:solidFill>
            </a:endParaRPr>
          </a:p>
        </p:txBody>
      </p:sp>
      <p:sp>
        <p:nvSpPr>
          <p:cNvPr id="12" name="KMA6C131B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555777" y="1913796"/>
            <a:ext cx="8619821" cy="40955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46774" tIns="46774" rIns="46774" bIns="46774">
            <a:spAutoFit/>
          </a:bodyPr>
          <a:lstStyle/>
          <a:p>
            <a:pPr marL="185650" indent="-185650" defTabSz="980583">
              <a:spcBef>
                <a:spcPts val="12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000" dirty="0">
                <a:solidFill>
                  <a:schemeClr val="bg1">
                    <a:lumMod val="10000"/>
                  </a:schemeClr>
                </a:solidFill>
              </a:rPr>
              <a:t>We seek options that </a:t>
            </a:r>
            <a:r>
              <a:rPr lang="en-US" sz="2000" b="1" dirty="0">
                <a:solidFill>
                  <a:schemeClr val="bg1">
                    <a:lumMod val="10000"/>
                  </a:schemeClr>
                </a:solidFill>
              </a:rPr>
              <a:t>address inequity and promote equity, </a:t>
            </a:r>
            <a:r>
              <a:rPr lang="en-US" sz="2000" dirty="0">
                <a:solidFill>
                  <a:schemeClr val="bg1">
                    <a:lumMod val="10000"/>
                  </a:schemeClr>
                </a:solidFill>
              </a:rPr>
              <a:t>considering any unintended consequences and the impact on disparities</a:t>
            </a:r>
          </a:p>
          <a:p>
            <a:pPr marL="185650" indent="-185650" defTabSz="980583">
              <a:spcBef>
                <a:spcPts val="12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000" dirty="0">
                <a:solidFill>
                  <a:schemeClr val="bg1">
                    <a:lumMod val="10000"/>
                  </a:schemeClr>
                </a:solidFill>
              </a:rPr>
              <a:t>We evaluate options using </a:t>
            </a:r>
            <a:r>
              <a:rPr lang="en-US" sz="2000" b="1" dirty="0">
                <a:solidFill>
                  <a:schemeClr val="bg1">
                    <a:lumMod val="10000"/>
                  </a:schemeClr>
                </a:solidFill>
              </a:rPr>
              <a:t>data that has been interrogated for bias </a:t>
            </a:r>
            <a:r>
              <a:rPr lang="en-US" sz="2000" dirty="0">
                <a:solidFill>
                  <a:schemeClr val="bg1">
                    <a:lumMod val="10000"/>
                  </a:schemeClr>
                </a:solidFill>
              </a:rPr>
              <a:t>first, judgment second</a:t>
            </a:r>
          </a:p>
          <a:p>
            <a:pPr marL="185650" indent="-185650" defTabSz="980583">
              <a:spcBef>
                <a:spcPts val="12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000" dirty="0">
                <a:solidFill>
                  <a:schemeClr val="bg1">
                    <a:lumMod val="10000"/>
                  </a:schemeClr>
                </a:solidFill>
              </a:rPr>
              <a:t>We engage in </a:t>
            </a:r>
            <a:r>
              <a:rPr lang="en-US" sz="2000" b="1" dirty="0">
                <a:solidFill>
                  <a:schemeClr val="bg1">
                    <a:lumMod val="10000"/>
                  </a:schemeClr>
                </a:solidFill>
              </a:rPr>
              <a:t>open and constructive debate</a:t>
            </a:r>
            <a:r>
              <a:rPr lang="en-US" sz="2000" dirty="0">
                <a:solidFill>
                  <a:schemeClr val="bg1">
                    <a:lumMod val="10000"/>
                  </a:schemeClr>
                </a:solidFill>
              </a:rPr>
              <a:t>, challenging the status quo </a:t>
            </a:r>
          </a:p>
          <a:p>
            <a:pPr marL="185650" indent="-185650" defTabSz="980583">
              <a:spcBef>
                <a:spcPts val="12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000" dirty="0">
                <a:solidFill>
                  <a:schemeClr val="bg1">
                    <a:lumMod val="10000"/>
                  </a:schemeClr>
                </a:solidFill>
              </a:rPr>
              <a:t>We each </a:t>
            </a:r>
            <a:r>
              <a:rPr lang="en-US" sz="2000" b="1" dirty="0">
                <a:solidFill>
                  <a:schemeClr val="bg1">
                    <a:lumMod val="10000"/>
                  </a:schemeClr>
                </a:solidFill>
              </a:rPr>
              <a:t>play our agreed roles</a:t>
            </a:r>
            <a:r>
              <a:rPr lang="en-US" sz="2000" dirty="0">
                <a:solidFill>
                  <a:schemeClr val="bg1">
                    <a:lumMod val="10000"/>
                  </a:schemeClr>
                </a:solidFill>
              </a:rPr>
              <a:t>, engaging at the right times and in the right ways</a:t>
            </a:r>
          </a:p>
          <a:p>
            <a:pPr marL="185650" indent="-185650" defTabSz="980583">
              <a:spcBef>
                <a:spcPts val="12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000" dirty="0">
                <a:solidFill>
                  <a:schemeClr val="bg1">
                    <a:lumMod val="10000"/>
                  </a:schemeClr>
                </a:solidFill>
              </a:rPr>
              <a:t>We strike the right </a:t>
            </a:r>
            <a:r>
              <a:rPr lang="en-US" sz="2000" b="1" dirty="0">
                <a:solidFill>
                  <a:schemeClr val="bg1">
                    <a:lumMod val="10000"/>
                  </a:schemeClr>
                </a:solidFill>
              </a:rPr>
              <a:t>balance between analysis and action</a:t>
            </a:r>
          </a:p>
          <a:p>
            <a:pPr marL="185650" indent="-185650" defTabSz="980583">
              <a:spcBef>
                <a:spcPts val="12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000" dirty="0">
                <a:solidFill>
                  <a:schemeClr val="bg1">
                    <a:lumMod val="10000"/>
                  </a:schemeClr>
                </a:solidFill>
              </a:rPr>
              <a:t>We run </a:t>
            </a:r>
            <a:r>
              <a:rPr lang="en-US" sz="2000" b="1" dirty="0">
                <a:solidFill>
                  <a:schemeClr val="bg1">
                    <a:lumMod val="10000"/>
                  </a:schemeClr>
                </a:solidFill>
              </a:rPr>
              <a:t>decision-focused meetings </a:t>
            </a:r>
            <a:r>
              <a:rPr lang="en-US" sz="2000" dirty="0">
                <a:solidFill>
                  <a:schemeClr val="bg1">
                    <a:lumMod val="10000"/>
                  </a:schemeClr>
                </a:solidFill>
              </a:rPr>
              <a:t>that advance decisions and execution</a:t>
            </a:r>
          </a:p>
          <a:p>
            <a:pPr marL="185650" indent="-185650" defTabSz="980583">
              <a:spcBef>
                <a:spcPts val="12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000" dirty="0">
                <a:solidFill>
                  <a:schemeClr val="bg1">
                    <a:lumMod val="10000"/>
                  </a:schemeClr>
                </a:solidFill>
              </a:rPr>
              <a:t>We make the </a:t>
            </a:r>
            <a:r>
              <a:rPr lang="en-US" sz="2000" b="1" dirty="0">
                <a:solidFill>
                  <a:schemeClr val="bg1">
                    <a:lumMod val="10000"/>
                  </a:schemeClr>
                </a:solidFill>
              </a:rPr>
              <a:t>best decision for the organization overall</a:t>
            </a:r>
            <a:r>
              <a:rPr lang="en-US" sz="2000" dirty="0">
                <a:solidFill>
                  <a:schemeClr val="bg1">
                    <a:lumMod val="10000"/>
                  </a:schemeClr>
                </a:solidFill>
              </a:rPr>
              <a:t>, not for our own function or department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45029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 smtClean="0">
                <a:solidFill>
                  <a:srgbClr val="FFFFFF"/>
                </a:solidFill>
              </a:rPr>
              <a:t>22_84</a:t>
            </a:r>
            <a:endParaRPr lang="en-US" sz="100" dirty="0" smtClean="0">
              <a:solidFill>
                <a:srgbClr val="FFFFFF"/>
              </a:solidFill>
            </a:endParaRPr>
          </a:p>
        </p:txBody>
      </p:sp>
      <p:sp>
        <p:nvSpPr>
          <p:cNvPr id="26" name="Pentagon 25"/>
          <p:cNvSpPr/>
          <p:nvPr/>
        </p:nvSpPr>
        <p:spPr>
          <a:xfrm>
            <a:off x="1001895" y="1379538"/>
            <a:ext cx="7727586" cy="428320"/>
          </a:xfrm>
          <a:prstGeom prst="homePlate">
            <a:avLst/>
          </a:prstGeom>
          <a:solidFill>
            <a:schemeClr val="bg2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>
              <a:spcAft>
                <a:spcPts val="600"/>
              </a:spcAft>
            </a:pPr>
            <a:r>
              <a:rPr lang="en-US" sz="2000" b="1" dirty="0" smtClean="0">
                <a:solidFill>
                  <a:schemeClr val="tx2"/>
                </a:solidFill>
              </a:rPr>
              <a:t>Decision follow-through</a:t>
            </a:r>
          </a:p>
        </p:txBody>
      </p:sp>
      <p:sp>
        <p:nvSpPr>
          <p:cNvPr id="48" name="Rectangle 2"/>
          <p:cNvSpPr>
            <a:spLocks noGrp="1" noChangeArrowheads="1"/>
          </p:cNvSpPr>
          <p:nvPr>
            <p:ph type="title"/>
          </p:nvPr>
        </p:nvSpPr>
        <p:spPr>
          <a:xfrm>
            <a:off x="384048" y="0"/>
            <a:ext cx="9198864" cy="950976"/>
          </a:xfrm>
        </p:spPr>
        <p:txBody>
          <a:bodyPr/>
          <a:lstStyle/>
          <a:p>
            <a:r>
              <a:rPr lang="en-GB" dirty="0" smtClean="0"/>
              <a:t>Best in class decision </a:t>
            </a:r>
            <a:r>
              <a:rPr lang="en-GB" dirty="0" err="1" smtClean="0"/>
              <a:t>behaviors</a:t>
            </a:r>
            <a:r>
              <a:rPr lang="en-GB" dirty="0" smtClean="0"/>
              <a:t> (3 of 3)</a:t>
            </a:r>
            <a:endParaRPr lang="en-GB" dirty="0"/>
          </a:p>
        </p:txBody>
      </p:sp>
      <p:sp>
        <p:nvSpPr>
          <p:cNvPr id="3" name="btfpLayoutConfig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 smtClean="0">
                <a:solidFill>
                  <a:srgbClr val="FFFFFF">
                    <a:alpha val="0"/>
                  </a:srgbClr>
                </a:solidFill>
              </a:rPr>
              <a:t>overall_0_132079547022057931 columns_1_132079547022057931</a:t>
            </a:r>
            <a:endParaRPr lang="en-US" sz="100" dirty="0" smtClean="0">
              <a:solidFill>
                <a:srgbClr val="FFFFFF">
                  <a:alpha val="0"/>
                </a:srgbClr>
              </a:solidFill>
            </a:endParaRPr>
          </a:p>
        </p:txBody>
      </p:sp>
      <p:sp>
        <p:nvSpPr>
          <p:cNvPr id="13" name="KMA6C131B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1079827" y="1910800"/>
            <a:ext cx="7571722" cy="33261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46774" tIns="46774" rIns="46774" bIns="46774">
            <a:spAutoFit/>
          </a:bodyPr>
          <a:lstStyle/>
          <a:p>
            <a:pPr marL="185650" indent="-185650" defTabSz="980583">
              <a:spcBef>
                <a:spcPts val="12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000" dirty="0"/>
              <a:t>We </a:t>
            </a:r>
            <a:r>
              <a:rPr lang="en-US" sz="2000" b="1" dirty="0"/>
              <a:t>support decisions </a:t>
            </a:r>
            <a:r>
              <a:rPr lang="en-US" sz="2000" dirty="0"/>
              <a:t>once made, regardless of personal viewpoint</a:t>
            </a:r>
          </a:p>
          <a:p>
            <a:pPr marL="185650" indent="-185650" defTabSz="980583">
              <a:spcBef>
                <a:spcPts val="12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000" dirty="0"/>
              <a:t>We </a:t>
            </a:r>
            <a:r>
              <a:rPr lang="en-US" sz="2000" b="1" dirty="0"/>
              <a:t>proactively communicate the process and outcome of the decision, </a:t>
            </a:r>
            <a:r>
              <a:rPr lang="en-US" sz="2000" dirty="0"/>
              <a:t>especially to  those most affected by the decision</a:t>
            </a:r>
          </a:p>
          <a:p>
            <a:pPr marL="185650" indent="-185650" defTabSz="980583">
              <a:spcBef>
                <a:spcPts val="12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000" dirty="0"/>
              <a:t>We </a:t>
            </a:r>
            <a:r>
              <a:rPr lang="en-US" sz="2000" b="1" dirty="0"/>
              <a:t>plan for execution </a:t>
            </a:r>
            <a:r>
              <a:rPr lang="en-US" sz="2000" dirty="0"/>
              <a:t>and</a:t>
            </a:r>
            <a:r>
              <a:rPr lang="en-US" sz="2000" b="1" dirty="0"/>
              <a:t> </a:t>
            </a:r>
            <a:r>
              <a:rPr lang="en-US" sz="2000" dirty="0"/>
              <a:t>allocate resources appropriately</a:t>
            </a:r>
          </a:p>
          <a:p>
            <a:pPr marL="185650" indent="-185650" defTabSz="980583">
              <a:spcBef>
                <a:spcPts val="12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000" dirty="0"/>
              <a:t>We </a:t>
            </a:r>
            <a:r>
              <a:rPr lang="en-US" sz="2000" b="1" dirty="0"/>
              <a:t>hold ourselves and each other accountable </a:t>
            </a:r>
            <a:r>
              <a:rPr lang="en-US" sz="2000" dirty="0"/>
              <a:t>for execution </a:t>
            </a:r>
          </a:p>
          <a:p>
            <a:pPr marL="185650" indent="-185650" defTabSz="980583">
              <a:spcBef>
                <a:spcPts val="12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000" dirty="0"/>
              <a:t>We </a:t>
            </a:r>
            <a:r>
              <a:rPr lang="en-US" sz="2000" b="1" dirty="0"/>
              <a:t>track the outcome </a:t>
            </a:r>
            <a:r>
              <a:rPr lang="en-US" sz="2000" dirty="0"/>
              <a:t>to learn and adjust, paying particular attention to the impact on disparities and advancing equity </a:t>
            </a:r>
            <a:endParaRPr lang="en-US" sz="2000" b="1" dirty="0"/>
          </a:p>
          <a:p>
            <a:pPr marL="185650" indent="-185650" defTabSz="980583">
              <a:spcBef>
                <a:spcPts val="12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000" dirty="0"/>
              <a:t>We </a:t>
            </a:r>
            <a:r>
              <a:rPr lang="en-US" sz="2000" b="1" dirty="0"/>
              <a:t>do not re-open decisions </a:t>
            </a:r>
            <a:r>
              <a:rPr lang="en-US" sz="2000" dirty="0"/>
              <a:t>unless significant factors have changed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04711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genda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437A"/>
                </a:solidFill>
              </a:rPr>
              <a:t>Agenda</a:t>
            </a:r>
            <a:endParaRPr lang="en-US" dirty="0"/>
          </a:p>
        </p:txBody>
      </p:sp>
      <p:sp>
        <p:nvSpPr>
          <p:cNvPr id="5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 smtClean="0">
                <a:solidFill>
                  <a:srgbClr val="FFFFFF"/>
                </a:solidFill>
              </a:rPr>
              <a:t>7_89</a:t>
            </a:r>
            <a:endParaRPr lang="en-US" sz="100" dirty="0" smtClean="0">
              <a:solidFill>
                <a:srgbClr val="FFFFFF"/>
              </a:solidFill>
            </a:endParaRPr>
          </a:p>
        </p:txBody>
      </p:sp>
      <p:sp>
        <p:nvSpPr>
          <p:cNvPr id="6" name="AgendaBar"/>
          <p:cNvSpPr/>
          <p:nvPr/>
        </p:nvSpPr>
        <p:spPr>
          <a:xfrm>
            <a:off x="1379745" y="2983762"/>
            <a:ext cx="6797899" cy="944001"/>
          </a:xfrm>
          <a:prstGeom prst="roundRect">
            <a:avLst/>
          </a:prstGeom>
          <a:noFill/>
          <a:ln w="19050">
            <a:solidFill>
              <a:schemeClr val="accent3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3" name="btfpLayoutConfig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 smtClean="0">
                <a:solidFill>
                  <a:srgbClr val="FFFFFF">
                    <a:alpha val="0"/>
                  </a:srgbClr>
                </a:solidFill>
              </a:rPr>
              <a:t>overall_0_132137393344523850 columns_1_132137393344523850</a:t>
            </a:r>
            <a:endParaRPr lang="en-US" sz="100" dirty="0" smtClean="0">
              <a:solidFill>
                <a:srgbClr val="FFFFFF">
                  <a:alpha val="0"/>
                </a:srgbClr>
              </a:solidFill>
            </a:endParaRPr>
          </a:p>
        </p:txBody>
      </p:sp>
      <p:sp>
        <p:nvSpPr>
          <p:cNvPr id="4" name="btfpBulletedListLegacy116720"/>
          <p:cNvSpPr txBox="1"/>
          <p:nvPr>
            <p:custDataLst>
              <p:tags r:id="rId1"/>
            </p:custDataLst>
          </p:nvPr>
        </p:nvSpPr>
        <p:spPr>
          <a:xfrm>
            <a:off x="1527463" y="1955800"/>
            <a:ext cx="6650182" cy="3970318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pPr marL="177800" indent="-177800">
              <a:spcBef>
                <a:spcPts val="1200"/>
              </a:spcBef>
              <a:buChar char="•"/>
            </a:pPr>
            <a:r>
              <a:rPr lang="en-US" sz="2400" dirty="0" smtClean="0"/>
              <a:t>Review best in class decision behaviors</a:t>
            </a:r>
          </a:p>
          <a:p>
            <a:pPr marL="177800" indent="-177800">
              <a:spcBef>
                <a:spcPts val="1200"/>
              </a:spcBef>
              <a:buChar char="•"/>
            </a:pPr>
            <a:endParaRPr lang="en-US" sz="2400" dirty="0" smtClean="0"/>
          </a:p>
          <a:p>
            <a:pPr marL="177800" indent="-177800">
              <a:spcBef>
                <a:spcPts val="1200"/>
              </a:spcBef>
              <a:buChar char="•"/>
            </a:pPr>
            <a:r>
              <a:rPr lang="en-US" sz="2400" dirty="0" smtClean="0"/>
              <a:t>Assess a recent decision and discuss with a colleague</a:t>
            </a:r>
          </a:p>
          <a:p>
            <a:pPr marL="177800" indent="-177800">
              <a:spcBef>
                <a:spcPts val="1200"/>
              </a:spcBef>
              <a:buChar char="•"/>
            </a:pPr>
            <a:endParaRPr lang="en-US" sz="2400" dirty="0"/>
          </a:p>
          <a:p>
            <a:pPr marL="177800" indent="-177800">
              <a:spcBef>
                <a:spcPts val="1200"/>
              </a:spcBef>
              <a:buChar char="•"/>
            </a:pPr>
            <a:r>
              <a:rPr lang="en-US" sz="2400" dirty="0"/>
              <a:t>Introduce </a:t>
            </a:r>
            <a:r>
              <a:rPr lang="en-US" sz="2400" dirty="0" smtClean="0"/>
              <a:t>RAPID® tool for decision roles</a:t>
            </a:r>
          </a:p>
          <a:p>
            <a:pPr marL="177800" indent="-177800">
              <a:spcBef>
                <a:spcPts val="1200"/>
              </a:spcBef>
              <a:buChar char="•"/>
            </a:pPr>
            <a:endParaRPr lang="en-US" sz="2400" dirty="0"/>
          </a:p>
          <a:p>
            <a:pPr marL="177800" indent="-177800">
              <a:spcBef>
                <a:spcPts val="1200"/>
              </a:spcBef>
              <a:buChar char="•"/>
            </a:pPr>
            <a:r>
              <a:rPr lang="en-US" sz="2400" dirty="0" smtClean="0"/>
              <a:t>Outline next steps	</a:t>
            </a:r>
          </a:p>
        </p:txBody>
      </p:sp>
    </p:spTree>
    <p:extLst>
      <p:ext uri="{BB962C8B-B14F-4D97-AF65-F5344CB8AC3E}">
        <p14:creationId xmlns:p14="http://schemas.microsoft.com/office/powerpoint/2010/main" val="373395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384048" y="5843990"/>
          <a:ext cx="8695297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952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361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61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61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Decision Reset for: </a:t>
            </a:r>
            <a:r>
              <a:rPr lang="en-GB" dirty="0" smtClean="0"/>
              <a:t>___________________________________</a:t>
            </a:r>
            <a:endParaRPr lang="en-GB" dirty="0"/>
          </a:p>
        </p:txBody>
      </p:sp>
      <p:sp>
        <p:nvSpPr>
          <p:cNvPr id="2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 smtClean="0">
                <a:solidFill>
                  <a:srgbClr val="FFFFFF"/>
                </a:solidFill>
              </a:rPr>
              <a:t>22_84</a:t>
            </a:r>
            <a:endParaRPr lang="en-US" sz="100" dirty="0" smtClean="0">
              <a:solidFill>
                <a:srgbClr val="FFFF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4048" y="928277"/>
            <a:ext cx="5993887" cy="35761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46774" rIns="46774" bIns="46774" anchor="ctr">
            <a:spAutoFit/>
          </a:bodyPr>
          <a:lstStyle>
            <a:defPPr>
              <a:defRPr lang="en-US"/>
            </a:defPPr>
            <a:lvl1pPr marL="185650" indent="-185650" defTabSz="980583">
              <a:lnSpc>
                <a:spcPct val="95000"/>
              </a:lnSpc>
              <a:spcBef>
                <a:spcPts val="800"/>
              </a:spcBef>
              <a:buClr>
                <a:schemeClr val="tx1"/>
              </a:buClr>
              <a:buFont typeface="Wingdings" pitchFamily="2" charset="2"/>
              <a:buChar char="q"/>
              <a:defRPr sz="1400">
                <a:solidFill>
                  <a:schemeClr val="bg2"/>
                </a:solidFill>
              </a:defRPr>
            </a:lvl1pPr>
            <a:lvl3pPr marL="185650" lvl="2" indent="-185650" defTabSz="980583">
              <a:lnSpc>
                <a:spcPct val="95000"/>
              </a:lnSpc>
              <a:spcBef>
                <a:spcPts val="800"/>
              </a:spcBef>
              <a:buClr>
                <a:schemeClr val="tx1"/>
              </a:buClr>
              <a:buFont typeface="Wingdings" pitchFamily="2" charset="2"/>
              <a:buChar char="q"/>
              <a:defRPr sz="1400">
                <a:solidFill>
                  <a:schemeClr val="bg2"/>
                </a:solidFill>
              </a:defRPr>
            </a:lvl3pPr>
          </a:lstStyle>
          <a:p>
            <a:pPr marL="0" indent="0">
              <a:buNone/>
            </a:pPr>
            <a:r>
              <a:rPr lang="en-US" sz="1800" b="1" dirty="0"/>
              <a:t>Identify the </a:t>
            </a:r>
            <a:r>
              <a:rPr lang="en-US" sz="1800" b="1" dirty="0" smtClean="0"/>
              <a:t>two to three largest </a:t>
            </a:r>
            <a:r>
              <a:rPr lang="en-US" sz="1800" b="1" dirty="0"/>
              <a:t>challenges </a:t>
            </a:r>
            <a:r>
              <a:rPr lang="en-US" sz="1800" b="1" dirty="0" smtClean="0"/>
              <a:t>below:</a:t>
            </a:r>
            <a:endParaRPr lang="en-US" sz="1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69578" y="5666669"/>
            <a:ext cx="9360210" cy="35761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46774" rIns="0" bIns="46774" anchor="ctr">
            <a:spAutoFit/>
          </a:bodyPr>
          <a:lstStyle>
            <a:defPPr>
              <a:defRPr lang="en-US"/>
            </a:defPPr>
            <a:lvl1pPr marL="185650" indent="-185650" defTabSz="980583">
              <a:lnSpc>
                <a:spcPct val="95000"/>
              </a:lnSpc>
              <a:spcBef>
                <a:spcPts val="800"/>
              </a:spcBef>
              <a:buClr>
                <a:schemeClr val="tx1"/>
              </a:buClr>
              <a:buFont typeface="Wingdings" pitchFamily="2" charset="2"/>
              <a:buChar char="q"/>
              <a:defRPr sz="1400">
                <a:solidFill>
                  <a:schemeClr val="bg2"/>
                </a:solidFill>
              </a:defRPr>
            </a:lvl1pPr>
            <a:lvl3pPr marL="185650" lvl="2" indent="-185650" defTabSz="980583">
              <a:lnSpc>
                <a:spcPct val="95000"/>
              </a:lnSpc>
              <a:spcBef>
                <a:spcPts val="800"/>
              </a:spcBef>
              <a:buClr>
                <a:schemeClr val="tx1"/>
              </a:buClr>
              <a:buFont typeface="Wingdings" pitchFamily="2" charset="2"/>
              <a:buChar char="q"/>
              <a:defRPr sz="1400">
                <a:solidFill>
                  <a:schemeClr val="bg2"/>
                </a:solidFill>
              </a:defRPr>
            </a:lvl3pPr>
          </a:lstStyle>
          <a:p>
            <a:pPr marL="0" indent="0">
              <a:buNone/>
            </a:pPr>
            <a:r>
              <a:rPr lang="en-US" sz="1800" b="1" dirty="0" smtClean="0"/>
              <a:t>Identify actions you and others involved could have taken to improve decision effectiveness:</a:t>
            </a:r>
            <a:endParaRPr lang="en-US" sz="1800" b="1" dirty="0"/>
          </a:p>
        </p:txBody>
      </p:sp>
      <p:grpSp>
        <p:nvGrpSpPr>
          <p:cNvPr id="22" name="Group 21"/>
          <p:cNvGrpSpPr/>
          <p:nvPr>
            <p:custDataLst>
              <p:tags r:id="rId2"/>
            </p:custDataLst>
          </p:nvPr>
        </p:nvGrpSpPr>
        <p:grpSpPr>
          <a:xfrm>
            <a:off x="384048" y="1219085"/>
            <a:ext cx="9261632" cy="428320"/>
            <a:chOff x="206477" y="1426922"/>
            <a:chExt cx="9439203" cy="640080"/>
          </a:xfrm>
        </p:grpSpPr>
        <p:sp>
          <p:nvSpPr>
            <p:cNvPr id="26" name="Pentagon 25"/>
            <p:cNvSpPr/>
            <p:nvPr/>
          </p:nvSpPr>
          <p:spPr>
            <a:xfrm>
              <a:off x="6445280" y="1426922"/>
              <a:ext cx="3200400" cy="640080"/>
            </a:xfrm>
            <a:prstGeom prst="homePlate">
              <a:avLst/>
            </a:prstGeom>
            <a:solidFill>
              <a:schemeClr val="bg2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1" tIns="45715" rIns="91431" bIns="45715" rtlCol="0" anchor="ctr"/>
            <a:lstStyle/>
            <a:p>
              <a:pPr algn="ctr"/>
              <a:r>
                <a:rPr lang="en-US" sz="1600" b="1" dirty="0" smtClean="0">
                  <a:solidFill>
                    <a:schemeClr val="tx2"/>
                  </a:solidFill>
                </a:rPr>
                <a:t>Decision follow-through</a:t>
              </a:r>
            </a:p>
          </p:txBody>
        </p:sp>
        <p:sp>
          <p:nvSpPr>
            <p:cNvPr id="27" name="Pentagon 26"/>
            <p:cNvSpPr/>
            <p:nvPr/>
          </p:nvSpPr>
          <p:spPr>
            <a:xfrm>
              <a:off x="3097167" y="1426922"/>
              <a:ext cx="3657600" cy="640080"/>
            </a:xfrm>
            <a:prstGeom prst="homePlate">
              <a:avLst/>
            </a:prstGeom>
            <a:solidFill>
              <a:schemeClr val="bg2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1" tIns="45715" rIns="91431" bIns="45715" rtlCol="0" anchor="ctr"/>
            <a:lstStyle/>
            <a:p>
              <a:pPr algn="ctr"/>
              <a:r>
                <a:rPr lang="en-US" sz="1600" b="1" dirty="0" smtClean="0">
                  <a:solidFill>
                    <a:schemeClr val="tx2"/>
                  </a:solidFill>
                </a:rPr>
                <a:t>Decision-making</a:t>
              </a:r>
            </a:p>
          </p:txBody>
        </p:sp>
        <p:sp>
          <p:nvSpPr>
            <p:cNvPr id="28" name="Pentagon 27"/>
            <p:cNvSpPr/>
            <p:nvPr/>
          </p:nvSpPr>
          <p:spPr>
            <a:xfrm>
              <a:off x="206477" y="1426922"/>
              <a:ext cx="3185652" cy="640080"/>
            </a:xfrm>
            <a:prstGeom prst="homePlate">
              <a:avLst/>
            </a:prstGeom>
            <a:solidFill>
              <a:schemeClr val="bg2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1" tIns="45715" rIns="91431" bIns="45715" rtlCol="0" anchor="ctr"/>
            <a:lstStyle/>
            <a:p>
              <a:pPr algn="ctr"/>
              <a:r>
                <a:rPr lang="en-US" sz="1600" b="1" dirty="0" smtClean="0">
                  <a:solidFill>
                    <a:schemeClr val="tx2"/>
                  </a:solidFill>
                </a:rPr>
                <a:t>Decision setup</a:t>
              </a:r>
            </a:p>
          </p:txBody>
        </p:sp>
      </p:grpSp>
      <p:sp>
        <p:nvSpPr>
          <p:cNvPr id="4" name="btfpLayoutConfig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 smtClean="0">
                <a:solidFill>
                  <a:srgbClr val="FFFFFF">
                    <a:alpha val="0"/>
                  </a:srgbClr>
                </a:solidFill>
              </a:rPr>
              <a:t>overall_0_132137393287031764 columns_1_132137393287031764</a:t>
            </a:r>
            <a:endParaRPr lang="en-US" sz="100" dirty="0" smtClean="0">
              <a:solidFill>
                <a:srgbClr val="FFFFFF">
                  <a:alpha val="0"/>
                </a:srgbClr>
              </a:solidFill>
            </a:endParaRPr>
          </a:p>
        </p:txBody>
      </p:sp>
      <p:grpSp>
        <p:nvGrpSpPr>
          <p:cNvPr id="7" name="btfpStatusSticker566935"/>
          <p:cNvGrpSpPr/>
          <p:nvPr>
            <p:custDataLst>
              <p:tags r:id="rId3"/>
            </p:custDataLst>
          </p:nvPr>
        </p:nvGrpSpPr>
        <p:grpSpPr>
          <a:xfrm>
            <a:off x="8186641" y="165075"/>
            <a:ext cx="1401859" cy="235611"/>
            <a:chOff x="8186641" y="794341"/>
            <a:chExt cx="1401859" cy="235611"/>
          </a:xfrm>
        </p:grpSpPr>
        <p:sp>
          <p:nvSpPr>
            <p:cNvPr id="5" name="btfpStatusStickerText566935"/>
            <p:cNvSpPr txBox="1"/>
            <p:nvPr/>
          </p:nvSpPr>
          <p:spPr>
            <a:xfrm>
              <a:off x="8186641" y="794341"/>
              <a:ext cx="1401859" cy="235611"/>
            </a:xfrm>
            <a:prstGeom prst="rect">
              <a:avLst/>
            </a:prstGeom>
            <a:noFill/>
          </p:spPr>
          <p:txBody>
            <a:bodyPr vert="horz" wrap="none" lIns="72073" tIns="25226" rIns="0" bIns="25226" rtlCol="0" anchor="t">
              <a:spAutoFit/>
            </a:bodyPr>
            <a:lstStyle/>
            <a:p>
              <a:pPr algn="r"/>
              <a:r>
                <a:rPr lang="en-US" sz="1200" b="1" cap="all" spc="450" dirty="0" smtClean="0">
                  <a:solidFill>
                    <a:srgbClr val="000000"/>
                  </a:solidFill>
                </a:rPr>
                <a:t>Worksheet</a:t>
              </a:r>
            </a:p>
          </p:txBody>
        </p:sp>
        <p:cxnSp>
          <p:nvCxnSpPr>
            <p:cNvPr id="6" name="btfpStatusStickerLine566935"/>
            <p:cNvCxnSpPr/>
            <p:nvPr/>
          </p:nvCxnSpPr>
          <p:spPr>
            <a:xfrm rot="720000">
              <a:off x="8186641" y="794341"/>
              <a:ext cx="0" cy="235611"/>
            </a:xfrm>
            <a:prstGeom prst="line">
              <a:avLst/>
            </a:prstGeom>
            <a:ln w="19050" cap="rnd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KMA6C131B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3247186" y="1697967"/>
            <a:ext cx="3285127" cy="37877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46774" tIns="46774" rIns="46774" bIns="46774">
            <a:spAutoFit/>
          </a:bodyPr>
          <a:lstStyle/>
          <a:p>
            <a:pPr marL="185650" indent="-185650" defTabSz="980583">
              <a:spcBef>
                <a:spcPts val="12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1200" dirty="0">
                <a:solidFill>
                  <a:schemeClr val="bg1">
                    <a:lumMod val="10000"/>
                  </a:schemeClr>
                </a:solidFill>
              </a:rPr>
              <a:t>We seek options that </a:t>
            </a:r>
            <a:r>
              <a:rPr lang="en-US" sz="1200" b="1" dirty="0">
                <a:solidFill>
                  <a:schemeClr val="bg1">
                    <a:lumMod val="10000"/>
                  </a:schemeClr>
                </a:solidFill>
              </a:rPr>
              <a:t>address inequity and promote equity, </a:t>
            </a:r>
            <a:r>
              <a:rPr lang="en-US" sz="1200" dirty="0">
                <a:solidFill>
                  <a:schemeClr val="bg1">
                    <a:lumMod val="10000"/>
                  </a:schemeClr>
                </a:solidFill>
              </a:rPr>
              <a:t>considering any unintended consequences and the impact on disparities</a:t>
            </a:r>
          </a:p>
          <a:p>
            <a:pPr marL="185650" indent="-185650" defTabSz="980583">
              <a:spcBef>
                <a:spcPts val="12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1200" dirty="0">
                <a:solidFill>
                  <a:schemeClr val="bg1">
                    <a:lumMod val="10000"/>
                  </a:schemeClr>
                </a:solidFill>
              </a:rPr>
              <a:t>We evaluate options using </a:t>
            </a:r>
            <a:r>
              <a:rPr lang="en-US" sz="1200" b="1" dirty="0">
                <a:solidFill>
                  <a:schemeClr val="bg1">
                    <a:lumMod val="10000"/>
                  </a:schemeClr>
                </a:solidFill>
              </a:rPr>
              <a:t>data that has been interrogated for bias </a:t>
            </a:r>
            <a:r>
              <a:rPr lang="en-US" sz="1200" dirty="0">
                <a:solidFill>
                  <a:schemeClr val="bg1">
                    <a:lumMod val="10000"/>
                  </a:schemeClr>
                </a:solidFill>
              </a:rPr>
              <a:t>first, judgment second</a:t>
            </a:r>
          </a:p>
          <a:p>
            <a:pPr marL="185650" indent="-185650" defTabSz="980583">
              <a:spcBef>
                <a:spcPts val="12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1200" dirty="0">
                <a:solidFill>
                  <a:schemeClr val="bg1">
                    <a:lumMod val="10000"/>
                  </a:schemeClr>
                </a:solidFill>
              </a:rPr>
              <a:t>We engage in </a:t>
            </a:r>
            <a:r>
              <a:rPr lang="en-US" sz="1200" b="1" dirty="0">
                <a:solidFill>
                  <a:schemeClr val="bg1">
                    <a:lumMod val="10000"/>
                  </a:schemeClr>
                </a:solidFill>
              </a:rPr>
              <a:t>open and constructive debate</a:t>
            </a:r>
            <a:r>
              <a:rPr lang="en-US" sz="1200" dirty="0">
                <a:solidFill>
                  <a:schemeClr val="bg1">
                    <a:lumMod val="10000"/>
                  </a:schemeClr>
                </a:solidFill>
              </a:rPr>
              <a:t>, challenging the status quo </a:t>
            </a:r>
          </a:p>
          <a:p>
            <a:pPr marL="185650" indent="-185650" defTabSz="980583">
              <a:spcBef>
                <a:spcPts val="12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1200" dirty="0" smtClean="0">
                <a:solidFill>
                  <a:schemeClr val="bg1">
                    <a:lumMod val="10000"/>
                  </a:schemeClr>
                </a:solidFill>
              </a:rPr>
              <a:t>We </a:t>
            </a:r>
            <a:r>
              <a:rPr lang="en-US" sz="1200" dirty="0">
                <a:solidFill>
                  <a:schemeClr val="bg1">
                    <a:lumMod val="10000"/>
                  </a:schemeClr>
                </a:solidFill>
              </a:rPr>
              <a:t>each </a:t>
            </a:r>
            <a:r>
              <a:rPr lang="en-US" sz="1200" b="1" dirty="0">
                <a:solidFill>
                  <a:schemeClr val="bg1">
                    <a:lumMod val="10000"/>
                  </a:schemeClr>
                </a:solidFill>
              </a:rPr>
              <a:t>play our agreed roles</a:t>
            </a:r>
            <a:r>
              <a:rPr lang="en-US" sz="1200" dirty="0">
                <a:solidFill>
                  <a:schemeClr val="bg1">
                    <a:lumMod val="10000"/>
                  </a:schemeClr>
                </a:solidFill>
              </a:rPr>
              <a:t>, engaging at the right times and in the right ways</a:t>
            </a:r>
          </a:p>
          <a:p>
            <a:pPr marL="185650" indent="-185650" defTabSz="980583">
              <a:spcBef>
                <a:spcPts val="12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1200" dirty="0" smtClean="0">
                <a:solidFill>
                  <a:schemeClr val="bg1">
                    <a:lumMod val="10000"/>
                  </a:schemeClr>
                </a:solidFill>
              </a:rPr>
              <a:t>We strike the right </a:t>
            </a:r>
            <a:r>
              <a:rPr lang="en-US" sz="1200" b="1" dirty="0" smtClean="0">
                <a:solidFill>
                  <a:schemeClr val="bg1">
                    <a:lumMod val="10000"/>
                  </a:schemeClr>
                </a:solidFill>
              </a:rPr>
              <a:t>balance </a:t>
            </a:r>
            <a:r>
              <a:rPr lang="en-US" sz="1200" b="1" dirty="0">
                <a:solidFill>
                  <a:schemeClr val="bg1">
                    <a:lumMod val="10000"/>
                  </a:schemeClr>
                </a:solidFill>
              </a:rPr>
              <a:t>between analysis and action</a:t>
            </a:r>
          </a:p>
          <a:p>
            <a:pPr marL="185650" indent="-185650" defTabSz="980583">
              <a:spcBef>
                <a:spcPts val="12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1200" dirty="0">
                <a:solidFill>
                  <a:schemeClr val="bg1">
                    <a:lumMod val="10000"/>
                  </a:schemeClr>
                </a:solidFill>
              </a:rPr>
              <a:t>We run </a:t>
            </a:r>
            <a:r>
              <a:rPr lang="en-US" sz="1200" b="1" dirty="0">
                <a:solidFill>
                  <a:schemeClr val="bg1">
                    <a:lumMod val="10000"/>
                  </a:schemeClr>
                </a:solidFill>
              </a:rPr>
              <a:t>decision-focused meetings </a:t>
            </a:r>
            <a:r>
              <a:rPr lang="en-US" sz="1200" dirty="0">
                <a:solidFill>
                  <a:schemeClr val="bg1">
                    <a:lumMod val="10000"/>
                  </a:schemeClr>
                </a:solidFill>
              </a:rPr>
              <a:t>that advance decisions and execution</a:t>
            </a:r>
          </a:p>
          <a:p>
            <a:pPr marL="185650" indent="-185650" defTabSz="980583">
              <a:spcBef>
                <a:spcPts val="12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1200" dirty="0">
                <a:solidFill>
                  <a:schemeClr val="bg1">
                    <a:lumMod val="10000"/>
                  </a:schemeClr>
                </a:solidFill>
              </a:rPr>
              <a:t>We make the </a:t>
            </a:r>
            <a:r>
              <a:rPr lang="en-US" sz="1200" b="1" dirty="0">
                <a:solidFill>
                  <a:schemeClr val="bg1">
                    <a:lumMod val="10000"/>
                  </a:schemeClr>
                </a:solidFill>
              </a:rPr>
              <a:t>best decision for the organization overall</a:t>
            </a:r>
            <a:r>
              <a:rPr lang="en-US" sz="1200" dirty="0">
                <a:solidFill>
                  <a:schemeClr val="bg1">
                    <a:lumMod val="10000"/>
                  </a:schemeClr>
                </a:solidFill>
              </a:rPr>
              <a:t>, not for </a:t>
            </a:r>
            <a:r>
              <a:rPr lang="en-US" sz="1200" dirty="0" smtClean="0">
                <a:solidFill>
                  <a:schemeClr val="bg1">
                    <a:lumMod val="10000"/>
                  </a:schemeClr>
                </a:solidFill>
              </a:rPr>
              <a:t>our </a:t>
            </a:r>
            <a:r>
              <a:rPr lang="en-US" sz="1200" dirty="0">
                <a:solidFill>
                  <a:schemeClr val="bg1">
                    <a:lumMod val="10000"/>
                  </a:schemeClr>
                </a:solidFill>
              </a:rPr>
              <a:t>own function or department</a:t>
            </a:r>
          </a:p>
        </p:txBody>
      </p:sp>
      <p:sp>
        <p:nvSpPr>
          <p:cNvPr id="29" name="KMA6C131B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384047" y="1697967"/>
            <a:ext cx="2760369" cy="41109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46774" tIns="46774" rIns="46774" bIns="46774">
            <a:spAutoFit/>
          </a:bodyPr>
          <a:lstStyle/>
          <a:p>
            <a:pPr marL="185650" indent="-185650" defTabSz="980583">
              <a:spcBef>
                <a:spcPts val="9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1200" dirty="0">
                <a:solidFill>
                  <a:schemeClr val="bg1">
                    <a:lumMod val="10000"/>
                  </a:schemeClr>
                </a:solidFill>
              </a:rPr>
              <a:t>We clarify </a:t>
            </a:r>
            <a:r>
              <a:rPr lang="en-US" sz="1200" b="1" dirty="0">
                <a:solidFill>
                  <a:schemeClr val="bg1">
                    <a:lumMod val="10000"/>
                  </a:schemeClr>
                </a:solidFill>
              </a:rPr>
              <a:t>what is (and is not) being decided</a:t>
            </a:r>
            <a:r>
              <a:rPr lang="en-US" sz="1200" dirty="0">
                <a:solidFill>
                  <a:schemeClr val="bg1">
                    <a:lumMod val="10000"/>
                  </a:schemeClr>
                </a:solidFill>
              </a:rPr>
              <a:t> in </a:t>
            </a:r>
            <a:r>
              <a:rPr lang="en-US" sz="1200" dirty="0" smtClean="0">
                <a:solidFill>
                  <a:schemeClr val="bg1">
                    <a:lumMod val="10000"/>
                  </a:schemeClr>
                </a:solidFill>
              </a:rPr>
              <a:t>advance</a:t>
            </a:r>
          </a:p>
          <a:p>
            <a:pPr marL="185650" indent="-185650" defTabSz="980583">
              <a:spcBef>
                <a:spcPts val="9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1200" dirty="0" smtClean="0">
                <a:solidFill>
                  <a:schemeClr val="bg1">
                    <a:lumMod val="10000"/>
                  </a:schemeClr>
                </a:solidFill>
              </a:rPr>
              <a:t>We </a:t>
            </a:r>
            <a:r>
              <a:rPr lang="en-US" sz="1200" dirty="0">
                <a:solidFill>
                  <a:schemeClr val="bg1">
                    <a:lumMod val="10000"/>
                  </a:schemeClr>
                </a:solidFill>
              </a:rPr>
              <a:t>establish </a:t>
            </a:r>
            <a:r>
              <a:rPr lang="en-US" sz="1200" b="1" dirty="0">
                <a:solidFill>
                  <a:schemeClr val="bg1">
                    <a:lumMod val="10000"/>
                  </a:schemeClr>
                </a:solidFill>
              </a:rPr>
              <a:t>clear and appropriate decision roles</a:t>
            </a:r>
            <a:r>
              <a:rPr lang="en-US" sz="1200" dirty="0">
                <a:solidFill>
                  <a:schemeClr val="bg1">
                    <a:lumMod val="10000"/>
                  </a:schemeClr>
                </a:solidFill>
              </a:rPr>
              <a:t>; </a:t>
            </a:r>
            <a:r>
              <a:rPr lang="en-US" sz="1200" dirty="0" smtClean="0">
                <a:solidFill>
                  <a:schemeClr val="bg1">
                    <a:lumMod val="10000"/>
                  </a:schemeClr>
                </a:solidFill>
              </a:rPr>
              <a:t>using an </a:t>
            </a:r>
            <a:r>
              <a:rPr lang="en-US" sz="1200" dirty="0" smtClean="0">
                <a:solidFill>
                  <a:schemeClr val="bg1">
                    <a:lumMod val="10000"/>
                  </a:schemeClr>
                </a:solidFill>
                <a:hlinkClick r:id="rId9"/>
              </a:rPr>
              <a:t>equity lens </a:t>
            </a:r>
            <a:r>
              <a:rPr lang="en-US" sz="1200" dirty="0" smtClean="0">
                <a:solidFill>
                  <a:schemeClr val="bg1">
                    <a:lumMod val="10000"/>
                  </a:schemeClr>
                </a:solidFill>
              </a:rPr>
              <a:t>* to ensure the right voices </a:t>
            </a:r>
            <a:r>
              <a:rPr lang="en-US" sz="1200" dirty="0">
                <a:solidFill>
                  <a:schemeClr val="bg1">
                    <a:lumMod val="10000"/>
                  </a:schemeClr>
                </a:solidFill>
              </a:rPr>
              <a:t>are at the </a:t>
            </a:r>
            <a:r>
              <a:rPr lang="en-US" sz="1200" dirty="0" smtClean="0">
                <a:solidFill>
                  <a:schemeClr val="bg1">
                    <a:lumMod val="10000"/>
                  </a:schemeClr>
                </a:solidFill>
              </a:rPr>
              <a:t>table</a:t>
            </a:r>
          </a:p>
          <a:p>
            <a:pPr marL="185650" indent="-185650" defTabSz="980583">
              <a:spcBef>
                <a:spcPts val="9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1200" dirty="0" smtClean="0">
                <a:solidFill>
                  <a:schemeClr val="bg1">
                    <a:lumMod val="10000"/>
                  </a:schemeClr>
                </a:solidFill>
              </a:rPr>
              <a:t>We proactively create </a:t>
            </a:r>
            <a:r>
              <a:rPr lang="en-US" sz="1200" b="1" dirty="0">
                <a:solidFill>
                  <a:schemeClr val="bg1">
                    <a:lumMod val="10000"/>
                  </a:schemeClr>
                </a:solidFill>
              </a:rPr>
              <a:t>ways for those affected by the decision to participate</a:t>
            </a:r>
            <a:r>
              <a:rPr lang="en-US" sz="1200" dirty="0">
                <a:solidFill>
                  <a:schemeClr val="bg1">
                    <a:lumMod val="10000"/>
                  </a:schemeClr>
                </a:solidFill>
              </a:rPr>
              <a:t>, particularly those </a:t>
            </a:r>
            <a:r>
              <a:rPr lang="en-US" sz="1200" dirty="0" smtClean="0">
                <a:solidFill>
                  <a:schemeClr val="bg1">
                    <a:lumMod val="10000"/>
                  </a:schemeClr>
                </a:solidFill>
              </a:rPr>
              <a:t>typically marginalized</a:t>
            </a:r>
          </a:p>
          <a:p>
            <a:pPr marL="185650" indent="-185650" defTabSz="980583">
              <a:spcBef>
                <a:spcPts val="9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1200" dirty="0">
                <a:solidFill>
                  <a:schemeClr val="bg1">
                    <a:lumMod val="10000"/>
                  </a:schemeClr>
                </a:solidFill>
              </a:rPr>
              <a:t>We </a:t>
            </a:r>
            <a:r>
              <a:rPr lang="en-US" sz="1200" b="1" dirty="0">
                <a:solidFill>
                  <a:schemeClr val="bg1">
                    <a:lumMod val="10000"/>
                  </a:schemeClr>
                </a:solidFill>
              </a:rPr>
              <a:t>do not expect to be involved </a:t>
            </a:r>
            <a:r>
              <a:rPr lang="en-US" sz="1200" dirty="0">
                <a:solidFill>
                  <a:schemeClr val="bg1">
                    <a:lumMod val="10000"/>
                  </a:schemeClr>
                </a:solidFill>
              </a:rPr>
              <a:t>in every decision</a:t>
            </a:r>
          </a:p>
          <a:p>
            <a:pPr marL="185650" indent="-185650" defTabSz="980583">
              <a:spcBef>
                <a:spcPts val="9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1200" dirty="0" smtClean="0">
                <a:solidFill>
                  <a:schemeClr val="bg1">
                    <a:lumMod val="10000"/>
                  </a:schemeClr>
                </a:solidFill>
              </a:rPr>
              <a:t>We </a:t>
            </a:r>
            <a:r>
              <a:rPr lang="en-US" sz="1200" dirty="0">
                <a:solidFill>
                  <a:schemeClr val="bg1">
                    <a:lumMod val="10000"/>
                  </a:schemeClr>
                </a:solidFill>
              </a:rPr>
              <a:t>clarify the </a:t>
            </a:r>
            <a:r>
              <a:rPr lang="en-US" sz="1200" b="1" dirty="0">
                <a:solidFill>
                  <a:schemeClr val="bg1">
                    <a:lumMod val="10000"/>
                  </a:schemeClr>
                </a:solidFill>
              </a:rPr>
              <a:t>decision criteria, process, and timeline </a:t>
            </a:r>
            <a:r>
              <a:rPr lang="en-US" sz="1200" dirty="0">
                <a:solidFill>
                  <a:schemeClr val="bg1">
                    <a:lumMod val="10000"/>
                  </a:schemeClr>
                </a:solidFill>
              </a:rPr>
              <a:t>upfront</a:t>
            </a:r>
          </a:p>
          <a:p>
            <a:pPr marL="185650" indent="-185650" defTabSz="980583">
              <a:spcBef>
                <a:spcPts val="9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1200" dirty="0" smtClean="0">
                <a:solidFill>
                  <a:schemeClr val="bg1">
                    <a:lumMod val="10000"/>
                  </a:schemeClr>
                </a:solidFill>
              </a:rPr>
              <a:t>We make explicit and interrogate</a:t>
            </a:r>
            <a:r>
              <a:rPr lang="en-US" sz="1200" b="1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en-US" sz="1200" b="1" dirty="0">
                <a:solidFill>
                  <a:schemeClr val="bg1">
                    <a:lumMod val="10000"/>
                  </a:schemeClr>
                </a:solidFill>
              </a:rPr>
              <a:t>assumptions, beliefs and </a:t>
            </a:r>
            <a:r>
              <a:rPr lang="en-US" sz="1200" b="1" dirty="0" smtClean="0">
                <a:solidFill>
                  <a:schemeClr val="bg1">
                    <a:lumMod val="10000"/>
                  </a:schemeClr>
                </a:solidFill>
              </a:rPr>
              <a:t>values</a:t>
            </a:r>
            <a:r>
              <a:rPr lang="en-US" sz="1200" dirty="0" smtClean="0">
                <a:solidFill>
                  <a:schemeClr val="bg1">
                    <a:lumMod val="10000"/>
                  </a:schemeClr>
                </a:solidFill>
              </a:rPr>
              <a:t> that may influence the process</a:t>
            </a:r>
          </a:p>
          <a:p>
            <a:pPr marL="185650" indent="-185650" defTabSz="980583">
              <a:spcBef>
                <a:spcPts val="9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1200" dirty="0" smtClean="0">
                <a:solidFill>
                  <a:schemeClr val="bg1">
                    <a:lumMod val="10000"/>
                  </a:schemeClr>
                </a:solidFill>
              </a:rPr>
              <a:t>We </a:t>
            </a:r>
            <a:r>
              <a:rPr lang="en-US" sz="1200" dirty="0">
                <a:solidFill>
                  <a:schemeClr val="bg1">
                    <a:lumMod val="10000"/>
                  </a:schemeClr>
                </a:solidFill>
              </a:rPr>
              <a:t>determine </a:t>
            </a:r>
            <a:r>
              <a:rPr lang="en-US" sz="1200" b="1" dirty="0">
                <a:solidFill>
                  <a:schemeClr val="bg1">
                    <a:lumMod val="10000"/>
                  </a:schemeClr>
                </a:solidFill>
              </a:rPr>
              <a:t>what information is needed</a:t>
            </a:r>
            <a:r>
              <a:rPr lang="en-US" sz="1200" dirty="0">
                <a:solidFill>
                  <a:schemeClr val="bg1">
                    <a:lumMod val="10000"/>
                  </a:schemeClr>
                </a:solidFill>
              </a:rPr>
              <a:t> and ensure the level of </a:t>
            </a:r>
            <a:r>
              <a:rPr lang="en-US" sz="1200" dirty="0" smtClean="0">
                <a:solidFill>
                  <a:schemeClr val="bg1">
                    <a:lumMod val="10000"/>
                  </a:schemeClr>
                </a:solidFill>
              </a:rPr>
              <a:t>effort reflects </a:t>
            </a:r>
            <a:r>
              <a:rPr lang="en-US" sz="1200" dirty="0">
                <a:solidFill>
                  <a:schemeClr val="bg1">
                    <a:lumMod val="10000"/>
                  </a:schemeClr>
                </a:solidFill>
              </a:rPr>
              <a:t>the value of the </a:t>
            </a:r>
            <a:r>
              <a:rPr lang="en-US" sz="1200" dirty="0" smtClean="0">
                <a:solidFill>
                  <a:schemeClr val="bg1">
                    <a:lumMod val="10000"/>
                  </a:schemeClr>
                </a:solidFill>
              </a:rPr>
              <a:t>decision</a:t>
            </a:r>
            <a:endParaRPr lang="en-US" sz="1200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30" name="KMA6C131B"/>
          <p:cNvSpPr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6635084" y="1697967"/>
            <a:ext cx="2918433" cy="34492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46774" tIns="46774" rIns="46774" bIns="46774">
            <a:spAutoFit/>
          </a:bodyPr>
          <a:lstStyle/>
          <a:p>
            <a:pPr marL="185650" indent="-185650" defTabSz="980583">
              <a:spcBef>
                <a:spcPts val="12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1200" dirty="0"/>
              <a:t>We </a:t>
            </a:r>
            <a:r>
              <a:rPr lang="en-US" sz="1200" b="1" dirty="0"/>
              <a:t>support decisions </a:t>
            </a:r>
            <a:r>
              <a:rPr lang="en-US" sz="1200" dirty="0"/>
              <a:t>once made, regardless of personal viewpoint</a:t>
            </a:r>
          </a:p>
          <a:p>
            <a:pPr marL="185650" indent="-185650" defTabSz="980583">
              <a:spcBef>
                <a:spcPts val="12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1200" dirty="0"/>
              <a:t>We </a:t>
            </a:r>
            <a:r>
              <a:rPr lang="en-US" sz="1200" b="1" dirty="0" smtClean="0"/>
              <a:t>proactively communicate the process and outcome of the decision, </a:t>
            </a:r>
            <a:r>
              <a:rPr lang="en-US" sz="1200" dirty="0" smtClean="0"/>
              <a:t>especially to  </a:t>
            </a:r>
            <a:r>
              <a:rPr lang="en-US" sz="1200" dirty="0"/>
              <a:t>those most affected by the decision</a:t>
            </a:r>
          </a:p>
          <a:p>
            <a:pPr marL="185650" indent="-185650" defTabSz="980583">
              <a:spcBef>
                <a:spcPts val="12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1200" dirty="0"/>
              <a:t>We </a:t>
            </a:r>
            <a:r>
              <a:rPr lang="en-US" sz="1200" b="1" dirty="0"/>
              <a:t>plan for execution </a:t>
            </a:r>
            <a:r>
              <a:rPr lang="en-US" sz="1200" dirty="0"/>
              <a:t>and</a:t>
            </a:r>
            <a:r>
              <a:rPr lang="en-US" sz="1200" b="1" dirty="0"/>
              <a:t> </a:t>
            </a:r>
            <a:r>
              <a:rPr lang="en-US" sz="1200" dirty="0"/>
              <a:t>allocate resources appropriately</a:t>
            </a:r>
          </a:p>
          <a:p>
            <a:pPr marL="185650" indent="-185650" defTabSz="980583">
              <a:spcBef>
                <a:spcPts val="12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1200" dirty="0"/>
              <a:t>We </a:t>
            </a:r>
            <a:r>
              <a:rPr lang="en-US" sz="1200" b="1" dirty="0"/>
              <a:t>hold ourselves and each other accountable </a:t>
            </a:r>
            <a:r>
              <a:rPr lang="en-US" sz="1200" dirty="0"/>
              <a:t>for execution </a:t>
            </a:r>
          </a:p>
          <a:p>
            <a:pPr marL="185650" indent="-185650" defTabSz="980583">
              <a:spcBef>
                <a:spcPts val="12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1200" dirty="0"/>
              <a:t>We </a:t>
            </a:r>
            <a:r>
              <a:rPr lang="en-US" sz="1200" b="1" dirty="0"/>
              <a:t>track the outcome </a:t>
            </a:r>
            <a:r>
              <a:rPr lang="en-US" sz="1200" dirty="0"/>
              <a:t>to learn and adjust, </a:t>
            </a:r>
            <a:r>
              <a:rPr lang="en-US" sz="1200" dirty="0" smtClean="0"/>
              <a:t>paying particular attention to the impact on disparities and advancing equity </a:t>
            </a:r>
            <a:endParaRPr lang="en-US" sz="1200" b="1" dirty="0"/>
          </a:p>
          <a:p>
            <a:pPr marL="185650" indent="-185650" defTabSz="980583">
              <a:spcBef>
                <a:spcPts val="12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en-US" sz="1200" dirty="0"/>
              <a:t>We </a:t>
            </a:r>
            <a:r>
              <a:rPr lang="en-US" sz="1200" b="1" dirty="0"/>
              <a:t>do not re-open decisions </a:t>
            </a:r>
            <a:r>
              <a:rPr lang="en-US" sz="1200" dirty="0"/>
              <a:t>unless significant factors have </a:t>
            </a:r>
            <a:r>
              <a:rPr lang="en-US" sz="1200" dirty="0" smtClean="0"/>
              <a:t>changed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384047" y="7074456"/>
            <a:ext cx="5474960" cy="276999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en-US" sz="1200" u="sng" dirty="0" smtClean="0">
                <a:hlinkClick r:id="rId9"/>
              </a:rPr>
              <a:t>* http</a:t>
            </a:r>
            <a:r>
              <a:rPr lang="en-US" sz="1200" u="sng" dirty="0">
                <a:hlinkClick r:id="rId9"/>
              </a:rPr>
              <a:t>://www.sccyvpt.org/uploads/6/4/4/7/64475291/sc_what_is_an_equity_lens.pdf</a:t>
            </a:r>
            <a:endParaRPr lang="en-US" sz="12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78067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" val="Bridgespan"/>
  <p:tag name="MEKKOFORMATS" val="&lt;MekkoFormats&gt;&lt;NumberFormat DecimalSeparator=&quot;.&quot; ThousandSeparator=&quot;,&quot; NegativeNumberFormat=&quot;1&quot; /&gt;&lt;Font&gt;&lt;Output_Font_Name Default=&quot;Arial&quot; UsePPTTheme=&quot;True&quot; /&gt;&lt;/Font&gt;&lt;DateFormat CultureID=&quot;1033&quot; FormatString=&quot;M/d/yyyy&quot; /&gt;&lt;/MekkoFormats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SACTIVATED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LAYOUTENABLED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SACTIVAT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SACTIVATED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SACTIVATED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SACTIVATED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SACTIVAT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SACTIVATED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REATEDBY" val="KMASlideWizard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" val="Tru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REATEDBY" val="KMASlideWizard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" val="Tru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REATEDBY" val="KMASlideWizard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" val="Tru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LAYOUTENABLED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REATEDBY" val="KMASlideWizard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SACTIVATED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21.37504;35.87496;45.25;60.25;82.87504;97.92001;114.48;"/>
  <p:tag name="VCT-BULLETVISIBILITY" val="G****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LAYOUTENABLED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" val="Tru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" val="Tru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" val="Tru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LAYOUTENABLED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NAME" val="KMATable0"/>
  <p:tag name="HEADERROWTYPE" val="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LAYOUTENABLED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LAYOUTENABLED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Bridgespan">
  <a:themeElements>
    <a:clrScheme name="Bridgespan">
      <a:dk1>
        <a:srgbClr val="464547"/>
      </a:dk1>
      <a:lt1>
        <a:srgbClr val="D0D1D3"/>
      </a:lt1>
      <a:dk2>
        <a:srgbClr val="FFFFFF"/>
      </a:dk2>
      <a:lt2>
        <a:srgbClr val="00437A"/>
      </a:lt2>
      <a:accent1>
        <a:srgbClr val="00A9E0"/>
      </a:accent1>
      <a:accent2>
        <a:srgbClr val="F08613"/>
      </a:accent2>
      <a:accent3>
        <a:srgbClr val="747678"/>
      </a:accent3>
      <a:accent4>
        <a:srgbClr val="008542"/>
      </a:accent4>
      <a:accent5>
        <a:srgbClr val="7AB800"/>
      </a:accent5>
      <a:accent6>
        <a:srgbClr val="70CDE3"/>
      </a:accent6>
      <a:hlink>
        <a:srgbClr val="00A9E0"/>
      </a:hlink>
      <a:folHlink>
        <a:srgbClr val="00A9E0"/>
      </a:folHlink>
    </a:clrScheme>
    <a:fontScheme name="Bridgespa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9050">
          <a:noFill/>
        </a:ln>
      </a:spPr>
      <a:bodyPr lIns="36000" tIns="36000" rIns="36000" bIns="36000" rtlCol="0" anchor="ctr"/>
      <a:lstStyle>
        <a:defPPr algn="ctr">
          <a:defRPr sz="1800" dirty="0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 cap="rnd">
          <a:solidFill>
            <a:schemeClr val="accent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5720" rIns="45720" rtlCol="0">
        <a:spAutoFit/>
      </a:bodyPr>
      <a:lstStyle>
        <a:defPPr>
          <a:defRPr sz="1800" dirty="0" smtClean="0"/>
        </a:defPPr>
      </a:lstStyle>
    </a:txDef>
  </a:objectDefaults>
  <a:extraClrSchemeLst/>
  <a:custClrLst>
    <a:custClr name="TBG Grey 40">
      <a:srgbClr val="D0D1D3"/>
    </a:custClr>
    <a:custClr name="TBG Grey 60">
      <a:srgbClr val="BBBBB4"/>
    </a:custClr>
    <a:custClr name="TBG Grey 80">
      <a:srgbClr val="A5A6A9"/>
    </a:custClr>
    <a:custClr name="TBG Med Grey">
      <a:srgbClr val="747678"/>
    </a:custClr>
    <a:custClr name="TBG Dark Grey">
      <a:srgbClr val="5F6062"/>
    </a:custClr>
    <a:custClr name="Black">
      <a:srgbClr val="000000"/>
    </a:custClr>
    <a:custClr name="TBG Light Blue">
      <a:srgbClr val="70CDE3"/>
    </a:custClr>
    <a:custClr name="TBG Med Blue">
      <a:srgbClr val="00A9E0"/>
    </a:custClr>
    <a:custClr name="TBG Dark Blue">
      <a:srgbClr val="00437A"/>
    </a:custClr>
    <a:custClr name="TBG Lime">
      <a:srgbClr val="C1D82F"/>
    </a:custClr>
    <a:custClr name="TBG Purple">
      <a:srgbClr val="8F689E"/>
    </a:custClr>
    <a:custClr name="TBG Hay">
      <a:srgbClr val="DAC792"/>
    </a:custClr>
    <a:custClr name="TBG Red">
      <a:srgbClr val="F15D22"/>
    </a:custClr>
    <a:custClr name="TBG Yellow">
      <a:srgbClr val="FFCF01"/>
    </a:custClr>
  </a:custClrLst>
  <a:extLst>
    <a:ext uri="{05A4C25C-085E-4340-85A3-A5531E510DB2}">
      <thm15:themeFamily xmlns:thm15="http://schemas.microsoft.com/office/thememl/2012/main" name="Bridgespan.potx" id="{F8510047-B998-4519-9BAB-D9947B2C134A}" vid="{CFB5DDB1-77AA-4B14-95FA-71EADEDB90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Bridgespan</Template>
  <TotalTime>8305</TotalTime>
  <Words>1124</Words>
  <Application>Microsoft Office PowerPoint</Application>
  <PresentationFormat>Custom</PresentationFormat>
  <Paragraphs>174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Bookman Old Style</vt:lpstr>
      <vt:lpstr>Calibri</vt:lpstr>
      <vt:lpstr>Marlett</vt:lpstr>
      <vt:lpstr>Symbol</vt:lpstr>
      <vt:lpstr>Verdana</vt:lpstr>
      <vt:lpstr>Wingdings</vt:lpstr>
      <vt:lpstr>Bridgespan</vt:lpstr>
      <vt:lpstr>Effective decision making</vt:lpstr>
      <vt:lpstr>PowerPoint Presentation</vt:lpstr>
      <vt:lpstr>Agenda</vt:lpstr>
      <vt:lpstr>Getting decisions right means improving…</vt:lpstr>
      <vt:lpstr>Best in class decision behaviors (1 of 3)</vt:lpstr>
      <vt:lpstr>Best in class decision behaviors (2 of 3)</vt:lpstr>
      <vt:lpstr>Best in class decision behaviors (3 of 3)</vt:lpstr>
      <vt:lpstr>Agenda</vt:lpstr>
      <vt:lpstr>Decision Reset for: ___________________________________</vt:lpstr>
      <vt:lpstr>Agenda</vt:lpstr>
      <vt:lpstr>Reference: RAPID® is a tool to clarify decision roles</vt:lpstr>
      <vt:lpstr>For each decision, map out the decision roles used and what you think they should be next time</vt:lpstr>
      <vt:lpstr>Agenda</vt:lpstr>
      <vt:lpstr>Potential next steps – for reflection and discussion</vt:lpstr>
    </vt:vector>
  </TitlesOfParts>
  <Company>Bain &amp;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Roland, Jillian</dc:creator>
  <cp:lastModifiedBy>Searle, Robert</cp:lastModifiedBy>
  <cp:revision>615</cp:revision>
  <dcterms:created xsi:type="dcterms:W3CDTF">2018-02-19T20:26:56Z</dcterms:created>
  <dcterms:modified xsi:type="dcterms:W3CDTF">2019-09-25T22:02:12Z</dcterms:modified>
</cp:coreProperties>
</file>